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06" r:id="rId4"/>
    <p:sldMasterId id="2147483902" r:id="rId5"/>
    <p:sldMasterId id="2147483907" r:id="rId6"/>
    <p:sldMasterId id="2147483908" r:id="rId7"/>
    <p:sldMasterId id="2147483909" r:id="rId8"/>
  </p:sldMasterIdLst>
  <p:notesMasterIdLst>
    <p:notesMasterId r:id="rId85"/>
  </p:notesMasterIdLst>
  <p:handoutMasterIdLst>
    <p:handoutMasterId r:id="rId86"/>
  </p:handoutMasterIdLst>
  <p:sldIdLst>
    <p:sldId id="402" r:id="rId9"/>
    <p:sldId id="403" r:id="rId10"/>
    <p:sldId id="494" r:id="rId11"/>
    <p:sldId id="501" r:id="rId12"/>
    <p:sldId id="470" r:id="rId13"/>
    <p:sldId id="414" r:id="rId14"/>
    <p:sldId id="411" r:id="rId15"/>
    <p:sldId id="404" r:id="rId16"/>
    <p:sldId id="538" r:id="rId17"/>
    <p:sldId id="481" r:id="rId18"/>
    <p:sldId id="482" r:id="rId19"/>
    <p:sldId id="483" r:id="rId20"/>
    <p:sldId id="466" r:id="rId21"/>
    <p:sldId id="480" r:id="rId22"/>
    <p:sldId id="485" r:id="rId23"/>
    <p:sldId id="509" r:id="rId24"/>
    <p:sldId id="521" r:id="rId25"/>
    <p:sldId id="510" r:id="rId26"/>
    <p:sldId id="523" r:id="rId27"/>
    <p:sldId id="476" r:id="rId28"/>
    <p:sldId id="507" r:id="rId29"/>
    <p:sldId id="484" r:id="rId30"/>
    <p:sldId id="427" r:id="rId31"/>
    <p:sldId id="431" r:id="rId32"/>
    <p:sldId id="490" r:id="rId33"/>
    <p:sldId id="433" r:id="rId34"/>
    <p:sldId id="526" r:id="rId35"/>
    <p:sldId id="527" r:id="rId36"/>
    <p:sldId id="525" r:id="rId37"/>
    <p:sldId id="519" r:id="rId38"/>
    <p:sldId id="513" r:id="rId39"/>
    <p:sldId id="516" r:id="rId40"/>
    <p:sldId id="517" r:id="rId41"/>
    <p:sldId id="514" r:id="rId42"/>
    <p:sldId id="528" r:id="rId43"/>
    <p:sldId id="515" r:id="rId44"/>
    <p:sldId id="518" r:id="rId45"/>
    <p:sldId id="434" r:id="rId46"/>
    <p:sldId id="529" r:id="rId47"/>
    <p:sldId id="436" r:id="rId48"/>
    <p:sldId id="443" r:id="rId49"/>
    <p:sldId id="503" r:id="rId50"/>
    <p:sldId id="455" r:id="rId51"/>
    <p:sldId id="472" r:id="rId52"/>
    <p:sldId id="477" r:id="rId53"/>
    <p:sldId id="478" r:id="rId54"/>
    <p:sldId id="479" r:id="rId55"/>
    <p:sldId id="474" r:id="rId56"/>
    <p:sldId id="530" r:id="rId57"/>
    <p:sldId id="463" r:id="rId58"/>
    <p:sldId id="486" r:id="rId59"/>
    <p:sldId id="520" r:id="rId60"/>
    <p:sldId id="504" r:id="rId61"/>
    <p:sldId id="505" r:id="rId62"/>
    <p:sldId id="452" r:id="rId63"/>
    <p:sldId id="448" r:id="rId64"/>
    <p:sldId id="453" r:id="rId65"/>
    <p:sldId id="502" r:id="rId66"/>
    <p:sldId id="491" r:id="rId67"/>
    <p:sldId id="457" r:id="rId68"/>
    <p:sldId id="450" r:id="rId69"/>
    <p:sldId id="532" r:id="rId70"/>
    <p:sldId id="533" r:id="rId71"/>
    <p:sldId id="451" r:id="rId72"/>
    <p:sldId id="440" r:id="rId73"/>
    <p:sldId id="534" r:id="rId74"/>
    <p:sldId id="496" r:id="rId75"/>
    <p:sldId id="500" r:id="rId76"/>
    <p:sldId id="499" r:id="rId77"/>
    <p:sldId id="449" r:id="rId78"/>
    <p:sldId id="539" r:id="rId79"/>
    <p:sldId id="540" r:id="rId80"/>
    <p:sldId id="424" r:id="rId81"/>
    <p:sldId id="535" r:id="rId82"/>
    <p:sldId id="536" r:id="rId83"/>
    <p:sldId id="425" r:id="rId84"/>
  </p:sldIdLst>
  <p:sldSz cx="11430000" cy="6429375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/>
        <a:ea typeface="+mn-ea"/>
        <a:cs typeface="+mn-cs"/>
      </a:defRPr>
    </a:lvl1pPr>
    <a:lvl2pPr marL="571416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/>
        <a:ea typeface="+mn-ea"/>
        <a:cs typeface="+mn-cs"/>
      </a:defRPr>
    </a:lvl2pPr>
    <a:lvl3pPr marL="1142831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/>
        <a:ea typeface="+mn-ea"/>
        <a:cs typeface="+mn-cs"/>
      </a:defRPr>
    </a:lvl3pPr>
    <a:lvl4pPr marL="1714248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/>
        <a:ea typeface="+mn-ea"/>
        <a:cs typeface="+mn-cs"/>
      </a:defRPr>
    </a:lvl4pPr>
    <a:lvl5pPr marL="2285661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/>
        <a:ea typeface="+mn-ea"/>
        <a:cs typeface="+mn-cs"/>
      </a:defRPr>
    </a:lvl5pPr>
    <a:lvl6pPr marL="2857079" algn="l" defTabSz="1142831" rtl="0" eaLnBrk="1" latinLnBrk="0" hangingPunct="1">
      <a:defRPr sz="3000" kern="1200">
        <a:solidFill>
          <a:schemeClr val="tx1"/>
        </a:solidFill>
        <a:latin typeface="Times"/>
        <a:ea typeface="+mn-ea"/>
        <a:cs typeface="+mn-cs"/>
      </a:defRPr>
    </a:lvl6pPr>
    <a:lvl7pPr marL="3428492" algn="l" defTabSz="1142831" rtl="0" eaLnBrk="1" latinLnBrk="0" hangingPunct="1">
      <a:defRPr sz="3000" kern="1200">
        <a:solidFill>
          <a:schemeClr val="tx1"/>
        </a:solidFill>
        <a:latin typeface="Times"/>
        <a:ea typeface="+mn-ea"/>
        <a:cs typeface="+mn-cs"/>
      </a:defRPr>
    </a:lvl7pPr>
    <a:lvl8pPr marL="3999909" algn="l" defTabSz="1142831" rtl="0" eaLnBrk="1" latinLnBrk="0" hangingPunct="1">
      <a:defRPr sz="3000" kern="1200">
        <a:solidFill>
          <a:schemeClr val="tx1"/>
        </a:solidFill>
        <a:latin typeface="Times"/>
        <a:ea typeface="+mn-ea"/>
        <a:cs typeface="+mn-cs"/>
      </a:defRPr>
    </a:lvl8pPr>
    <a:lvl9pPr marL="4571324" algn="l" defTabSz="1142831" rtl="0" eaLnBrk="1" latinLnBrk="0" hangingPunct="1">
      <a:defRPr sz="30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Van Speybroeck" initials="LVS" lastIdx="1" clrIdx="0">
    <p:extLst>
      <p:ext uri="{19B8F6BF-5375-455C-9EA6-DF929625EA0E}">
        <p15:presenceInfo xmlns:p15="http://schemas.microsoft.com/office/powerpoint/2012/main" userId="S-1-5-21-1454471165-436374069-725345543-107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036"/>
    <a:srgbClr val="013845"/>
    <a:srgbClr val="2AB573"/>
    <a:srgbClr val="27A9E1"/>
    <a:srgbClr val="E6E6E6"/>
    <a:srgbClr val="436571"/>
    <a:srgbClr val="DDDDDD"/>
    <a:srgbClr val="F06B08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583FAC-D9BA-5D46-D2BB-0FA7A756CCDB}" v="975" dt="2022-05-12T08:11:04.879"/>
    <p1510:client id="{1624EE6C-123F-16FB-542E-3A1D02035E39}" v="281" dt="2022-04-14T13:00:31.353"/>
    <p1510:client id="{1B73E5CC-D0B6-039F-9892-0A9415F92A67}" v="407" dt="2022-05-19T09:56:14.495"/>
    <p1510:client id="{1E73194A-32B5-59DF-C703-F6C4C4624B66}" v="1287" dt="2022-05-19T09:30:37.314"/>
    <p1510:client id="{20524691-C3C4-4239-AC15-7467635847EB}" v="14" dt="2022-02-03T08:26:26.533"/>
    <p1510:client id="{2C02B91D-B63B-AF08-39EE-9EC45D33657F}" v="99" dt="2022-02-03T09:11:10.592"/>
    <p1510:client id="{2D3F1F96-CF45-AB0F-6577-7E66D084BEAC}" v="66" dt="2022-03-17T15:59:56.528"/>
    <p1510:client id="{2F9BED5E-5734-DEF5-C0FF-7BD0334425F5}" v="2244" dt="2022-03-31T16:09:26.258"/>
    <p1510:client id="{3A03CA00-53A6-9E9F-548B-5B1619115175}" v="160" dt="2022-02-03T11:22:21.201"/>
    <p1510:client id="{3E9D9EC0-1448-92C6-CED1-A0BC783A768F}" v="25" dt="2022-04-22T09:02:24.117"/>
    <p1510:client id="{54C17F3E-314B-F404-F6AA-596B61321887}" v="1125" dt="2022-01-03T08:41:17.760"/>
    <p1510:client id="{667DC2FB-E536-03A5-6B4D-41521302748E}" v="1544" dt="2022-04-01T15:01:22.991"/>
    <p1510:client id="{68EF9020-6094-A07F-2DA9-01B5DF6BB519}" v="315" dt="2022-01-27T14:08:19.274"/>
    <p1510:client id="{738FE931-17AF-BC3B-9EAD-A77606E0F615}" v="2366" dt="2022-04-04T10:01:02.207"/>
    <p1510:client id="{7A22420D-4524-E699-107B-4ED16735B26D}" v="813" dt="2022-04-04T15:22:04.768"/>
    <p1510:client id="{888CF45C-7093-DCF8-D23D-2979B7B61942}" v="11" dt="2022-04-15T11:24:51.330"/>
    <p1510:client id="{9263E8B1-5C55-46FD-8A52-4C9D63A54160}" v="122" dt="2022-02-02T10:34:55.840"/>
    <p1510:client id="{98F68C19-C039-6A8F-18C1-AA16EDBDF542}" v="230" dt="2022-05-12T08:29:33.158"/>
    <p1510:client id="{A2FDA542-FD8C-CD1D-0FEE-A28260C4D1A1}" v="1075" dt="2022-05-19T07:58:49.346"/>
    <p1510:client id="{ABD232B2-9A2B-5405-0C80-7D405FC7E6CD}" v="224" dt="2022-04-15T10:11:10.736"/>
    <p1510:client id="{AF22AED1-46F9-F03B-D8FE-081554FEB9DC}" v="1650" dt="2022-03-17T09:33:26.365"/>
    <p1510:client id="{BB7AF732-26AB-E3C6-8DAC-BB61E0F3E339}" v="115" dt="2022-06-01T09:37:52.013"/>
    <p1510:client id="{C57142A1-2399-1AC6-7198-6F5C690C204D}" v="104" dt="2022-05-10T15:05:17.869"/>
    <p1510:client id="{D36E312D-E4B8-4247-B726-6810624D9AB4}" v="80" dt="2022-02-02T10:17:08.388"/>
    <p1510:client id="{D6572771-056F-DA55-BEC1-1787DF950EBA}" v="1311" dt="2022-04-04T08:12:59.782"/>
    <p1510:client id="{F3F92E53-CB87-B61E-8CEB-C9953A1AAD8B}" v="48" dt="2022-05-11T10:08:14.798"/>
    <p1510:client id="{F491E92E-7E43-EB42-0083-608D9EDB2D18}" v="143" dt="2022-05-11T10:52:35.957"/>
    <p1510:client id="{F992D7EE-96A9-20C0-E2EA-FAF26EA880D1}" v="206" dt="2022-04-15T11:39:32.236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viewProps" Target="view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notesMaster" Target="notesMasters/notesMaster1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commentAuthors" Target="commentAuthor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Denys" userId="S::barbara.denys@welzijn13.be::0e6e07ee-c069-4a09-b48f-7f9be3fd49f2" providerId="AD" clId="Web-{BB7AF732-26AB-E3C6-8DAC-BB61E0F3E339}"/>
    <pc:docChg chg="modSld">
      <pc:chgData name="Barbara Denys" userId="S::barbara.denys@welzijn13.be::0e6e07ee-c069-4a09-b48f-7f9be3fd49f2" providerId="AD" clId="Web-{BB7AF732-26AB-E3C6-8DAC-BB61E0F3E339}" dt="2022-06-01T09:37:52.013" v="111" actId="1076"/>
      <pc:docMkLst>
        <pc:docMk/>
      </pc:docMkLst>
      <pc:sldChg chg="addSp modSp">
        <pc:chgData name="Barbara Denys" userId="S::barbara.denys@welzijn13.be::0e6e07ee-c069-4a09-b48f-7f9be3fd49f2" providerId="AD" clId="Web-{BB7AF732-26AB-E3C6-8DAC-BB61E0F3E339}" dt="2022-06-01T09:37:52.013" v="111" actId="1076"/>
        <pc:sldMkLst>
          <pc:docMk/>
          <pc:sldMk cId="3767645480" sldId="494"/>
        </pc:sldMkLst>
        <pc:spChg chg="mod">
          <ac:chgData name="Barbara Denys" userId="S::barbara.denys@welzijn13.be::0e6e07ee-c069-4a09-b48f-7f9be3fd49f2" providerId="AD" clId="Web-{BB7AF732-26AB-E3C6-8DAC-BB61E0F3E339}" dt="2022-06-01T08:29:45.291" v="1" actId="20577"/>
          <ac:spMkLst>
            <pc:docMk/>
            <pc:sldMk cId="3767645480" sldId="494"/>
            <ac:spMk id="2" creationId="{9A747A65-D836-44FB-8239-045BC576CDE5}"/>
          </ac:spMkLst>
        </pc:spChg>
        <pc:spChg chg="mod">
          <ac:chgData name="Barbara Denys" userId="S::barbara.denys@welzijn13.be::0e6e07ee-c069-4a09-b48f-7f9be3fd49f2" providerId="AD" clId="Web-{BB7AF732-26AB-E3C6-8DAC-BB61E0F3E339}" dt="2022-06-01T09:36:16.245" v="103" actId="20577"/>
          <ac:spMkLst>
            <pc:docMk/>
            <pc:sldMk cId="3767645480" sldId="494"/>
            <ac:spMk id="3" creationId="{FE26E0CA-FDB6-4FA1-B037-D476B0F7EACB}"/>
          </ac:spMkLst>
        </pc:spChg>
        <pc:picChg chg="add mod">
          <ac:chgData name="Barbara Denys" userId="S::barbara.denys@welzijn13.be::0e6e07ee-c069-4a09-b48f-7f9be3fd49f2" providerId="AD" clId="Web-{BB7AF732-26AB-E3C6-8DAC-BB61E0F3E339}" dt="2022-06-01T08:33:44.656" v="67" actId="1076"/>
          <ac:picMkLst>
            <pc:docMk/>
            <pc:sldMk cId="3767645480" sldId="494"/>
            <ac:picMk id="4" creationId="{EA952F3B-1B6E-26CB-7C9C-EA3B2650FA7F}"/>
          </ac:picMkLst>
        </pc:picChg>
        <pc:picChg chg="add mod">
          <ac:chgData name="Barbara Denys" userId="S::barbara.denys@welzijn13.be::0e6e07ee-c069-4a09-b48f-7f9be3fd49f2" providerId="AD" clId="Web-{BB7AF732-26AB-E3C6-8DAC-BB61E0F3E339}" dt="2022-06-01T09:37:52.013" v="111" actId="1076"/>
          <ac:picMkLst>
            <pc:docMk/>
            <pc:sldMk cId="3767645480" sldId="494"/>
            <ac:picMk id="5" creationId="{BE0D98F6-3200-69D6-F38B-D9845B6553F1}"/>
          </ac:picMkLst>
        </pc:picChg>
      </pc:sldChg>
      <pc:sldChg chg="modSp">
        <pc:chgData name="Barbara Denys" userId="S::barbara.denys@welzijn13.be::0e6e07ee-c069-4a09-b48f-7f9be3fd49f2" providerId="AD" clId="Web-{BB7AF732-26AB-E3C6-8DAC-BB61E0F3E339}" dt="2022-06-01T09:36:42.215" v="109" actId="20577"/>
        <pc:sldMkLst>
          <pc:docMk/>
          <pc:sldMk cId="1259077591" sldId="501"/>
        </pc:sldMkLst>
        <pc:spChg chg="mod">
          <ac:chgData name="Barbara Denys" userId="S::barbara.denys@welzijn13.be::0e6e07ee-c069-4a09-b48f-7f9be3fd49f2" providerId="AD" clId="Web-{BB7AF732-26AB-E3C6-8DAC-BB61E0F3E339}" dt="2022-06-01T09:36:42.215" v="109" actId="20577"/>
          <ac:spMkLst>
            <pc:docMk/>
            <pc:sldMk cId="1259077591" sldId="501"/>
            <ac:spMk id="3" creationId="{FE26E0CA-FDB6-4FA1-B037-D476B0F7EAC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7F9617-890F-4B4C-B6A4-B6C9D1C5A32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470A50-FCB3-41E4-AC35-8ABE27FBD885}">
      <dgm:prSet phldrT="[Text]" phldr="0"/>
      <dgm:spPr/>
      <dgm:t>
        <a:bodyPr/>
        <a:lstStyle/>
        <a:p>
          <a:pPr rtl="0"/>
          <a:r>
            <a:rPr lang="en-US" dirty="0">
              <a:latin typeface="Arial"/>
            </a:rPr>
            <a:t>0</a:t>
          </a:r>
          <a:r>
            <a:rPr lang="en-US" baseline="30000" dirty="0">
              <a:latin typeface="Arial"/>
            </a:rPr>
            <a:t>e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lijn</a:t>
          </a:r>
          <a:endParaRPr lang="en-US" dirty="0"/>
        </a:p>
      </dgm:t>
    </dgm:pt>
    <dgm:pt modelId="{343E738C-EAAB-4FF1-BE19-83E6652F40E8}" type="parTrans" cxnId="{E4E6DD8A-69F0-4A5D-BB21-7287F36A86EF}">
      <dgm:prSet/>
      <dgm:spPr/>
      <dgm:t>
        <a:bodyPr/>
        <a:lstStyle/>
        <a:p>
          <a:endParaRPr lang="en-US"/>
        </a:p>
      </dgm:t>
    </dgm:pt>
    <dgm:pt modelId="{2006A9AB-4FC1-4038-A58E-AFB5B6BA49F6}" type="sibTrans" cxnId="{E4E6DD8A-69F0-4A5D-BB21-7287F36A86EF}">
      <dgm:prSet/>
      <dgm:spPr/>
      <dgm:t>
        <a:bodyPr/>
        <a:lstStyle/>
        <a:p>
          <a:endParaRPr lang="en-US"/>
        </a:p>
      </dgm:t>
    </dgm:pt>
    <dgm:pt modelId="{7C9BE4E8-AB9E-488E-B3AF-19562CFFD153}">
      <dgm:prSet phldrT="[Text]" phldr="0"/>
      <dgm:spPr/>
      <dgm:t>
        <a:bodyPr/>
        <a:lstStyle/>
        <a:p>
          <a:pPr rtl="0"/>
          <a:r>
            <a:rPr lang="en-US" dirty="0" err="1">
              <a:latin typeface="Arial"/>
            </a:rPr>
            <a:t>Communicatie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en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sensibilisering</a:t>
          </a:r>
          <a:endParaRPr lang="en-US" dirty="0"/>
        </a:p>
      </dgm:t>
    </dgm:pt>
    <dgm:pt modelId="{CFF92894-0411-4D75-9A74-072FF983BAD5}" type="parTrans" cxnId="{FD9F5D52-3175-4619-90DF-D335B9EE3157}">
      <dgm:prSet/>
      <dgm:spPr/>
      <dgm:t>
        <a:bodyPr/>
        <a:lstStyle/>
        <a:p>
          <a:endParaRPr lang="en-US"/>
        </a:p>
      </dgm:t>
    </dgm:pt>
    <dgm:pt modelId="{D2E2DFAC-6E51-4A8F-9381-239A25F71340}" type="sibTrans" cxnId="{FD9F5D52-3175-4619-90DF-D335B9EE3157}">
      <dgm:prSet/>
      <dgm:spPr/>
      <dgm:t>
        <a:bodyPr/>
        <a:lstStyle/>
        <a:p>
          <a:endParaRPr lang="en-US"/>
        </a:p>
      </dgm:t>
    </dgm:pt>
    <dgm:pt modelId="{9E871ED6-8709-4847-A80E-7FA310D16560}">
      <dgm:prSet phldrT="[Text]" phldr="0"/>
      <dgm:spPr/>
      <dgm:t>
        <a:bodyPr/>
        <a:lstStyle/>
        <a:p>
          <a:pPr rtl="0"/>
          <a:r>
            <a:rPr lang="en-US" dirty="0" err="1">
              <a:latin typeface="Arial"/>
            </a:rPr>
            <a:t>Bekendmaking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aanbod</a:t>
          </a:r>
          <a:r>
            <a:rPr lang="en-US" dirty="0">
              <a:latin typeface="Arial"/>
            </a:rPr>
            <a:t> EH</a:t>
          </a:r>
          <a:endParaRPr lang="en-US" dirty="0"/>
        </a:p>
      </dgm:t>
    </dgm:pt>
    <dgm:pt modelId="{9FEE6A49-35EE-4E13-90D7-4D7FFC62DB00}" type="parTrans" cxnId="{98ED474D-2FAC-4915-B72B-ECE240B0F49D}">
      <dgm:prSet/>
      <dgm:spPr/>
      <dgm:t>
        <a:bodyPr/>
        <a:lstStyle/>
        <a:p>
          <a:endParaRPr lang="en-US"/>
        </a:p>
      </dgm:t>
    </dgm:pt>
    <dgm:pt modelId="{FAA7947F-0ABE-4486-B96E-5D84133CB051}" type="sibTrans" cxnId="{98ED474D-2FAC-4915-B72B-ECE240B0F49D}">
      <dgm:prSet/>
      <dgm:spPr/>
      <dgm:t>
        <a:bodyPr/>
        <a:lstStyle/>
        <a:p>
          <a:endParaRPr lang="en-US"/>
        </a:p>
      </dgm:t>
    </dgm:pt>
    <dgm:pt modelId="{55EED047-3411-4896-8E64-51A284E9491C}">
      <dgm:prSet phldrT="[Text]" phldr="0"/>
      <dgm:spPr/>
      <dgm:t>
        <a:bodyPr/>
        <a:lstStyle/>
        <a:p>
          <a:pPr rtl="0"/>
          <a:r>
            <a:rPr lang="en-US" dirty="0">
              <a:latin typeface="Arial"/>
            </a:rPr>
            <a:t>1</a:t>
          </a:r>
          <a:r>
            <a:rPr lang="en-US" baseline="30000" dirty="0">
              <a:latin typeface="Arial"/>
            </a:rPr>
            <a:t>e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lijn</a:t>
          </a:r>
          <a:endParaRPr lang="en-US" dirty="0" err="1"/>
        </a:p>
      </dgm:t>
    </dgm:pt>
    <dgm:pt modelId="{AC707C19-EC6A-4A1C-BEBF-C438E8ADE372}" type="parTrans" cxnId="{7A30F1AB-099A-4000-BBB9-B0A2C5783E85}">
      <dgm:prSet/>
      <dgm:spPr/>
      <dgm:t>
        <a:bodyPr/>
        <a:lstStyle/>
        <a:p>
          <a:endParaRPr lang="en-US"/>
        </a:p>
      </dgm:t>
    </dgm:pt>
    <dgm:pt modelId="{BDE12D3D-CB91-4FAA-A890-4DDC25F8B951}" type="sibTrans" cxnId="{7A30F1AB-099A-4000-BBB9-B0A2C5783E85}">
      <dgm:prSet/>
      <dgm:spPr/>
      <dgm:t>
        <a:bodyPr/>
        <a:lstStyle/>
        <a:p>
          <a:endParaRPr lang="en-US"/>
        </a:p>
      </dgm:t>
    </dgm:pt>
    <dgm:pt modelId="{A525A8B6-5148-471D-80DB-A68EE7281604}">
      <dgm:prSet phldrT="[Text]" phldr="0"/>
      <dgm:spPr/>
      <dgm:t>
        <a:bodyPr/>
        <a:lstStyle/>
        <a:p>
          <a:pPr rtl="0"/>
          <a:r>
            <a:rPr lang="en-US" dirty="0" err="1">
              <a:latin typeface="Arial"/>
            </a:rPr>
            <a:t>Digitaal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contactpunt</a:t>
          </a:r>
          <a:r>
            <a:rPr lang="en-US" dirty="0">
              <a:latin typeface="Arial"/>
            </a:rPr>
            <a:t> (website)</a:t>
          </a:r>
          <a:endParaRPr lang="en-US" dirty="0"/>
        </a:p>
      </dgm:t>
    </dgm:pt>
    <dgm:pt modelId="{23445668-D65D-4C16-86F9-FA1E62D452B1}" type="parTrans" cxnId="{DD4FDAA8-92D0-4970-9936-B01343BF541D}">
      <dgm:prSet/>
      <dgm:spPr/>
      <dgm:t>
        <a:bodyPr/>
        <a:lstStyle/>
        <a:p>
          <a:endParaRPr lang="en-US"/>
        </a:p>
      </dgm:t>
    </dgm:pt>
    <dgm:pt modelId="{9658980E-1649-453E-8D09-44195225FA85}" type="sibTrans" cxnId="{DD4FDAA8-92D0-4970-9936-B01343BF541D}">
      <dgm:prSet/>
      <dgm:spPr/>
      <dgm:t>
        <a:bodyPr/>
        <a:lstStyle/>
        <a:p>
          <a:endParaRPr lang="en-US"/>
        </a:p>
      </dgm:t>
    </dgm:pt>
    <dgm:pt modelId="{30330770-7EF6-4CC1-826D-8CEC5D628D8C}">
      <dgm:prSet phldrT="[Text]" phldr="0"/>
      <dgm:spPr/>
      <dgm:t>
        <a:bodyPr/>
        <a:lstStyle/>
        <a:p>
          <a:pPr rtl="0"/>
          <a:r>
            <a:rPr lang="en-US" dirty="0">
              <a:latin typeface="Arial"/>
            </a:rPr>
            <a:t>2</a:t>
          </a:r>
          <a:r>
            <a:rPr lang="en-US" baseline="30000" dirty="0">
              <a:latin typeface="Arial"/>
            </a:rPr>
            <a:t>de</a:t>
          </a:r>
          <a:r>
            <a:rPr lang="en-US" dirty="0">
              <a:latin typeface="Arial"/>
            </a:rPr>
            <a:t> </a:t>
          </a:r>
          <a:r>
            <a:rPr lang="en-US" dirty="0" err="1">
              <a:latin typeface="Arial"/>
            </a:rPr>
            <a:t>lijn</a:t>
          </a:r>
          <a:endParaRPr lang="en-US" dirty="0"/>
        </a:p>
      </dgm:t>
    </dgm:pt>
    <dgm:pt modelId="{527A328E-4B1D-444A-A2F2-1CD8B383BFF8}" type="parTrans" cxnId="{EA1D2023-D5FC-4FFE-B7B9-FE22DCF502AE}">
      <dgm:prSet/>
      <dgm:spPr/>
      <dgm:t>
        <a:bodyPr/>
        <a:lstStyle/>
        <a:p>
          <a:endParaRPr lang="en-US"/>
        </a:p>
      </dgm:t>
    </dgm:pt>
    <dgm:pt modelId="{FFDC99B9-3F42-4DA3-BEE6-13341C25FBBD}" type="sibTrans" cxnId="{EA1D2023-D5FC-4FFE-B7B9-FE22DCF502AE}">
      <dgm:prSet/>
      <dgm:spPr/>
      <dgm:t>
        <a:bodyPr/>
        <a:lstStyle/>
        <a:p>
          <a:endParaRPr lang="en-US"/>
        </a:p>
      </dgm:t>
    </dgm:pt>
    <dgm:pt modelId="{FE3F2671-2B8A-4B0E-8C56-82F584BD3E29}">
      <dgm:prSet phldrT="[Text]" phldr="0"/>
      <dgm:spPr/>
      <dgm:t>
        <a:bodyPr/>
        <a:lstStyle/>
        <a:p>
          <a:pPr rtl="0"/>
          <a:r>
            <a:rPr lang="en-US" dirty="0" err="1">
              <a:latin typeface="Arial"/>
            </a:rPr>
            <a:t>Energiescans</a:t>
          </a:r>
          <a:r>
            <a:rPr lang="en-US" dirty="0">
              <a:latin typeface="Arial"/>
            </a:rPr>
            <a:t>, </a:t>
          </a:r>
          <a:r>
            <a:rPr lang="en-US" dirty="0" err="1">
              <a:latin typeface="Arial"/>
            </a:rPr>
            <a:t>renovatiebegeleiding</a:t>
          </a:r>
          <a:r>
            <a:rPr lang="en-US" dirty="0">
              <a:latin typeface="Arial"/>
            </a:rPr>
            <a:t>, </a:t>
          </a:r>
          <a:r>
            <a:rPr lang="en-US" dirty="0" err="1">
              <a:latin typeface="Arial"/>
            </a:rPr>
            <a:t>energieleningen</a:t>
          </a:r>
          <a:endParaRPr lang="en-US" dirty="0" err="1"/>
        </a:p>
      </dgm:t>
    </dgm:pt>
    <dgm:pt modelId="{CAC2BD01-1861-447D-AA81-8554B1B59749}" type="parTrans" cxnId="{D5A749E9-98FB-44CB-AA10-C6A775774731}">
      <dgm:prSet/>
      <dgm:spPr/>
      <dgm:t>
        <a:bodyPr/>
        <a:lstStyle/>
        <a:p>
          <a:endParaRPr lang="en-US"/>
        </a:p>
      </dgm:t>
    </dgm:pt>
    <dgm:pt modelId="{F951F761-1E1B-4A26-BE53-8E0A25CCFC78}" type="sibTrans" cxnId="{D5A749E9-98FB-44CB-AA10-C6A775774731}">
      <dgm:prSet/>
      <dgm:spPr/>
      <dgm:t>
        <a:bodyPr/>
        <a:lstStyle/>
        <a:p>
          <a:endParaRPr lang="en-US"/>
        </a:p>
      </dgm:t>
    </dgm:pt>
    <dgm:pt modelId="{A7C4897A-65BE-4C0D-8043-1AC14524A62F}">
      <dgm:prSet phldrT="[Text]" phldr="0"/>
      <dgm:spPr/>
      <dgm:t>
        <a:bodyPr/>
        <a:lstStyle/>
        <a:p>
          <a:pPr rtl="0"/>
          <a:r>
            <a:rPr lang="en-US" dirty="0" err="1">
              <a:latin typeface="Arial"/>
            </a:rPr>
            <a:t>Gemeenschappelijk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telefoonnummer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en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mailadres</a:t>
          </a:r>
          <a:endParaRPr lang="en-US" dirty="0" err="1"/>
        </a:p>
      </dgm:t>
    </dgm:pt>
    <dgm:pt modelId="{C72546B0-D039-4C6A-AFBF-04B68F1CF2B5}" type="parTrans" cxnId="{186B01C9-A10F-4788-9F70-7946990863AF}">
      <dgm:prSet/>
      <dgm:spPr/>
      <dgm:t>
        <a:bodyPr/>
        <a:lstStyle/>
        <a:p>
          <a:endParaRPr lang="en-US"/>
        </a:p>
      </dgm:t>
    </dgm:pt>
    <dgm:pt modelId="{0C752FD6-9AD5-4961-AED7-A78162573719}" type="sibTrans" cxnId="{186B01C9-A10F-4788-9F70-7946990863AF}">
      <dgm:prSet/>
      <dgm:spPr/>
      <dgm:t>
        <a:bodyPr/>
        <a:lstStyle/>
        <a:p>
          <a:endParaRPr lang="en-US"/>
        </a:p>
      </dgm:t>
    </dgm:pt>
    <dgm:pt modelId="{CCEC9651-774B-4D88-863C-B8AF0219CA2D}">
      <dgm:prSet phldr="0"/>
      <dgm:spPr/>
      <dgm:t>
        <a:bodyPr/>
        <a:lstStyle/>
        <a:p>
          <a:pPr rtl="0"/>
          <a:r>
            <a:rPr lang="en-US" dirty="0" err="1">
              <a:latin typeface="Arial"/>
            </a:rPr>
            <a:t>Geïntegreerd</a:t>
          </a:r>
          <a:r>
            <a:rPr lang="en-US" dirty="0">
              <a:latin typeface="Arial"/>
            </a:rPr>
            <a:t> </a:t>
          </a:r>
          <a:r>
            <a:rPr lang="en-US" dirty="0" err="1">
              <a:latin typeface="Arial"/>
            </a:rPr>
            <a:t>woon</a:t>
          </a:r>
          <a:r>
            <a:rPr lang="en-US" dirty="0">
              <a:latin typeface="Arial"/>
            </a:rPr>
            <a:t>- </a:t>
          </a:r>
          <a:r>
            <a:rPr lang="en-US" dirty="0" err="1">
              <a:latin typeface="Arial"/>
            </a:rPr>
            <a:t>en</a:t>
          </a:r>
          <a:r>
            <a:rPr lang="en-US" dirty="0">
              <a:latin typeface="Arial"/>
            </a:rPr>
            <a:t> </a:t>
          </a:r>
          <a:r>
            <a:rPr lang="en-US" dirty="0" err="1">
              <a:latin typeface="Arial"/>
            </a:rPr>
            <a:t>energieloket</a:t>
          </a:r>
          <a:r>
            <a:rPr lang="en-US" dirty="0">
              <a:latin typeface="Arial"/>
            </a:rPr>
            <a:t> (per </a:t>
          </a:r>
          <a:r>
            <a:rPr lang="en-US" dirty="0" err="1">
              <a:latin typeface="Arial"/>
            </a:rPr>
            <a:t>gemeente</a:t>
          </a:r>
          <a:r>
            <a:rPr lang="en-US" dirty="0">
              <a:latin typeface="Arial"/>
            </a:rPr>
            <a:t>)</a:t>
          </a:r>
        </a:p>
      </dgm:t>
    </dgm:pt>
    <dgm:pt modelId="{E8E1A6C9-15BE-4F4B-8A3B-72517707FE0A}" type="parTrans" cxnId="{3225E4E9-C143-4F0B-ACA2-B0D415708067}">
      <dgm:prSet/>
      <dgm:spPr/>
    </dgm:pt>
    <dgm:pt modelId="{90DCEE7E-ECEB-41CC-AC8C-5C4BD3CDE5B6}" type="sibTrans" cxnId="{3225E4E9-C143-4F0B-ACA2-B0D415708067}">
      <dgm:prSet/>
      <dgm:spPr/>
    </dgm:pt>
    <dgm:pt modelId="{E197A2FC-E7B4-4E3A-9894-2E85D6F4E5BB}" type="pres">
      <dgm:prSet presAssocID="{F37F9617-890F-4B4C-B6A4-B6C9D1C5A32B}" presName="linearFlow" presStyleCnt="0">
        <dgm:presLayoutVars>
          <dgm:dir/>
          <dgm:animLvl val="lvl"/>
          <dgm:resizeHandles val="exact"/>
        </dgm:presLayoutVars>
      </dgm:prSet>
      <dgm:spPr/>
    </dgm:pt>
    <dgm:pt modelId="{34867B5B-1799-4A88-AFF7-2BC57083FA37}" type="pres">
      <dgm:prSet presAssocID="{34470A50-FCB3-41E4-AC35-8ABE27FBD885}" presName="composite" presStyleCnt="0"/>
      <dgm:spPr/>
    </dgm:pt>
    <dgm:pt modelId="{69F669F6-369F-4D56-AB4A-FAB1FADAB595}" type="pres">
      <dgm:prSet presAssocID="{34470A50-FCB3-41E4-AC35-8ABE27FBD88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E98882F-F0FA-4394-974E-1EA5BF3DD51B}" type="pres">
      <dgm:prSet presAssocID="{34470A50-FCB3-41E4-AC35-8ABE27FBD885}" presName="descendantText" presStyleLbl="alignAcc1" presStyleIdx="0" presStyleCnt="3">
        <dgm:presLayoutVars>
          <dgm:bulletEnabled val="1"/>
        </dgm:presLayoutVars>
      </dgm:prSet>
      <dgm:spPr/>
    </dgm:pt>
    <dgm:pt modelId="{6E18A674-6AE7-4981-A95A-835CA30FB2A5}" type="pres">
      <dgm:prSet presAssocID="{2006A9AB-4FC1-4038-A58E-AFB5B6BA49F6}" presName="sp" presStyleCnt="0"/>
      <dgm:spPr/>
    </dgm:pt>
    <dgm:pt modelId="{3CC43494-E1A8-433C-B3E9-90EC0DB3B813}" type="pres">
      <dgm:prSet presAssocID="{55EED047-3411-4896-8E64-51A284E9491C}" presName="composite" presStyleCnt="0"/>
      <dgm:spPr/>
    </dgm:pt>
    <dgm:pt modelId="{8C95FC1A-AFD9-45BD-A5FC-149CB9975B29}" type="pres">
      <dgm:prSet presAssocID="{55EED047-3411-4896-8E64-51A284E9491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0E989EA-66D0-4570-8FC0-785C2E0997B8}" type="pres">
      <dgm:prSet presAssocID="{55EED047-3411-4896-8E64-51A284E9491C}" presName="descendantText" presStyleLbl="alignAcc1" presStyleIdx="1" presStyleCnt="3">
        <dgm:presLayoutVars>
          <dgm:bulletEnabled val="1"/>
        </dgm:presLayoutVars>
      </dgm:prSet>
      <dgm:spPr/>
    </dgm:pt>
    <dgm:pt modelId="{0973EA7D-FA19-4027-9D3E-2F7B3C7158F8}" type="pres">
      <dgm:prSet presAssocID="{BDE12D3D-CB91-4FAA-A890-4DDC25F8B951}" presName="sp" presStyleCnt="0"/>
      <dgm:spPr/>
    </dgm:pt>
    <dgm:pt modelId="{68A13BD5-F84C-4039-AF01-A08A0CE30347}" type="pres">
      <dgm:prSet presAssocID="{30330770-7EF6-4CC1-826D-8CEC5D628D8C}" presName="composite" presStyleCnt="0"/>
      <dgm:spPr/>
    </dgm:pt>
    <dgm:pt modelId="{A3DF8D37-9D0A-4E1B-9BE7-0329E1BD09C8}" type="pres">
      <dgm:prSet presAssocID="{30330770-7EF6-4CC1-826D-8CEC5D628D8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6CE5E4C-2337-4EBA-AAD9-BD81E1A5A8AB}" type="pres">
      <dgm:prSet presAssocID="{30330770-7EF6-4CC1-826D-8CEC5D628D8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A1D2023-D5FC-4FFE-B7B9-FE22DCF502AE}" srcId="{F37F9617-890F-4B4C-B6A4-B6C9D1C5A32B}" destId="{30330770-7EF6-4CC1-826D-8CEC5D628D8C}" srcOrd="2" destOrd="0" parTransId="{527A328E-4B1D-444A-A2F2-1CD8B383BFF8}" sibTransId="{FFDC99B9-3F42-4DA3-BEE6-13341C25FBBD}"/>
    <dgm:cxn modelId="{13369A2A-5B7A-45C9-BE49-B64E9C824CBC}" type="presOf" srcId="{7C9BE4E8-AB9E-488E-B3AF-19562CFFD153}" destId="{1E98882F-F0FA-4394-974E-1EA5BF3DD51B}" srcOrd="0" destOrd="0" presId="urn:microsoft.com/office/officeart/2005/8/layout/chevron2"/>
    <dgm:cxn modelId="{D269A334-46BB-424F-A765-4BF6F82C7B9D}" type="presOf" srcId="{A525A8B6-5148-471D-80DB-A68EE7281604}" destId="{70E989EA-66D0-4570-8FC0-785C2E0997B8}" srcOrd="0" destOrd="0" presId="urn:microsoft.com/office/officeart/2005/8/layout/chevron2"/>
    <dgm:cxn modelId="{9061523B-F170-4681-B197-A63CAC8E569A}" type="presOf" srcId="{A7C4897A-65BE-4C0D-8043-1AC14524A62F}" destId="{26CE5E4C-2337-4EBA-AAD9-BD81E1A5A8AB}" srcOrd="0" destOrd="1" presId="urn:microsoft.com/office/officeart/2005/8/layout/chevron2"/>
    <dgm:cxn modelId="{98ED474D-2FAC-4915-B72B-ECE240B0F49D}" srcId="{34470A50-FCB3-41E4-AC35-8ABE27FBD885}" destId="{9E871ED6-8709-4847-A80E-7FA310D16560}" srcOrd="1" destOrd="0" parTransId="{9FEE6A49-35EE-4E13-90D7-4D7FFC62DB00}" sibTransId="{FAA7947F-0ABE-4486-B96E-5D84133CB051}"/>
    <dgm:cxn modelId="{FD9F5D52-3175-4619-90DF-D335B9EE3157}" srcId="{34470A50-FCB3-41E4-AC35-8ABE27FBD885}" destId="{7C9BE4E8-AB9E-488E-B3AF-19562CFFD153}" srcOrd="0" destOrd="0" parTransId="{CFF92894-0411-4D75-9A74-072FF983BAD5}" sibTransId="{D2E2DFAC-6E51-4A8F-9381-239A25F71340}"/>
    <dgm:cxn modelId="{B83F9255-849F-4DF3-8AB1-A4275FBC7154}" type="presOf" srcId="{FE3F2671-2B8A-4B0E-8C56-82F584BD3E29}" destId="{26CE5E4C-2337-4EBA-AAD9-BD81E1A5A8AB}" srcOrd="0" destOrd="0" presId="urn:microsoft.com/office/officeart/2005/8/layout/chevron2"/>
    <dgm:cxn modelId="{E4E6DD8A-69F0-4A5D-BB21-7287F36A86EF}" srcId="{F37F9617-890F-4B4C-B6A4-B6C9D1C5A32B}" destId="{34470A50-FCB3-41E4-AC35-8ABE27FBD885}" srcOrd="0" destOrd="0" parTransId="{343E738C-EAAB-4FF1-BE19-83E6652F40E8}" sibTransId="{2006A9AB-4FC1-4038-A58E-AFB5B6BA49F6}"/>
    <dgm:cxn modelId="{2B698496-5883-4063-95AE-6F3E4D8DFA7A}" type="presOf" srcId="{30330770-7EF6-4CC1-826D-8CEC5D628D8C}" destId="{A3DF8D37-9D0A-4E1B-9BE7-0329E1BD09C8}" srcOrd="0" destOrd="0" presId="urn:microsoft.com/office/officeart/2005/8/layout/chevron2"/>
    <dgm:cxn modelId="{2A6124A3-B18D-458A-880E-745BFBC0E41A}" type="presOf" srcId="{55EED047-3411-4896-8E64-51A284E9491C}" destId="{8C95FC1A-AFD9-45BD-A5FC-149CB9975B29}" srcOrd="0" destOrd="0" presId="urn:microsoft.com/office/officeart/2005/8/layout/chevron2"/>
    <dgm:cxn modelId="{DD4FDAA8-92D0-4970-9936-B01343BF541D}" srcId="{55EED047-3411-4896-8E64-51A284E9491C}" destId="{A525A8B6-5148-471D-80DB-A68EE7281604}" srcOrd="0" destOrd="0" parTransId="{23445668-D65D-4C16-86F9-FA1E62D452B1}" sibTransId="{9658980E-1649-453E-8D09-44195225FA85}"/>
    <dgm:cxn modelId="{7A30F1AB-099A-4000-BBB9-B0A2C5783E85}" srcId="{F37F9617-890F-4B4C-B6A4-B6C9D1C5A32B}" destId="{55EED047-3411-4896-8E64-51A284E9491C}" srcOrd="1" destOrd="0" parTransId="{AC707C19-EC6A-4A1C-BEBF-C438E8ADE372}" sibTransId="{BDE12D3D-CB91-4FAA-A890-4DDC25F8B951}"/>
    <dgm:cxn modelId="{2F4733B9-30BB-4822-B358-24D9C6905676}" type="presOf" srcId="{9E871ED6-8709-4847-A80E-7FA310D16560}" destId="{1E98882F-F0FA-4394-974E-1EA5BF3DD51B}" srcOrd="0" destOrd="1" presId="urn:microsoft.com/office/officeart/2005/8/layout/chevron2"/>
    <dgm:cxn modelId="{295935BF-A122-4513-A80B-6360832C42E9}" type="presOf" srcId="{CCEC9651-774B-4D88-863C-B8AF0219CA2D}" destId="{70E989EA-66D0-4570-8FC0-785C2E0997B8}" srcOrd="0" destOrd="1" presId="urn:microsoft.com/office/officeart/2005/8/layout/chevron2"/>
    <dgm:cxn modelId="{186B01C9-A10F-4788-9F70-7946990863AF}" srcId="{30330770-7EF6-4CC1-826D-8CEC5D628D8C}" destId="{A7C4897A-65BE-4C0D-8043-1AC14524A62F}" srcOrd="1" destOrd="0" parTransId="{C72546B0-D039-4C6A-AFBF-04B68F1CF2B5}" sibTransId="{0C752FD6-9AD5-4961-AED7-A78162573719}"/>
    <dgm:cxn modelId="{A57EB2D2-E4CB-430F-8CE6-AE4189B2DF7C}" type="presOf" srcId="{34470A50-FCB3-41E4-AC35-8ABE27FBD885}" destId="{69F669F6-369F-4D56-AB4A-FAB1FADAB595}" srcOrd="0" destOrd="0" presId="urn:microsoft.com/office/officeart/2005/8/layout/chevron2"/>
    <dgm:cxn modelId="{D5A749E9-98FB-44CB-AA10-C6A775774731}" srcId="{30330770-7EF6-4CC1-826D-8CEC5D628D8C}" destId="{FE3F2671-2B8A-4B0E-8C56-82F584BD3E29}" srcOrd="0" destOrd="0" parTransId="{CAC2BD01-1861-447D-AA81-8554B1B59749}" sibTransId="{F951F761-1E1B-4A26-BE53-8E0A25CCFC78}"/>
    <dgm:cxn modelId="{3225E4E9-C143-4F0B-ACA2-B0D415708067}" srcId="{55EED047-3411-4896-8E64-51A284E9491C}" destId="{CCEC9651-774B-4D88-863C-B8AF0219CA2D}" srcOrd="1" destOrd="0" parTransId="{E8E1A6C9-15BE-4F4B-8A3B-72517707FE0A}" sibTransId="{90DCEE7E-ECEB-41CC-AC8C-5C4BD3CDE5B6}"/>
    <dgm:cxn modelId="{E7B63DF5-A9C9-4175-A472-A05E3ABD53C3}" type="presOf" srcId="{F37F9617-890F-4B4C-B6A4-B6C9D1C5A32B}" destId="{E197A2FC-E7B4-4E3A-9894-2E85D6F4E5BB}" srcOrd="0" destOrd="0" presId="urn:microsoft.com/office/officeart/2005/8/layout/chevron2"/>
    <dgm:cxn modelId="{B5087016-2B0D-4EBA-8A65-74AB90EDFF22}" type="presParOf" srcId="{E197A2FC-E7B4-4E3A-9894-2E85D6F4E5BB}" destId="{34867B5B-1799-4A88-AFF7-2BC57083FA37}" srcOrd="0" destOrd="0" presId="urn:microsoft.com/office/officeart/2005/8/layout/chevron2"/>
    <dgm:cxn modelId="{4CE77C41-E525-499F-9011-98C53B38CBF4}" type="presParOf" srcId="{34867B5B-1799-4A88-AFF7-2BC57083FA37}" destId="{69F669F6-369F-4D56-AB4A-FAB1FADAB595}" srcOrd="0" destOrd="0" presId="urn:microsoft.com/office/officeart/2005/8/layout/chevron2"/>
    <dgm:cxn modelId="{EB73BED1-434B-4656-9BF3-5A0FA891BC06}" type="presParOf" srcId="{34867B5B-1799-4A88-AFF7-2BC57083FA37}" destId="{1E98882F-F0FA-4394-974E-1EA5BF3DD51B}" srcOrd="1" destOrd="0" presId="urn:microsoft.com/office/officeart/2005/8/layout/chevron2"/>
    <dgm:cxn modelId="{41AFD7E4-644E-4685-89B8-B86DB53F7BBE}" type="presParOf" srcId="{E197A2FC-E7B4-4E3A-9894-2E85D6F4E5BB}" destId="{6E18A674-6AE7-4981-A95A-835CA30FB2A5}" srcOrd="1" destOrd="0" presId="urn:microsoft.com/office/officeart/2005/8/layout/chevron2"/>
    <dgm:cxn modelId="{D1D09BEB-3365-4E5A-B4AB-E30AC97190D7}" type="presParOf" srcId="{E197A2FC-E7B4-4E3A-9894-2E85D6F4E5BB}" destId="{3CC43494-E1A8-433C-B3E9-90EC0DB3B813}" srcOrd="2" destOrd="0" presId="urn:microsoft.com/office/officeart/2005/8/layout/chevron2"/>
    <dgm:cxn modelId="{110BAEC8-EA95-4B77-BA02-1C07614A850E}" type="presParOf" srcId="{3CC43494-E1A8-433C-B3E9-90EC0DB3B813}" destId="{8C95FC1A-AFD9-45BD-A5FC-149CB9975B29}" srcOrd="0" destOrd="0" presId="urn:microsoft.com/office/officeart/2005/8/layout/chevron2"/>
    <dgm:cxn modelId="{F2875114-BA0B-4B7B-B5D5-0FF39EA46397}" type="presParOf" srcId="{3CC43494-E1A8-433C-B3E9-90EC0DB3B813}" destId="{70E989EA-66D0-4570-8FC0-785C2E0997B8}" srcOrd="1" destOrd="0" presId="urn:microsoft.com/office/officeart/2005/8/layout/chevron2"/>
    <dgm:cxn modelId="{8EE2D462-313E-4BE9-8646-C0D5E8829FB1}" type="presParOf" srcId="{E197A2FC-E7B4-4E3A-9894-2E85D6F4E5BB}" destId="{0973EA7D-FA19-4027-9D3E-2F7B3C7158F8}" srcOrd="3" destOrd="0" presId="urn:microsoft.com/office/officeart/2005/8/layout/chevron2"/>
    <dgm:cxn modelId="{405EB7C5-D002-400E-8833-562BAD6A5A0A}" type="presParOf" srcId="{E197A2FC-E7B4-4E3A-9894-2E85D6F4E5BB}" destId="{68A13BD5-F84C-4039-AF01-A08A0CE30347}" srcOrd="4" destOrd="0" presId="urn:microsoft.com/office/officeart/2005/8/layout/chevron2"/>
    <dgm:cxn modelId="{1E0789D2-BBDF-46B7-A4DC-2DCD200400AA}" type="presParOf" srcId="{68A13BD5-F84C-4039-AF01-A08A0CE30347}" destId="{A3DF8D37-9D0A-4E1B-9BE7-0329E1BD09C8}" srcOrd="0" destOrd="0" presId="urn:microsoft.com/office/officeart/2005/8/layout/chevron2"/>
    <dgm:cxn modelId="{4F5A836F-ADF2-4011-B3C7-C1A31B0DD609}" type="presParOf" srcId="{68A13BD5-F84C-4039-AF01-A08A0CE30347}" destId="{26CE5E4C-2337-4EBA-AAD9-BD81E1A5A8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DF0D2D-A97D-4BA2-9E4E-8470EA82C87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0374F0-27AB-4CDB-A694-8B085B854642}">
      <dgm:prSet phldrT="[Text]" phldr="0"/>
      <dgm:spPr/>
      <dgm:t>
        <a:bodyPr/>
        <a:lstStyle/>
        <a:p>
          <a:r>
            <a:rPr lang="en-US" err="1">
              <a:latin typeface="Arial"/>
            </a:rPr>
            <a:t>Factuur</a:t>
          </a:r>
          <a:endParaRPr lang="en-US"/>
        </a:p>
      </dgm:t>
    </dgm:pt>
    <dgm:pt modelId="{8D8B5EC2-E6CD-44AC-80A9-6900E052F118}" type="parTrans" cxnId="{7171892A-EDDD-40B7-9FF2-6A10227489C2}">
      <dgm:prSet/>
      <dgm:spPr/>
      <dgm:t>
        <a:bodyPr/>
        <a:lstStyle/>
        <a:p>
          <a:endParaRPr lang="en-US"/>
        </a:p>
      </dgm:t>
    </dgm:pt>
    <dgm:pt modelId="{E944E381-4B6C-49F4-AC68-08EBED49FFC5}" type="sibTrans" cxnId="{7171892A-EDDD-40B7-9FF2-6A10227489C2}">
      <dgm:prSet/>
      <dgm:spPr/>
      <dgm:t>
        <a:bodyPr/>
        <a:lstStyle/>
        <a:p>
          <a:endParaRPr lang="en-US"/>
        </a:p>
      </dgm:t>
    </dgm:pt>
    <dgm:pt modelId="{25CEB092-CE11-496C-8EA7-B9065EBD9626}">
      <dgm:prSet phldrT="[Text]" phldr="0"/>
      <dgm:spPr/>
      <dgm:t>
        <a:bodyPr/>
        <a:lstStyle/>
        <a:p>
          <a:r>
            <a:rPr lang="en-US">
              <a:latin typeface="Arial"/>
            </a:rPr>
            <a:t>Analyse</a:t>
          </a:r>
          <a:endParaRPr lang="en-US"/>
        </a:p>
      </dgm:t>
    </dgm:pt>
    <dgm:pt modelId="{BEAA00A8-0CB6-4602-8F2E-23FDA1D233E6}" type="parTrans" cxnId="{DB43A1DA-B885-4E65-9B6E-1A328CF92139}">
      <dgm:prSet/>
      <dgm:spPr/>
      <dgm:t>
        <a:bodyPr/>
        <a:lstStyle/>
        <a:p>
          <a:endParaRPr lang="en-US"/>
        </a:p>
      </dgm:t>
    </dgm:pt>
    <dgm:pt modelId="{48CEEA52-8C82-4DBA-A344-C591A4AC9583}" type="sibTrans" cxnId="{DB43A1DA-B885-4E65-9B6E-1A328CF92139}">
      <dgm:prSet/>
      <dgm:spPr/>
      <dgm:t>
        <a:bodyPr/>
        <a:lstStyle/>
        <a:p>
          <a:endParaRPr lang="en-US"/>
        </a:p>
      </dgm:t>
    </dgm:pt>
    <dgm:pt modelId="{B3A86594-C869-4DE5-B412-7A59C0AD2196}">
      <dgm:prSet phldrT="[Text]" phldr="0"/>
      <dgm:spPr/>
      <dgm:t>
        <a:bodyPr/>
        <a:lstStyle/>
        <a:p>
          <a:r>
            <a:rPr lang="en-US" err="1">
              <a:latin typeface="Arial"/>
            </a:rPr>
            <a:t>Assisteren</a:t>
          </a:r>
          <a:endParaRPr lang="en-US" err="1"/>
        </a:p>
      </dgm:t>
    </dgm:pt>
    <dgm:pt modelId="{346377A2-1D2A-46C9-BF9F-49F8C8C185FF}" type="parTrans" cxnId="{2014DF9D-161B-4FF4-8468-BA609EFB5D1D}">
      <dgm:prSet/>
      <dgm:spPr/>
      <dgm:t>
        <a:bodyPr/>
        <a:lstStyle/>
        <a:p>
          <a:endParaRPr lang="en-US"/>
        </a:p>
      </dgm:t>
    </dgm:pt>
    <dgm:pt modelId="{523FD5E0-89E1-4DE0-A6B6-F50FACC57D7F}" type="sibTrans" cxnId="{2014DF9D-161B-4FF4-8468-BA609EFB5D1D}">
      <dgm:prSet/>
      <dgm:spPr/>
      <dgm:t>
        <a:bodyPr/>
        <a:lstStyle/>
        <a:p>
          <a:endParaRPr lang="en-US"/>
        </a:p>
      </dgm:t>
    </dgm:pt>
    <dgm:pt modelId="{16AF968A-2999-49A4-99A3-084B5D88BCEA}">
      <dgm:prSet phldrT="[Text]" phldr="0"/>
      <dgm:spPr/>
      <dgm:t>
        <a:bodyPr/>
        <a:lstStyle/>
        <a:p>
          <a:r>
            <a:rPr lang="en-US">
              <a:latin typeface="Arial"/>
            </a:rPr>
            <a:t>'</a:t>
          </a:r>
          <a:r>
            <a:rPr lang="en-US" err="1">
              <a:latin typeface="Arial"/>
            </a:rPr>
            <a:t>Inventaris</a:t>
          </a:r>
          <a:r>
            <a:rPr lang="en-US">
              <a:latin typeface="Arial"/>
            </a:rPr>
            <a:t>'</a:t>
          </a:r>
          <a:endParaRPr lang="en-US"/>
        </a:p>
      </dgm:t>
    </dgm:pt>
    <dgm:pt modelId="{3AC9A1EF-F25F-4AAE-8DBA-606E42E96DDE}" type="parTrans" cxnId="{5699B49B-77A2-4822-B63A-4F78A28BE40B}">
      <dgm:prSet/>
      <dgm:spPr/>
      <dgm:t>
        <a:bodyPr/>
        <a:lstStyle/>
        <a:p>
          <a:endParaRPr lang="en-US"/>
        </a:p>
      </dgm:t>
    </dgm:pt>
    <dgm:pt modelId="{273BA312-F41C-4B19-BA39-24BB258C6A48}" type="sibTrans" cxnId="{5699B49B-77A2-4822-B63A-4F78A28BE40B}">
      <dgm:prSet/>
      <dgm:spPr/>
      <dgm:t>
        <a:bodyPr/>
        <a:lstStyle/>
        <a:p>
          <a:endParaRPr lang="en-US"/>
        </a:p>
      </dgm:t>
    </dgm:pt>
    <dgm:pt modelId="{9101917E-2316-40AC-A26D-CFA4E596B3D0}">
      <dgm:prSet phldrT="[Text]" phldr="0"/>
      <dgm:spPr/>
      <dgm:t>
        <a:bodyPr/>
        <a:lstStyle/>
        <a:p>
          <a:r>
            <a:rPr lang="en-US" err="1">
              <a:latin typeface="Arial"/>
            </a:rPr>
            <a:t>Toestellen</a:t>
          </a:r>
          <a:endParaRPr lang="en-US"/>
        </a:p>
      </dgm:t>
    </dgm:pt>
    <dgm:pt modelId="{F332CC86-DC4E-4B68-B614-0F7568E841B6}" type="parTrans" cxnId="{32057299-5C6F-46F2-9A77-2A88279C6524}">
      <dgm:prSet/>
      <dgm:spPr/>
      <dgm:t>
        <a:bodyPr/>
        <a:lstStyle/>
        <a:p>
          <a:endParaRPr lang="en-US"/>
        </a:p>
      </dgm:t>
    </dgm:pt>
    <dgm:pt modelId="{B3442E4A-1C66-4B57-88C7-FD1A5361CC90}" type="sibTrans" cxnId="{32057299-5C6F-46F2-9A77-2A88279C6524}">
      <dgm:prSet/>
      <dgm:spPr/>
      <dgm:t>
        <a:bodyPr/>
        <a:lstStyle/>
        <a:p>
          <a:endParaRPr lang="en-US"/>
        </a:p>
      </dgm:t>
    </dgm:pt>
    <dgm:pt modelId="{5D605CE7-F698-44E6-9520-5544C947C128}">
      <dgm:prSet phldrT="[Text]" phldr="0"/>
      <dgm:spPr/>
      <dgm:t>
        <a:bodyPr/>
        <a:lstStyle/>
        <a:p>
          <a:r>
            <a:rPr lang="en-US" err="1">
              <a:latin typeface="Arial"/>
            </a:rPr>
            <a:t>Gebruik</a:t>
          </a:r>
          <a:endParaRPr lang="en-US"/>
        </a:p>
      </dgm:t>
    </dgm:pt>
    <dgm:pt modelId="{EA774D3B-68C7-4426-89D7-EDCF52E3FCA1}" type="parTrans" cxnId="{B75244DE-EF61-430F-BC14-EE4684C15E05}">
      <dgm:prSet/>
      <dgm:spPr/>
      <dgm:t>
        <a:bodyPr/>
        <a:lstStyle/>
        <a:p>
          <a:endParaRPr lang="en-US"/>
        </a:p>
      </dgm:t>
    </dgm:pt>
    <dgm:pt modelId="{AAD9D8E7-D96B-4451-BA99-6BBB139A48F3}" type="sibTrans" cxnId="{B75244DE-EF61-430F-BC14-EE4684C15E05}">
      <dgm:prSet/>
      <dgm:spPr/>
      <dgm:t>
        <a:bodyPr/>
        <a:lstStyle/>
        <a:p>
          <a:endParaRPr lang="en-US"/>
        </a:p>
      </dgm:t>
    </dgm:pt>
    <dgm:pt modelId="{9665F28A-1627-46D3-937B-54EA001F39C3}">
      <dgm:prSet phldrT="[Text]" phldr="0"/>
      <dgm:spPr/>
      <dgm:t>
        <a:bodyPr/>
        <a:lstStyle/>
        <a:p>
          <a:r>
            <a:rPr lang="en-US" err="1">
              <a:latin typeface="Arial"/>
            </a:rPr>
            <a:t>Toestellen</a:t>
          </a:r>
          <a:endParaRPr lang="en-US"/>
        </a:p>
      </dgm:t>
    </dgm:pt>
    <dgm:pt modelId="{2ABD00E9-1CAB-4237-AD49-A47DB62C6BDD}" type="parTrans" cxnId="{6AFE6BD4-5DD7-4D18-9851-3BF9DE95FC9A}">
      <dgm:prSet/>
      <dgm:spPr/>
      <dgm:t>
        <a:bodyPr/>
        <a:lstStyle/>
        <a:p>
          <a:endParaRPr lang="en-US"/>
        </a:p>
      </dgm:t>
    </dgm:pt>
    <dgm:pt modelId="{01A2D4AA-432D-4329-9B44-EEA1584C5A2E}" type="sibTrans" cxnId="{6AFE6BD4-5DD7-4D18-9851-3BF9DE95FC9A}">
      <dgm:prSet/>
      <dgm:spPr/>
      <dgm:t>
        <a:bodyPr/>
        <a:lstStyle/>
        <a:p>
          <a:endParaRPr lang="en-US"/>
        </a:p>
      </dgm:t>
    </dgm:pt>
    <dgm:pt modelId="{EE4DDB6F-AF68-4265-91DE-543986ADC0C6}">
      <dgm:prSet phldrT="[Text]" phldr="0"/>
      <dgm:spPr/>
      <dgm:t>
        <a:bodyPr/>
        <a:lstStyle/>
        <a:p>
          <a:r>
            <a:rPr lang="en-US">
              <a:latin typeface="Arial"/>
            </a:rPr>
            <a:t>Advies</a:t>
          </a:r>
          <a:endParaRPr lang="en-US"/>
        </a:p>
      </dgm:t>
    </dgm:pt>
    <dgm:pt modelId="{ED0C4720-73CF-4089-B09A-E7CBCBDAE0E3}" type="parTrans" cxnId="{FCC79EC9-E375-4420-90D8-847DBDC59883}">
      <dgm:prSet/>
      <dgm:spPr/>
      <dgm:t>
        <a:bodyPr/>
        <a:lstStyle/>
        <a:p>
          <a:endParaRPr lang="en-US"/>
        </a:p>
      </dgm:t>
    </dgm:pt>
    <dgm:pt modelId="{70D4AD68-00FD-4859-B9AD-D9478C8A8818}" type="sibTrans" cxnId="{FCC79EC9-E375-4420-90D8-847DBDC59883}">
      <dgm:prSet/>
      <dgm:spPr/>
      <dgm:t>
        <a:bodyPr/>
        <a:lstStyle/>
        <a:p>
          <a:endParaRPr lang="en-US"/>
        </a:p>
      </dgm:t>
    </dgm:pt>
    <dgm:pt modelId="{E055825C-3276-4F83-8EA6-64F3FB3444C3}">
      <dgm:prSet phldr="0"/>
      <dgm:spPr/>
      <dgm:t>
        <a:bodyPr/>
        <a:lstStyle/>
        <a:p>
          <a:pPr rtl="0"/>
          <a:r>
            <a:rPr lang="en-US" err="1">
              <a:latin typeface="Arial"/>
            </a:rPr>
            <a:t>Spaarpakket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twv</a:t>
          </a:r>
          <a:r>
            <a:rPr lang="en-US">
              <a:latin typeface="Arial"/>
            </a:rPr>
            <a:t> €25</a:t>
          </a:r>
        </a:p>
      </dgm:t>
    </dgm:pt>
    <dgm:pt modelId="{D8C641F1-A16D-4CBF-8B6C-8EDE650A127F}" type="parTrans" cxnId="{4569CCA0-DA09-496D-818B-C665BDE631FD}">
      <dgm:prSet/>
      <dgm:spPr/>
    </dgm:pt>
    <dgm:pt modelId="{53337774-1CE3-43F6-B04F-75BC9801AB75}" type="sibTrans" cxnId="{4569CCA0-DA09-496D-818B-C665BDE631FD}">
      <dgm:prSet/>
      <dgm:spPr/>
    </dgm:pt>
    <dgm:pt modelId="{6CA219C8-7DA8-45EA-B2C8-A7B81B38A919}">
      <dgm:prSet phldr="0"/>
      <dgm:spPr/>
      <dgm:t>
        <a:bodyPr/>
        <a:lstStyle/>
        <a:p>
          <a:r>
            <a:rPr lang="en-US" err="1">
              <a:latin typeface="Arial"/>
            </a:rPr>
            <a:t>Gebouwschil</a:t>
          </a:r>
        </a:p>
      </dgm:t>
    </dgm:pt>
    <dgm:pt modelId="{A5876911-648F-456B-B68C-0467AF121262}" type="parTrans" cxnId="{CB2A9280-938C-4037-BC2B-FF57D8CE5E69}">
      <dgm:prSet/>
      <dgm:spPr/>
    </dgm:pt>
    <dgm:pt modelId="{38A8D225-0B6A-4BDB-9254-1B1E5F8C9BE1}" type="sibTrans" cxnId="{CB2A9280-938C-4037-BC2B-FF57D8CE5E69}">
      <dgm:prSet/>
      <dgm:spPr/>
    </dgm:pt>
    <dgm:pt modelId="{1ACCE7A6-2098-4E32-A8C0-1662ED6768A0}">
      <dgm:prSet phldr="0"/>
      <dgm:spPr/>
      <dgm:t>
        <a:bodyPr/>
        <a:lstStyle/>
        <a:p>
          <a:pPr rtl="0"/>
          <a:r>
            <a:rPr lang="en-US" err="1">
              <a:latin typeface="Arial"/>
            </a:rPr>
            <a:t>Vergelijking</a:t>
          </a:r>
          <a:r>
            <a:rPr lang="en-US">
              <a:latin typeface="Arial"/>
            </a:rPr>
            <a:t> V-test</a:t>
          </a:r>
        </a:p>
      </dgm:t>
    </dgm:pt>
    <dgm:pt modelId="{88C4CA7A-3AE2-4764-8B68-D3F869DFBEA7}" type="parTrans" cxnId="{5ED0AB34-6246-47E1-A377-8638DC7A849C}">
      <dgm:prSet/>
      <dgm:spPr/>
    </dgm:pt>
    <dgm:pt modelId="{EF947940-D9E6-462E-8908-C4DF6E818DBC}" type="sibTrans" cxnId="{5ED0AB34-6246-47E1-A377-8638DC7A849C}">
      <dgm:prSet/>
      <dgm:spPr/>
    </dgm:pt>
    <dgm:pt modelId="{5978E952-43DD-4129-8948-9819EF6C9640}">
      <dgm:prSet phldr="0"/>
      <dgm:spPr/>
      <dgm:t>
        <a:bodyPr/>
        <a:lstStyle/>
        <a:p>
          <a:r>
            <a:rPr lang="en-US">
              <a:latin typeface="Arial"/>
            </a:rPr>
            <a:t>Lampen</a:t>
          </a:r>
        </a:p>
      </dgm:t>
    </dgm:pt>
    <dgm:pt modelId="{B5461BE6-57AA-489F-9C84-171D1C3125AD}" type="parTrans" cxnId="{6E63F2E5-AB11-4202-B4A4-C9D5B6D18FFE}">
      <dgm:prSet/>
      <dgm:spPr/>
    </dgm:pt>
    <dgm:pt modelId="{010566CA-503C-4F2F-84E5-C8CB934F2D7C}" type="sibTrans" cxnId="{6E63F2E5-AB11-4202-B4A4-C9D5B6D18FFE}">
      <dgm:prSet/>
      <dgm:spPr/>
    </dgm:pt>
    <dgm:pt modelId="{5DD945B0-94B1-4F13-A4F5-1EC7617FB9DC}">
      <dgm:prSet phldr="0"/>
      <dgm:spPr/>
      <dgm:t>
        <a:bodyPr/>
        <a:lstStyle/>
        <a:p>
          <a:r>
            <a:rPr lang="en-US">
              <a:latin typeface="Arial"/>
            </a:rPr>
            <a:t>Extra's</a:t>
          </a:r>
        </a:p>
      </dgm:t>
    </dgm:pt>
    <dgm:pt modelId="{E24D7623-4840-4C9D-BC54-0D64727B8035}" type="parTrans" cxnId="{36392E25-A860-44E1-A40E-971F568A9D17}">
      <dgm:prSet/>
      <dgm:spPr/>
    </dgm:pt>
    <dgm:pt modelId="{F28B4AAD-346B-446B-865D-3A9D1DCA1011}" type="sibTrans" cxnId="{36392E25-A860-44E1-A40E-971F568A9D17}">
      <dgm:prSet/>
      <dgm:spPr/>
    </dgm:pt>
    <dgm:pt modelId="{D98D3369-0CC6-4D88-A620-49CBD6584455}">
      <dgm:prSet phldr="0"/>
      <dgm:spPr/>
      <dgm:t>
        <a:bodyPr/>
        <a:lstStyle/>
        <a:p>
          <a:pPr rtl="0"/>
          <a:r>
            <a:rPr lang="en-US" err="1">
              <a:latin typeface="Arial"/>
            </a:rPr>
            <a:t>Verwarming</a:t>
          </a:r>
          <a:endParaRPr lang="en-US">
            <a:latin typeface="Arial"/>
          </a:endParaRPr>
        </a:p>
      </dgm:t>
    </dgm:pt>
    <dgm:pt modelId="{14A04E63-F5F0-4DE6-8C69-6DAE4A8713F6}" type="parTrans" cxnId="{1201DBC8-14B8-40FE-AC6F-87ED295B25D8}">
      <dgm:prSet/>
      <dgm:spPr/>
    </dgm:pt>
    <dgm:pt modelId="{ED2EA153-CC4A-40F6-BC94-3980694893F1}" type="sibTrans" cxnId="{1201DBC8-14B8-40FE-AC6F-87ED295B25D8}">
      <dgm:prSet/>
      <dgm:spPr/>
    </dgm:pt>
    <dgm:pt modelId="{29DF585C-0066-4453-B3D8-57DCD59C177F}">
      <dgm:prSet phldr="0"/>
      <dgm:spPr/>
      <dgm:t>
        <a:bodyPr/>
        <a:lstStyle/>
        <a:p>
          <a:r>
            <a:rPr lang="en-US">
              <a:latin typeface="Arial"/>
            </a:rPr>
            <a:t>Ramen</a:t>
          </a:r>
        </a:p>
      </dgm:t>
    </dgm:pt>
    <dgm:pt modelId="{63388142-DA52-4715-A2FF-490E6EEC592B}" type="parTrans" cxnId="{B2DCAC8D-1E3E-4C9C-B28A-10FDDDC97131}">
      <dgm:prSet/>
      <dgm:spPr/>
    </dgm:pt>
    <dgm:pt modelId="{789F0272-F699-49B4-81F7-FBD42FA7869B}" type="sibTrans" cxnId="{B2DCAC8D-1E3E-4C9C-B28A-10FDDDC97131}">
      <dgm:prSet/>
      <dgm:spPr/>
    </dgm:pt>
    <dgm:pt modelId="{1DEEE069-0B8C-4F22-B1AC-388E106F7420}">
      <dgm:prSet phldr="0"/>
      <dgm:spPr/>
      <dgm:t>
        <a:bodyPr/>
        <a:lstStyle/>
        <a:p>
          <a:pPr rtl="0"/>
          <a:r>
            <a:rPr lang="en-US">
              <a:latin typeface="Arial"/>
            </a:rPr>
            <a:t>Dak</a:t>
          </a:r>
        </a:p>
      </dgm:t>
    </dgm:pt>
    <dgm:pt modelId="{007E45F4-D631-42CF-97DC-F38ADAB3B2CF}" type="parTrans" cxnId="{489B6CE6-86FC-42AB-B8E1-CF55D72CEF46}">
      <dgm:prSet/>
      <dgm:spPr/>
    </dgm:pt>
    <dgm:pt modelId="{2A6F5E18-1FD5-4B5F-85ED-1B605415B6C6}" type="sibTrans" cxnId="{489B6CE6-86FC-42AB-B8E1-CF55D72CEF46}">
      <dgm:prSet/>
      <dgm:spPr/>
    </dgm:pt>
    <dgm:pt modelId="{E65F26F6-531A-4AEC-961A-5B6B98311578}">
      <dgm:prSet phldr="0"/>
      <dgm:spPr/>
      <dgm:t>
        <a:bodyPr/>
        <a:lstStyle/>
        <a:p>
          <a:r>
            <a:rPr lang="en-US" err="1">
              <a:latin typeface="Arial"/>
            </a:rPr>
            <a:t>Verwarming</a:t>
          </a:r>
          <a:endParaRPr lang="en-US">
            <a:latin typeface="Arial"/>
          </a:endParaRPr>
        </a:p>
      </dgm:t>
    </dgm:pt>
    <dgm:pt modelId="{8CDD7194-CEB4-4972-89D8-C12BD6DD08B2}" type="parTrans" cxnId="{A5DCECCE-3AA2-4EE3-BE02-8358D478B53C}">
      <dgm:prSet/>
      <dgm:spPr/>
    </dgm:pt>
    <dgm:pt modelId="{F3607B60-744D-49F0-B778-069F61361868}" type="sibTrans" cxnId="{A5DCECCE-3AA2-4EE3-BE02-8358D478B53C}">
      <dgm:prSet/>
      <dgm:spPr/>
    </dgm:pt>
    <dgm:pt modelId="{56FF9E9B-FA4F-4536-9025-06ECC89ED198}">
      <dgm:prSet phldr="0"/>
      <dgm:spPr/>
      <dgm:t>
        <a:bodyPr/>
        <a:lstStyle/>
        <a:p>
          <a:r>
            <a:rPr lang="en-US" err="1">
              <a:latin typeface="Arial"/>
            </a:rPr>
            <a:t>Algemeen</a:t>
          </a:r>
        </a:p>
      </dgm:t>
    </dgm:pt>
    <dgm:pt modelId="{7E71855F-E235-4CDC-AA8C-01ACCE364BD5}" type="parTrans" cxnId="{9A6D8C61-9FF0-4C59-9A2F-50BC1B1C524C}">
      <dgm:prSet/>
      <dgm:spPr/>
    </dgm:pt>
    <dgm:pt modelId="{27808523-1C63-4ABD-9379-189C0BD48B2C}" type="sibTrans" cxnId="{9A6D8C61-9FF0-4C59-9A2F-50BC1B1C524C}">
      <dgm:prSet/>
      <dgm:spPr/>
    </dgm:pt>
    <dgm:pt modelId="{B702A5A6-2278-44E7-AA75-A70029505BE5}" type="pres">
      <dgm:prSet presAssocID="{53DF0D2D-A97D-4BA2-9E4E-8470EA82C871}" presName="Name0" presStyleCnt="0">
        <dgm:presLayoutVars>
          <dgm:dir/>
          <dgm:resizeHandles val="exact"/>
        </dgm:presLayoutVars>
      </dgm:prSet>
      <dgm:spPr/>
    </dgm:pt>
    <dgm:pt modelId="{D4361B7C-F5FA-4984-8636-DE8C48BA5E8A}" type="pres">
      <dgm:prSet presAssocID="{930374F0-27AB-4CDB-A694-8B085B854642}" presName="node" presStyleLbl="node1" presStyleIdx="0" presStyleCnt="4">
        <dgm:presLayoutVars>
          <dgm:bulletEnabled val="1"/>
        </dgm:presLayoutVars>
      </dgm:prSet>
      <dgm:spPr/>
    </dgm:pt>
    <dgm:pt modelId="{F7AF1949-2CCE-4CF7-B316-34DC1482C4D4}" type="pres">
      <dgm:prSet presAssocID="{E944E381-4B6C-49F4-AC68-08EBED49FFC5}" presName="sibTrans" presStyleCnt="0"/>
      <dgm:spPr/>
    </dgm:pt>
    <dgm:pt modelId="{CAFBA667-159C-4975-8C42-742736C33B9F}" type="pres">
      <dgm:prSet presAssocID="{16AF968A-2999-49A4-99A3-084B5D88BCEA}" presName="node" presStyleLbl="node1" presStyleIdx="1" presStyleCnt="4">
        <dgm:presLayoutVars>
          <dgm:bulletEnabled val="1"/>
        </dgm:presLayoutVars>
      </dgm:prSet>
      <dgm:spPr/>
    </dgm:pt>
    <dgm:pt modelId="{8641CA5A-427C-4AFF-88E9-F91F0F7E3C6D}" type="pres">
      <dgm:prSet presAssocID="{273BA312-F41C-4B19-BA39-24BB258C6A48}" presName="sibTrans" presStyleCnt="0"/>
      <dgm:spPr/>
    </dgm:pt>
    <dgm:pt modelId="{17E538BA-FE5E-481E-99E1-2CE0774091E5}" type="pres">
      <dgm:prSet presAssocID="{5D605CE7-F698-44E6-9520-5544C947C128}" presName="node" presStyleLbl="node1" presStyleIdx="2" presStyleCnt="4">
        <dgm:presLayoutVars>
          <dgm:bulletEnabled val="1"/>
        </dgm:presLayoutVars>
      </dgm:prSet>
      <dgm:spPr/>
    </dgm:pt>
    <dgm:pt modelId="{8F6E6368-3AE8-478E-B05F-E739F4EBC355}" type="pres">
      <dgm:prSet presAssocID="{AAD9D8E7-D96B-4451-BA99-6BBB139A48F3}" presName="sibTrans" presStyleCnt="0"/>
      <dgm:spPr/>
    </dgm:pt>
    <dgm:pt modelId="{24AB59A6-8860-48BD-8206-8351A2CB822C}" type="pres">
      <dgm:prSet presAssocID="{6CA219C8-7DA8-45EA-B2C8-A7B81B38A919}" presName="node" presStyleLbl="node1" presStyleIdx="3" presStyleCnt="4">
        <dgm:presLayoutVars>
          <dgm:bulletEnabled val="1"/>
        </dgm:presLayoutVars>
      </dgm:prSet>
      <dgm:spPr/>
    </dgm:pt>
  </dgm:ptLst>
  <dgm:cxnLst>
    <dgm:cxn modelId="{152A0A00-2710-4779-AC83-C1D1B3666533}" type="presOf" srcId="{25CEB092-CE11-496C-8EA7-B9065EBD9626}" destId="{D4361B7C-F5FA-4984-8636-DE8C48BA5E8A}" srcOrd="0" destOrd="1" presId="urn:microsoft.com/office/officeart/2005/8/layout/hList6"/>
    <dgm:cxn modelId="{1993F812-4B84-4FEF-8603-BF5FAF26FCA1}" type="presOf" srcId="{29DF585C-0066-4453-B3D8-57DCD59C177F}" destId="{24AB59A6-8860-48BD-8206-8351A2CB822C}" srcOrd="0" destOrd="2" presId="urn:microsoft.com/office/officeart/2005/8/layout/hList6"/>
    <dgm:cxn modelId="{6E27B813-2FAC-41DC-B138-414B36F033A0}" type="presOf" srcId="{B3A86594-C869-4DE5-B412-7A59C0AD2196}" destId="{D4361B7C-F5FA-4984-8636-DE8C48BA5E8A}" srcOrd="0" destOrd="3" presId="urn:microsoft.com/office/officeart/2005/8/layout/hList6"/>
    <dgm:cxn modelId="{BA472C15-C606-41BB-955A-5BC68BCBB4A1}" type="presOf" srcId="{16AF968A-2999-49A4-99A3-084B5D88BCEA}" destId="{CAFBA667-159C-4975-8C42-742736C33B9F}" srcOrd="0" destOrd="0" presId="urn:microsoft.com/office/officeart/2005/8/layout/hList6"/>
    <dgm:cxn modelId="{36392E25-A860-44E1-A40E-971F568A9D17}" srcId="{16AF968A-2999-49A4-99A3-084B5D88BCEA}" destId="{5DD945B0-94B1-4F13-A4F5-1EC7617FB9DC}" srcOrd="2" destOrd="0" parTransId="{E24D7623-4840-4C9D-BC54-0D64727B8035}" sibTransId="{F28B4AAD-346B-446B-865D-3A9D1DCA1011}"/>
    <dgm:cxn modelId="{7171892A-EDDD-40B7-9FF2-6A10227489C2}" srcId="{53DF0D2D-A97D-4BA2-9E4E-8470EA82C871}" destId="{930374F0-27AB-4CDB-A694-8B085B854642}" srcOrd="0" destOrd="0" parTransId="{8D8B5EC2-E6CD-44AC-80A9-6900E052F118}" sibTransId="{E944E381-4B6C-49F4-AC68-08EBED49FFC5}"/>
    <dgm:cxn modelId="{5ED0AB34-6246-47E1-A377-8638DC7A849C}" srcId="{930374F0-27AB-4CDB-A694-8B085B854642}" destId="{1ACCE7A6-2098-4E32-A8C0-1662ED6768A0}" srcOrd="1" destOrd="0" parTransId="{88C4CA7A-3AE2-4764-8B68-D3F869DFBEA7}" sibTransId="{EF947940-D9E6-462E-8908-C4DF6E818DBC}"/>
    <dgm:cxn modelId="{7087385C-D27D-4CE3-B8AE-78273EFCA14A}" type="presOf" srcId="{E055825C-3276-4F83-8EA6-64F3FB3444C3}" destId="{17E538BA-FE5E-481E-99E1-2CE0774091E5}" srcOrd="0" destOrd="4" presId="urn:microsoft.com/office/officeart/2005/8/layout/hList6"/>
    <dgm:cxn modelId="{9A6D8C61-9FF0-4C59-9A2F-50BC1B1C524C}" srcId="{6CA219C8-7DA8-45EA-B2C8-A7B81B38A919}" destId="{56FF9E9B-FA4F-4536-9025-06ECC89ED198}" srcOrd="3" destOrd="0" parTransId="{7E71855F-E235-4CDC-AA8C-01ACCE364BD5}" sibTransId="{27808523-1C63-4ABD-9379-189C0BD48B2C}"/>
    <dgm:cxn modelId="{53EA5C43-C945-43DC-BD99-CB5B7267AF1B}" type="presOf" srcId="{5DD945B0-94B1-4F13-A4F5-1EC7617FB9DC}" destId="{CAFBA667-159C-4975-8C42-742736C33B9F}" srcOrd="0" destOrd="3" presId="urn:microsoft.com/office/officeart/2005/8/layout/hList6"/>
    <dgm:cxn modelId="{82973464-0F44-4031-ABBC-6C43E3F12365}" type="presOf" srcId="{EE4DDB6F-AF68-4265-91DE-543986ADC0C6}" destId="{17E538BA-FE5E-481E-99E1-2CE0774091E5}" srcOrd="0" destOrd="3" presId="urn:microsoft.com/office/officeart/2005/8/layout/hList6"/>
    <dgm:cxn modelId="{BFCC1D67-A25D-4C39-B858-B399B1F34AA7}" type="presOf" srcId="{930374F0-27AB-4CDB-A694-8B085B854642}" destId="{D4361B7C-F5FA-4984-8636-DE8C48BA5E8A}" srcOrd="0" destOrd="0" presId="urn:microsoft.com/office/officeart/2005/8/layout/hList6"/>
    <dgm:cxn modelId="{59C11649-AE6E-45A4-B611-573D467CE15C}" type="presOf" srcId="{5D605CE7-F698-44E6-9520-5544C947C128}" destId="{17E538BA-FE5E-481E-99E1-2CE0774091E5}" srcOrd="0" destOrd="0" presId="urn:microsoft.com/office/officeart/2005/8/layout/hList6"/>
    <dgm:cxn modelId="{47BA4E78-5FB6-47DF-87A8-5E3207B6EFF1}" type="presOf" srcId="{1ACCE7A6-2098-4E32-A8C0-1662ED6768A0}" destId="{D4361B7C-F5FA-4984-8636-DE8C48BA5E8A}" srcOrd="0" destOrd="2" presId="urn:microsoft.com/office/officeart/2005/8/layout/hList6"/>
    <dgm:cxn modelId="{65C4227D-150E-4FB8-BD40-6B180D2E0082}" type="presOf" srcId="{53DF0D2D-A97D-4BA2-9E4E-8470EA82C871}" destId="{B702A5A6-2278-44E7-AA75-A70029505BE5}" srcOrd="0" destOrd="0" presId="urn:microsoft.com/office/officeart/2005/8/layout/hList6"/>
    <dgm:cxn modelId="{CB2A9280-938C-4037-BC2B-FF57D8CE5E69}" srcId="{53DF0D2D-A97D-4BA2-9E4E-8470EA82C871}" destId="{6CA219C8-7DA8-45EA-B2C8-A7B81B38A919}" srcOrd="3" destOrd="0" parTransId="{A5876911-648F-456B-B68C-0467AF121262}" sibTransId="{38A8D225-0B6A-4BDB-9254-1B1E5F8C9BE1}"/>
    <dgm:cxn modelId="{1418DB82-5E29-406B-86E5-8621EFC15349}" type="presOf" srcId="{56FF9E9B-FA4F-4536-9025-06ECC89ED198}" destId="{24AB59A6-8860-48BD-8206-8351A2CB822C}" srcOrd="0" destOrd="4" presId="urn:microsoft.com/office/officeart/2005/8/layout/hList6"/>
    <dgm:cxn modelId="{142D2485-17A0-4397-B443-177CFD870215}" type="presOf" srcId="{5978E952-43DD-4129-8948-9819EF6C9640}" destId="{CAFBA667-159C-4975-8C42-742736C33B9F}" srcOrd="0" destOrd="2" presId="urn:microsoft.com/office/officeart/2005/8/layout/hList6"/>
    <dgm:cxn modelId="{B2DCAC8D-1E3E-4C9C-B28A-10FDDDC97131}" srcId="{6CA219C8-7DA8-45EA-B2C8-A7B81B38A919}" destId="{29DF585C-0066-4453-B3D8-57DCD59C177F}" srcOrd="1" destOrd="0" parTransId="{63388142-DA52-4715-A2FF-490E6EEC592B}" sibTransId="{789F0272-F699-49B4-81F7-FBD42FA7869B}"/>
    <dgm:cxn modelId="{8A5BE98D-F4F6-4125-B030-D0AE9D5266A4}" type="presOf" srcId="{D98D3369-0CC6-4D88-A620-49CBD6584455}" destId="{17E538BA-FE5E-481E-99E1-2CE0774091E5}" srcOrd="0" destOrd="2" presId="urn:microsoft.com/office/officeart/2005/8/layout/hList6"/>
    <dgm:cxn modelId="{9BAC498F-9717-472D-A831-B29722512EBF}" type="presOf" srcId="{1DEEE069-0B8C-4F22-B1AC-388E106F7420}" destId="{24AB59A6-8860-48BD-8206-8351A2CB822C}" srcOrd="0" destOrd="1" presId="urn:microsoft.com/office/officeart/2005/8/layout/hList6"/>
    <dgm:cxn modelId="{32057299-5C6F-46F2-9A77-2A88279C6524}" srcId="{16AF968A-2999-49A4-99A3-084B5D88BCEA}" destId="{9101917E-2316-40AC-A26D-CFA4E596B3D0}" srcOrd="0" destOrd="0" parTransId="{F332CC86-DC4E-4B68-B614-0F7568E841B6}" sibTransId="{B3442E4A-1C66-4B57-88C7-FD1A5361CC90}"/>
    <dgm:cxn modelId="{5699B49B-77A2-4822-B63A-4F78A28BE40B}" srcId="{53DF0D2D-A97D-4BA2-9E4E-8470EA82C871}" destId="{16AF968A-2999-49A4-99A3-084B5D88BCEA}" srcOrd="1" destOrd="0" parTransId="{3AC9A1EF-F25F-4AAE-8DBA-606E42E96DDE}" sibTransId="{273BA312-F41C-4B19-BA39-24BB258C6A48}"/>
    <dgm:cxn modelId="{2014DF9D-161B-4FF4-8468-BA609EFB5D1D}" srcId="{930374F0-27AB-4CDB-A694-8B085B854642}" destId="{B3A86594-C869-4DE5-B412-7A59C0AD2196}" srcOrd="2" destOrd="0" parTransId="{346377A2-1D2A-46C9-BF9F-49F8C8C185FF}" sibTransId="{523FD5E0-89E1-4DE0-A6B6-F50FACC57D7F}"/>
    <dgm:cxn modelId="{944BA39E-C9FD-48F7-A4EA-D82585EC8871}" type="presOf" srcId="{9101917E-2316-40AC-A26D-CFA4E596B3D0}" destId="{CAFBA667-159C-4975-8C42-742736C33B9F}" srcOrd="0" destOrd="1" presId="urn:microsoft.com/office/officeart/2005/8/layout/hList6"/>
    <dgm:cxn modelId="{4569CCA0-DA09-496D-818B-C665BDE631FD}" srcId="{5D605CE7-F698-44E6-9520-5544C947C128}" destId="{E055825C-3276-4F83-8EA6-64F3FB3444C3}" srcOrd="3" destOrd="0" parTransId="{D8C641F1-A16D-4CBF-8B6C-8EDE650A127F}" sibTransId="{53337774-1CE3-43F6-B04F-75BC9801AB75}"/>
    <dgm:cxn modelId="{F4966EB4-1AE5-4C88-B09B-EDFEAD66E0C7}" type="presOf" srcId="{E65F26F6-531A-4AEC-961A-5B6B98311578}" destId="{24AB59A6-8860-48BD-8206-8351A2CB822C}" srcOrd="0" destOrd="3" presId="urn:microsoft.com/office/officeart/2005/8/layout/hList6"/>
    <dgm:cxn modelId="{81801CC4-6C0D-48D4-AF92-8E2F42202A52}" type="presOf" srcId="{9665F28A-1627-46D3-937B-54EA001F39C3}" destId="{17E538BA-FE5E-481E-99E1-2CE0774091E5}" srcOrd="0" destOrd="1" presId="urn:microsoft.com/office/officeart/2005/8/layout/hList6"/>
    <dgm:cxn modelId="{1201DBC8-14B8-40FE-AC6F-87ED295B25D8}" srcId="{5D605CE7-F698-44E6-9520-5544C947C128}" destId="{D98D3369-0CC6-4D88-A620-49CBD6584455}" srcOrd="1" destOrd="0" parTransId="{14A04E63-F5F0-4DE6-8C69-6DAE4A8713F6}" sibTransId="{ED2EA153-CC4A-40F6-BC94-3980694893F1}"/>
    <dgm:cxn modelId="{FCC79EC9-E375-4420-90D8-847DBDC59883}" srcId="{5D605CE7-F698-44E6-9520-5544C947C128}" destId="{EE4DDB6F-AF68-4265-91DE-543986ADC0C6}" srcOrd="2" destOrd="0" parTransId="{ED0C4720-73CF-4089-B09A-E7CBCBDAE0E3}" sibTransId="{70D4AD68-00FD-4859-B9AD-D9478C8A8818}"/>
    <dgm:cxn modelId="{A5DCECCE-3AA2-4EE3-BE02-8358D478B53C}" srcId="{6CA219C8-7DA8-45EA-B2C8-A7B81B38A919}" destId="{E65F26F6-531A-4AEC-961A-5B6B98311578}" srcOrd="2" destOrd="0" parTransId="{8CDD7194-CEB4-4972-89D8-C12BD6DD08B2}" sibTransId="{F3607B60-744D-49F0-B778-069F61361868}"/>
    <dgm:cxn modelId="{6AFE6BD4-5DD7-4D18-9851-3BF9DE95FC9A}" srcId="{5D605CE7-F698-44E6-9520-5544C947C128}" destId="{9665F28A-1627-46D3-937B-54EA001F39C3}" srcOrd="0" destOrd="0" parTransId="{2ABD00E9-1CAB-4237-AD49-A47DB62C6BDD}" sibTransId="{01A2D4AA-432D-4329-9B44-EEA1584C5A2E}"/>
    <dgm:cxn modelId="{DB43A1DA-B885-4E65-9B6E-1A328CF92139}" srcId="{930374F0-27AB-4CDB-A694-8B085B854642}" destId="{25CEB092-CE11-496C-8EA7-B9065EBD9626}" srcOrd="0" destOrd="0" parTransId="{BEAA00A8-0CB6-4602-8F2E-23FDA1D233E6}" sibTransId="{48CEEA52-8C82-4DBA-A344-C591A4AC9583}"/>
    <dgm:cxn modelId="{B75244DE-EF61-430F-BC14-EE4684C15E05}" srcId="{53DF0D2D-A97D-4BA2-9E4E-8470EA82C871}" destId="{5D605CE7-F698-44E6-9520-5544C947C128}" srcOrd="2" destOrd="0" parTransId="{EA774D3B-68C7-4426-89D7-EDCF52E3FCA1}" sibTransId="{AAD9D8E7-D96B-4451-BA99-6BBB139A48F3}"/>
    <dgm:cxn modelId="{6E63F2E5-AB11-4202-B4A4-C9D5B6D18FFE}" srcId="{16AF968A-2999-49A4-99A3-084B5D88BCEA}" destId="{5978E952-43DD-4129-8948-9819EF6C9640}" srcOrd="1" destOrd="0" parTransId="{B5461BE6-57AA-489F-9C84-171D1C3125AD}" sibTransId="{010566CA-503C-4F2F-84E5-C8CB934F2D7C}"/>
    <dgm:cxn modelId="{489B6CE6-86FC-42AB-B8E1-CF55D72CEF46}" srcId="{6CA219C8-7DA8-45EA-B2C8-A7B81B38A919}" destId="{1DEEE069-0B8C-4F22-B1AC-388E106F7420}" srcOrd="0" destOrd="0" parTransId="{007E45F4-D631-42CF-97DC-F38ADAB3B2CF}" sibTransId="{2A6F5E18-1FD5-4B5F-85ED-1B605415B6C6}"/>
    <dgm:cxn modelId="{D68DEDE7-E050-4FF3-BF91-18D2936376BD}" type="presOf" srcId="{6CA219C8-7DA8-45EA-B2C8-A7B81B38A919}" destId="{24AB59A6-8860-48BD-8206-8351A2CB822C}" srcOrd="0" destOrd="0" presId="urn:microsoft.com/office/officeart/2005/8/layout/hList6"/>
    <dgm:cxn modelId="{FF49EECB-83F1-411C-ACBB-80A9A9D0D4DD}" type="presParOf" srcId="{B702A5A6-2278-44E7-AA75-A70029505BE5}" destId="{D4361B7C-F5FA-4984-8636-DE8C48BA5E8A}" srcOrd="0" destOrd="0" presId="urn:microsoft.com/office/officeart/2005/8/layout/hList6"/>
    <dgm:cxn modelId="{FE712DD3-6600-4DBC-B622-721A18294542}" type="presParOf" srcId="{B702A5A6-2278-44E7-AA75-A70029505BE5}" destId="{F7AF1949-2CCE-4CF7-B316-34DC1482C4D4}" srcOrd="1" destOrd="0" presId="urn:microsoft.com/office/officeart/2005/8/layout/hList6"/>
    <dgm:cxn modelId="{9942DA8B-28B2-4DAC-BC75-ED6403B17EA8}" type="presParOf" srcId="{B702A5A6-2278-44E7-AA75-A70029505BE5}" destId="{CAFBA667-159C-4975-8C42-742736C33B9F}" srcOrd="2" destOrd="0" presId="urn:microsoft.com/office/officeart/2005/8/layout/hList6"/>
    <dgm:cxn modelId="{EBD6BDCB-7240-4DD1-8BC6-C4FDA03D0117}" type="presParOf" srcId="{B702A5A6-2278-44E7-AA75-A70029505BE5}" destId="{8641CA5A-427C-4AFF-88E9-F91F0F7E3C6D}" srcOrd="3" destOrd="0" presId="urn:microsoft.com/office/officeart/2005/8/layout/hList6"/>
    <dgm:cxn modelId="{E6914D73-8007-47B1-A63F-6C2297C05738}" type="presParOf" srcId="{B702A5A6-2278-44E7-AA75-A70029505BE5}" destId="{17E538BA-FE5E-481E-99E1-2CE0774091E5}" srcOrd="4" destOrd="0" presId="urn:microsoft.com/office/officeart/2005/8/layout/hList6"/>
    <dgm:cxn modelId="{7204DB77-FB3A-4E71-99C3-355A0D14B4B1}" type="presParOf" srcId="{B702A5A6-2278-44E7-AA75-A70029505BE5}" destId="{8F6E6368-3AE8-478E-B05F-E739F4EBC355}" srcOrd="5" destOrd="0" presId="urn:microsoft.com/office/officeart/2005/8/layout/hList6"/>
    <dgm:cxn modelId="{279BDC70-0AC6-4BEC-B7D6-AC027B3ABFAE}" type="presParOf" srcId="{B702A5A6-2278-44E7-AA75-A70029505BE5}" destId="{24AB59A6-8860-48BD-8206-8351A2CB822C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669F6-369F-4D56-AB4A-FAB1FADAB595}">
      <dsp:nvSpPr>
        <dsp:cNvPr id="0" name=""/>
        <dsp:cNvSpPr/>
      </dsp:nvSpPr>
      <dsp:spPr>
        <a:xfrm rot="5400000">
          <a:off x="-250557" y="252854"/>
          <a:ext cx="1670381" cy="11692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/>
            </a:rPr>
            <a:t>0</a:t>
          </a:r>
          <a:r>
            <a:rPr lang="en-US" sz="3100" kern="1200" baseline="30000" dirty="0">
              <a:latin typeface="Arial"/>
            </a:rPr>
            <a:t>e</a:t>
          </a:r>
          <a:r>
            <a:rPr lang="en-US" sz="3100" kern="1200" dirty="0">
              <a:latin typeface="Arial"/>
            </a:rPr>
            <a:t> </a:t>
          </a:r>
          <a:r>
            <a:rPr lang="en-US" sz="3100" kern="1200" dirty="0" err="1">
              <a:latin typeface="Arial"/>
            </a:rPr>
            <a:t>lijn</a:t>
          </a:r>
          <a:endParaRPr lang="en-US" sz="3100" kern="1200" dirty="0"/>
        </a:p>
      </dsp:txBody>
      <dsp:txXfrm rot="-5400000">
        <a:off x="1" y="586931"/>
        <a:ext cx="1169267" cy="501114"/>
      </dsp:txXfrm>
    </dsp:sp>
    <dsp:sp modelId="{1E98882F-F0FA-4394-974E-1EA5BF3DD51B}">
      <dsp:nvSpPr>
        <dsp:cNvPr id="0" name=""/>
        <dsp:cNvSpPr/>
      </dsp:nvSpPr>
      <dsp:spPr>
        <a:xfrm rot="5400000">
          <a:off x="3108809" y="-1937245"/>
          <a:ext cx="1085748" cy="4964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/>
            </a:rPr>
            <a:t>Communicatie</a:t>
          </a:r>
          <a:r>
            <a:rPr lang="en-US" sz="1700" kern="1200" dirty="0">
              <a:latin typeface="Arial"/>
            </a:rPr>
            <a:t> </a:t>
          </a:r>
          <a:r>
            <a:rPr lang="en-US" sz="1700" kern="1200" dirty="0" err="1">
              <a:latin typeface="Arial"/>
            </a:rPr>
            <a:t>en</a:t>
          </a:r>
          <a:r>
            <a:rPr lang="en-US" sz="1700" kern="1200" dirty="0">
              <a:latin typeface="Arial"/>
            </a:rPr>
            <a:t> </a:t>
          </a:r>
          <a:r>
            <a:rPr lang="en-US" sz="1700" kern="1200" dirty="0" err="1">
              <a:latin typeface="Arial"/>
            </a:rPr>
            <a:t>sensibilisering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/>
            </a:rPr>
            <a:t>Bekendmaking</a:t>
          </a:r>
          <a:r>
            <a:rPr lang="en-US" sz="1700" kern="1200" dirty="0">
              <a:latin typeface="Arial"/>
            </a:rPr>
            <a:t> </a:t>
          </a:r>
          <a:r>
            <a:rPr lang="en-US" sz="1700" kern="1200" dirty="0" err="1">
              <a:latin typeface="Arial"/>
            </a:rPr>
            <a:t>aanbod</a:t>
          </a:r>
          <a:r>
            <a:rPr lang="en-US" sz="1700" kern="1200" dirty="0">
              <a:latin typeface="Arial"/>
            </a:rPr>
            <a:t> EH</a:t>
          </a:r>
          <a:endParaRPr lang="en-US" sz="1700" kern="1200" dirty="0"/>
        </a:p>
      </dsp:txBody>
      <dsp:txXfrm rot="-5400000">
        <a:off x="1169267" y="55299"/>
        <a:ext cx="4911830" cy="979744"/>
      </dsp:txXfrm>
    </dsp:sp>
    <dsp:sp modelId="{8C95FC1A-AFD9-45BD-A5FC-149CB9975B29}">
      <dsp:nvSpPr>
        <dsp:cNvPr id="0" name=""/>
        <dsp:cNvSpPr/>
      </dsp:nvSpPr>
      <dsp:spPr>
        <a:xfrm rot="5400000">
          <a:off x="-250557" y="1729941"/>
          <a:ext cx="1670381" cy="11692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/>
            </a:rPr>
            <a:t>1</a:t>
          </a:r>
          <a:r>
            <a:rPr lang="en-US" sz="3100" kern="1200" baseline="30000" dirty="0">
              <a:latin typeface="Arial"/>
            </a:rPr>
            <a:t>e</a:t>
          </a:r>
          <a:r>
            <a:rPr lang="en-US" sz="3100" kern="1200" dirty="0">
              <a:latin typeface="Arial"/>
            </a:rPr>
            <a:t> </a:t>
          </a:r>
          <a:r>
            <a:rPr lang="en-US" sz="3100" kern="1200" dirty="0" err="1">
              <a:latin typeface="Arial"/>
            </a:rPr>
            <a:t>lijn</a:t>
          </a:r>
          <a:endParaRPr lang="en-US" sz="3100" kern="1200" dirty="0" err="1"/>
        </a:p>
      </dsp:txBody>
      <dsp:txXfrm rot="-5400000">
        <a:off x="1" y="2064018"/>
        <a:ext cx="1169267" cy="501114"/>
      </dsp:txXfrm>
    </dsp:sp>
    <dsp:sp modelId="{70E989EA-66D0-4570-8FC0-785C2E0997B8}">
      <dsp:nvSpPr>
        <dsp:cNvPr id="0" name=""/>
        <dsp:cNvSpPr/>
      </dsp:nvSpPr>
      <dsp:spPr>
        <a:xfrm rot="5400000">
          <a:off x="3108809" y="-460158"/>
          <a:ext cx="1085748" cy="4964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/>
            </a:rPr>
            <a:t>Digitaal</a:t>
          </a:r>
          <a:r>
            <a:rPr lang="en-US" sz="1700" kern="1200" dirty="0">
              <a:latin typeface="Arial"/>
            </a:rPr>
            <a:t> </a:t>
          </a:r>
          <a:r>
            <a:rPr lang="en-US" sz="1700" kern="1200" dirty="0" err="1">
              <a:latin typeface="Arial"/>
            </a:rPr>
            <a:t>contactpunt</a:t>
          </a:r>
          <a:r>
            <a:rPr lang="en-US" sz="1700" kern="1200" dirty="0">
              <a:latin typeface="Arial"/>
            </a:rPr>
            <a:t> (website)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/>
            </a:rPr>
            <a:t>Geïntegreerd</a:t>
          </a:r>
          <a:r>
            <a:rPr lang="en-US" sz="1700" kern="1200" dirty="0">
              <a:latin typeface="Arial"/>
            </a:rPr>
            <a:t> </a:t>
          </a:r>
          <a:r>
            <a:rPr lang="en-US" sz="1700" kern="1200" dirty="0" err="1">
              <a:latin typeface="Arial"/>
            </a:rPr>
            <a:t>woon</a:t>
          </a:r>
          <a:r>
            <a:rPr lang="en-US" sz="1700" kern="1200" dirty="0">
              <a:latin typeface="Arial"/>
            </a:rPr>
            <a:t>- </a:t>
          </a:r>
          <a:r>
            <a:rPr lang="en-US" sz="1700" kern="1200" dirty="0" err="1">
              <a:latin typeface="Arial"/>
            </a:rPr>
            <a:t>en</a:t>
          </a:r>
          <a:r>
            <a:rPr lang="en-US" sz="1700" kern="1200" dirty="0">
              <a:latin typeface="Arial"/>
            </a:rPr>
            <a:t> </a:t>
          </a:r>
          <a:r>
            <a:rPr lang="en-US" sz="1700" kern="1200" dirty="0" err="1">
              <a:latin typeface="Arial"/>
            </a:rPr>
            <a:t>energieloket</a:t>
          </a:r>
          <a:r>
            <a:rPr lang="en-US" sz="1700" kern="1200" dirty="0">
              <a:latin typeface="Arial"/>
            </a:rPr>
            <a:t> (per </a:t>
          </a:r>
          <a:r>
            <a:rPr lang="en-US" sz="1700" kern="1200" dirty="0" err="1">
              <a:latin typeface="Arial"/>
            </a:rPr>
            <a:t>gemeente</a:t>
          </a:r>
          <a:r>
            <a:rPr lang="en-US" sz="1700" kern="1200" dirty="0">
              <a:latin typeface="Arial"/>
            </a:rPr>
            <a:t>)</a:t>
          </a:r>
        </a:p>
      </dsp:txBody>
      <dsp:txXfrm rot="-5400000">
        <a:off x="1169267" y="1532386"/>
        <a:ext cx="4911830" cy="979744"/>
      </dsp:txXfrm>
    </dsp:sp>
    <dsp:sp modelId="{A3DF8D37-9D0A-4E1B-9BE7-0329E1BD09C8}">
      <dsp:nvSpPr>
        <dsp:cNvPr id="0" name=""/>
        <dsp:cNvSpPr/>
      </dsp:nvSpPr>
      <dsp:spPr>
        <a:xfrm rot="5400000">
          <a:off x="-250557" y="3207028"/>
          <a:ext cx="1670381" cy="11692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/>
            </a:rPr>
            <a:t>2</a:t>
          </a:r>
          <a:r>
            <a:rPr lang="en-US" sz="3100" kern="1200" baseline="30000" dirty="0">
              <a:latin typeface="Arial"/>
            </a:rPr>
            <a:t>de</a:t>
          </a:r>
          <a:r>
            <a:rPr lang="en-US" sz="3100" kern="1200" dirty="0">
              <a:latin typeface="Arial"/>
            </a:rPr>
            <a:t> </a:t>
          </a:r>
          <a:r>
            <a:rPr lang="en-US" sz="3100" kern="1200" dirty="0" err="1">
              <a:latin typeface="Arial"/>
            </a:rPr>
            <a:t>lijn</a:t>
          </a:r>
          <a:endParaRPr lang="en-US" sz="3100" kern="1200" dirty="0"/>
        </a:p>
      </dsp:txBody>
      <dsp:txXfrm rot="-5400000">
        <a:off x="1" y="3541105"/>
        <a:ext cx="1169267" cy="501114"/>
      </dsp:txXfrm>
    </dsp:sp>
    <dsp:sp modelId="{26CE5E4C-2337-4EBA-AAD9-BD81E1A5A8AB}">
      <dsp:nvSpPr>
        <dsp:cNvPr id="0" name=""/>
        <dsp:cNvSpPr/>
      </dsp:nvSpPr>
      <dsp:spPr>
        <a:xfrm rot="5400000">
          <a:off x="3108809" y="1016928"/>
          <a:ext cx="1085748" cy="49648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/>
            </a:rPr>
            <a:t>Energiescans</a:t>
          </a:r>
          <a:r>
            <a:rPr lang="en-US" sz="1700" kern="1200" dirty="0">
              <a:latin typeface="Arial"/>
            </a:rPr>
            <a:t>, </a:t>
          </a:r>
          <a:r>
            <a:rPr lang="en-US" sz="1700" kern="1200" dirty="0" err="1">
              <a:latin typeface="Arial"/>
            </a:rPr>
            <a:t>renovatiebegeleiding</a:t>
          </a:r>
          <a:r>
            <a:rPr lang="en-US" sz="1700" kern="1200" dirty="0">
              <a:latin typeface="Arial"/>
            </a:rPr>
            <a:t>, </a:t>
          </a:r>
          <a:r>
            <a:rPr lang="en-US" sz="1700" kern="1200" dirty="0" err="1">
              <a:latin typeface="Arial"/>
            </a:rPr>
            <a:t>energieleningen</a:t>
          </a:r>
          <a:endParaRPr lang="en-US" sz="1700" kern="1200" dirty="0" err="1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/>
            </a:rPr>
            <a:t>Gemeenschappelijk</a:t>
          </a:r>
          <a:r>
            <a:rPr lang="en-US" sz="1700" kern="1200" dirty="0">
              <a:latin typeface="Arial"/>
            </a:rPr>
            <a:t> </a:t>
          </a:r>
          <a:r>
            <a:rPr lang="en-US" sz="1700" kern="1200" dirty="0" err="1">
              <a:latin typeface="Arial"/>
            </a:rPr>
            <a:t>telefoonnummer</a:t>
          </a:r>
          <a:r>
            <a:rPr lang="en-US" sz="1700" kern="1200" dirty="0">
              <a:latin typeface="Arial"/>
            </a:rPr>
            <a:t> </a:t>
          </a:r>
          <a:r>
            <a:rPr lang="en-US" sz="1700" kern="1200" dirty="0" err="1">
              <a:latin typeface="Arial"/>
            </a:rPr>
            <a:t>en</a:t>
          </a:r>
          <a:r>
            <a:rPr lang="en-US" sz="1700" kern="1200" dirty="0">
              <a:latin typeface="Arial"/>
            </a:rPr>
            <a:t> </a:t>
          </a:r>
          <a:r>
            <a:rPr lang="en-US" sz="1700" kern="1200" dirty="0" err="1">
              <a:latin typeface="Arial"/>
            </a:rPr>
            <a:t>mailadres</a:t>
          </a:r>
          <a:endParaRPr lang="en-US" sz="1700" kern="1200" dirty="0" err="1"/>
        </a:p>
      </dsp:txBody>
      <dsp:txXfrm rot="-5400000">
        <a:off x="1169267" y="3009472"/>
        <a:ext cx="4911830" cy="979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61B7C-F5FA-4984-8636-DE8C48BA5E8A}">
      <dsp:nvSpPr>
        <dsp:cNvPr id="0" name=""/>
        <dsp:cNvSpPr/>
      </dsp:nvSpPr>
      <dsp:spPr>
        <a:xfrm rot="16200000">
          <a:off x="-336047" y="338231"/>
          <a:ext cx="2819400" cy="21429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3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err="1">
              <a:latin typeface="Arial"/>
            </a:rPr>
            <a:t>Factuur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Arial"/>
            </a:rPr>
            <a:t>Analyse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Arial"/>
            </a:rPr>
            <a:t>Vergelijking</a:t>
          </a:r>
          <a:r>
            <a:rPr lang="en-US" sz="1700" kern="1200">
              <a:latin typeface="Arial"/>
            </a:rPr>
            <a:t> V-test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Arial"/>
            </a:rPr>
            <a:t>Assisteren</a:t>
          </a:r>
          <a:endParaRPr lang="en-US" sz="1700" kern="1200" err="1"/>
        </a:p>
      </dsp:txBody>
      <dsp:txXfrm rot="5400000">
        <a:off x="2185" y="563879"/>
        <a:ext cx="2142936" cy="1691640"/>
      </dsp:txXfrm>
    </dsp:sp>
    <dsp:sp modelId="{CAFBA667-159C-4975-8C42-742736C33B9F}">
      <dsp:nvSpPr>
        <dsp:cNvPr id="0" name=""/>
        <dsp:cNvSpPr/>
      </dsp:nvSpPr>
      <dsp:spPr>
        <a:xfrm rot="16200000">
          <a:off x="1967609" y="338231"/>
          <a:ext cx="2819400" cy="21429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3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</a:rPr>
            <a:t>'</a:t>
          </a:r>
          <a:r>
            <a:rPr lang="en-US" sz="2200" kern="1200" err="1">
              <a:latin typeface="Arial"/>
            </a:rPr>
            <a:t>Inventaris</a:t>
          </a:r>
          <a:r>
            <a:rPr lang="en-US" sz="2200" kern="1200">
              <a:latin typeface="Arial"/>
            </a:rPr>
            <a:t>'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Arial"/>
            </a:rPr>
            <a:t>Toestellen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Arial"/>
            </a:rPr>
            <a:t>Lampen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Arial"/>
            </a:rPr>
            <a:t>Extra's</a:t>
          </a:r>
        </a:p>
      </dsp:txBody>
      <dsp:txXfrm rot="5400000">
        <a:off x="2305841" y="563879"/>
        <a:ext cx="2142936" cy="1691640"/>
      </dsp:txXfrm>
    </dsp:sp>
    <dsp:sp modelId="{17E538BA-FE5E-481E-99E1-2CE0774091E5}">
      <dsp:nvSpPr>
        <dsp:cNvPr id="0" name=""/>
        <dsp:cNvSpPr/>
      </dsp:nvSpPr>
      <dsp:spPr>
        <a:xfrm rot="16200000">
          <a:off x="4271265" y="338231"/>
          <a:ext cx="2819400" cy="21429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3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err="1">
              <a:latin typeface="Arial"/>
            </a:rPr>
            <a:t>Gebruik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Arial"/>
            </a:rPr>
            <a:t>Toestellen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Arial"/>
            </a:rPr>
            <a:t>Verwarming</a:t>
          </a:r>
          <a:endParaRPr lang="en-US" sz="1700" kern="1200">
            <a:latin typeface="Arial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Arial"/>
            </a:rPr>
            <a:t>Advies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Arial"/>
            </a:rPr>
            <a:t>Spaarpakket</a:t>
          </a:r>
          <a:r>
            <a:rPr lang="en-US" sz="1700" kern="1200">
              <a:latin typeface="Arial"/>
            </a:rPr>
            <a:t> </a:t>
          </a:r>
          <a:r>
            <a:rPr lang="en-US" sz="1700" kern="1200" err="1">
              <a:latin typeface="Arial"/>
            </a:rPr>
            <a:t>twv</a:t>
          </a:r>
          <a:r>
            <a:rPr lang="en-US" sz="1700" kern="1200">
              <a:latin typeface="Arial"/>
            </a:rPr>
            <a:t> €25</a:t>
          </a:r>
        </a:p>
      </dsp:txBody>
      <dsp:txXfrm rot="5400000">
        <a:off x="4609497" y="563879"/>
        <a:ext cx="2142936" cy="1691640"/>
      </dsp:txXfrm>
    </dsp:sp>
    <dsp:sp modelId="{24AB59A6-8860-48BD-8206-8351A2CB822C}">
      <dsp:nvSpPr>
        <dsp:cNvPr id="0" name=""/>
        <dsp:cNvSpPr/>
      </dsp:nvSpPr>
      <dsp:spPr>
        <a:xfrm rot="16200000">
          <a:off x="6574922" y="338231"/>
          <a:ext cx="2819400" cy="21429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33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err="1">
              <a:latin typeface="Arial"/>
            </a:rPr>
            <a:t>Gebouwschil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Arial"/>
            </a:rPr>
            <a:t>Dak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Arial"/>
            </a:rPr>
            <a:t>Ramen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Arial"/>
            </a:rPr>
            <a:t>Verwarming</a:t>
          </a:r>
          <a:endParaRPr lang="en-US" sz="1700" kern="1200">
            <a:latin typeface="Arial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Arial"/>
            </a:rPr>
            <a:t>Algemeen</a:t>
          </a:r>
        </a:p>
      </dsp:txBody>
      <dsp:txXfrm rot="5400000">
        <a:off x="6913154" y="563879"/>
        <a:ext cx="2142936" cy="1691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918F1-D53D-4FF0-B1B6-D1B4A52CFC7B}" type="datetimeFigureOut">
              <a:rPr lang="nl-BE" smtClean="0"/>
              <a:t>1/06/2022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88160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F9687-598E-42FB-9F0A-C9564188D042}" type="datetimeFigureOut">
              <a:rPr lang="nl-BE" smtClean="0"/>
              <a:t>1/06/2022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24BFD-A4EE-441D-8C30-251F72F9F66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71406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1416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42831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14248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85661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57079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492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909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24" algn="l" defTabSz="114283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vreg.be/report/DMR_Prijzen_elektriciteit.htm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eg.be/nl/energieverbruik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vreg.be/report/DMR_Prijzen_elektriciteit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vreg.be/report/DMR_Prijzen_gas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vreg.be/report/DMR_Prijzen_gas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vreg.be/report/DMR_Prijzen_gas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eg.be/nl/energieverbruik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eg.be/nl/energieverbruik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Filmpje</a:t>
            </a:r>
            <a:r>
              <a:rPr lang="en-US">
                <a:cs typeface="Calibri"/>
              </a:rPr>
              <a:t> 10 seconden EH</a:t>
            </a:r>
          </a:p>
        </p:txBody>
      </p:sp>
    </p:spTree>
    <p:extLst>
      <p:ext uri="{BB962C8B-B14F-4D97-AF65-F5344CB8AC3E}">
        <p14:creationId xmlns:p14="http://schemas.microsoft.com/office/powerpoint/2010/main" val="1938531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469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941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57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/>
              <a:t>Enkel de </a:t>
            </a:r>
            <a:r>
              <a:rPr lang="en-US" b="1" err="1"/>
              <a:t>energiecomponent</a:t>
            </a:r>
            <a:r>
              <a:rPr lang="en-US" b="1"/>
              <a:t> </a:t>
            </a:r>
            <a:r>
              <a:rPr lang="en-US" b="1" err="1"/>
              <a:t>wordt</a:t>
            </a:r>
            <a:r>
              <a:rPr lang="en-US" b="1"/>
              <a:t> </a:t>
            </a:r>
            <a:r>
              <a:rPr lang="en-US" b="1" err="1"/>
              <a:t>vergeleken</a:t>
            </a:r>
            <a:r>
              <a:rPr lang="en-US" b="1"/>
              <a:t>. </a:t>
            </a:r>
            <a:r>
              <a:rPr lang="en-US" b="1" err="1"/>
              <a:t>Overige</a:t>
            </a:r>
            <a:r>
              <a:rPr lang="en-US" b="1"/>
              <a:t> </a:t>
            </a:r>
            <a:r>
              <a:rPr lang="en-US" b="1" err="1"/>
              <a:t>componenenten</a:t>
            </a:r>
            <a:r>
              <a:rPr lang="en-US" b="1"/>
              <a:t> (</a:t>
            </a:r>
            <a:r>
              <a:rPr lang="en-US" b="1" err="1"/>
              <a:t>netkosten</a:t>
            </a:r>
            <a:r>
              <a:rPr lang="en-US" b="1"/>
              <a:t>, </a:t>
            </a:r>
            <a:r>
              <a:rPr lang="en-US" b="1" err="1"/>
              <a:t>taksen</a:t>
            </a:r>
            <a:r>
              <a:rPr lang="en-US" b="1"/>
              <a:t> </a:t>
            </a:r>
            <a:r>
              <a:rPr lang="en-US" b="1" err="1"/>
              <a:t>en</a:t>
            </a:r>
            <a:r>
              <a:rPr lang="en-US" b="1"/>
              <a:t> </a:t>
            </a:r>
            <a:r>
              <a:rPr lang="en-US" b="1" err="1"/>
              <a:t>heffingen</a:t>
            </a:r>
            <a:r>
              <a:rPr lang="en-US" b="1"/>
              <a:t>) </a:t>
            </a:r>
            <a:r>
              <a:rPr lang="en-US" b="1" err="1"/>
              <a:t>zijn</a:t>
            </a:r>
            <a:r>
              <a:rPr lang="en-US" b="1"/>
              <a:t> </a:t>
            </a:r>
            <a:r>
              <a:rPr lang="en-US" b="1" err="1"/>
              <a:t>vaste</a:t>
            </a:r>
            <a:r>
              <a:rPr lang="en-US" b="1"/>
              <a:t> </a:t>
            </a:r>
            <a:r>
              <a:rPr lang="en-US" b="1" err="1"/>
              <a:t>kosten</a:t>
            </a:r>
            <a:r>
              <a:rPr lang="en-US" b="1"/>
              <a:t> die </a:t>
            </a:r>
            <a:r>
              <a:rPr lang="en-US" b="1" err="1"/>
              <a:t>gelijk</a:t>
            </a:r>
            <a:r>
              <a:rPr lang="en-US" b="1"/>
              <a:t> </a:t>
            </a:r>
            <a:r>
              <a:rPr lang="en-US" b="1" err="1"/>
              <a:t>zijn</a:t>
            </a:r>
            <a:r>
              <a:rPr lang="en-US" b="1"/>
              <a:t> </a:t>
            </a:r>
            <a:r>
              <a:rPr lang="en-US" b="1" err="1"/>
              <a:t>voor</a:t>
            </a:r>
            <a:r>
              <a:rPr lang="en-US" b="1"/>
              <a:t> alle </a:t>
            </a:r>
            <a:r>
              <a:rPr lang="en-US" b="1" err="1"/>
              <a:t>energieleveranciers</a:t>
            </a:r>
            <a:endParaRPr lang="en-US" err="1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err="1"/>
              <a:t>Energiecomponent</a:t>
            </a:r>
            <a:r>
              <a:rPr lang="en-US" b="1"/>
              <a:t> </a:t>
            </a:r>
            <a:r>
              <a:rPr lang="en-US" b="1" err="1"/>
              <a:t>elektriciteit</a:t>
            </a:r>
            <a:r>
              <a:rPr lang="en-US" b="1"/>
              <a:t>: abonnement + </a:t>
            </a:r>
            <a:r>
              <a:rPr lang="en-US" b="1" err="1"/>
              <a:t>verbruike</a:t>
            </a:r>
            <a:r>
              <a:rPr lang="en-US" b="1"/>
              <a:t> </a:t>
            </a:r>
            <a:r>
              <a:rPr lang="en-US" b="1" err="1"/>
              <a:t>energie</a:t>
            </a:r>
            <a:r>
              <a:rPr lang="en-US" b="1"/>
              <a:t>+ </a:t>
            </a:r>
            <a:r>
              <a:rPr lang="en-US" b="1" err="1"/>
              <a:t>bijdrage</a:t>
            </a:r>
            <a:r>
              <a:rPr lang="en-US" b="1"/>
              <a:t> </a:t>
            </a:r>
            <a:r>
              <a:rPr lang="en-US" b="1" err="1"/>
              <a:t>goene</a:t>
            </a:r>
            <a:r>
              <a:rPr lang="en-US" b="1"/>
              <a:t> </a:t>
            </a:r>
            <a:r>
              <a:rPr lang="en-US" b="1" err="1"/>
              <a:t>stroom</a:t>
            </a:r>
            <a:r>
              <a:rPr lang="en-US" b="1"/>
              <a:t> </a:t>
            </a:r>
            <a:r>
              <a:rPr lang="en-US" b="1" err="1"/>
              <a:t>en</a:t>
            </a:r>
            <a:r>
              <a:rPr lang="en-US" b="1"/>
              <a:t> WKK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err="1"/>
              <a:t>Energiecomponent</a:t>
            </a:r>
            <a:r>
              <a:rPr lang="en-US" b="1"/>
              <a:t> </a:t>
            </a:r>
            <a:r>
              <a:rPr lang="en-US" b="1" err="1"/>
              <a:t>aardgas</a:t>
            </a:r>
            <a:r>
              <a:rPr lang="en-US" b="1"/>
              <a:t>: abonnement + </a:t>
            </a:r>
            <a:r>
              <a:rPr lang="en-US" b="1" err="1"/>
              <a:t>verbruikte</a:t>
            </a:r>
            <a:r>
              <a:rPr lang="en-US" b="1"/>
              <a:t> </a:t>
            </a:r>
            <a:r>
              <a:rPr lang="en-US" b="1" err="1"/>
              <a:t>energie</a:t>
            </a:r>
            <a:endParaRPr lang="en-US" err="1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err="1"/>
              <a:t>Gepersonaliseerd</a:t>
            </a:r>
            <a:r>
              <a:rPr lang="en-US" b="1"/>
              <a:t> </a:t>
            </a:r>
            <a:r>
              <a:rPr lang="en-US" b="1" err="1"/>
              <a:t>resultaat</a:t>
            </a:r>
            <a:r>
              <a:rPr lang="en-US" b="1"/>
              <a:t> </a:t>
            </a:r>
            <a:r>
              <a:rPr lang="en-US" b="1" err="1"/>
              <a:t>tarrieffiche</a:t>
            </a:r>
            <a:r>
              <a:rPr lang="en-US" b="1"/>
              <a:t> van </a:t>
            </a:r>
            <a:r>
              <a:rPr lang="en-US" b="1" err="1"/>
              <a:t>uw</a:t>
            </a:r>
            <a:r>
              <a:rPr lang="en-US" b="1"/>
              <a:t> contract: naam + datum van </a:t>
            </a:r>
            <a:r>
              <a:rPr lang="en-US" b="1" err="1"/>
              <a:t>uw</a:t>
            </a:r>
            <a:r>
              <a:rPr lang="en-US" b="1"/>
              <a:t> product (op </a:t>
            </a:r>
            <a:r>
              <a:rPr lang="en-US" b="1" err="1"/>
              <a:t>te</a:t>
            </a:r>
            <a:r>
              <a:rPr lang="en-US" b="1"/>
              <a:t> </a:t>
            </a:r>
            <a:r>
              <a:rPr lang="en-US" b="1" err="1"/>
              <a:t>vragen</a:t>
            </a:r>
            <a:r>
              <a:rPr lang="en-US" b="1"/>
              <a:t> </a:t>
            </a:r>
            <a:r>
              <a:rPr lang="en-US" b="1" err="1"/>
              <a:t>bij</a:t>
            </a:r>
            <a:r>
              <a:rPr lang="en-US" b="1"/>
              <a:t> </a:t>
            </a:r>
            <a:r>
              <a:rPr lang="en-US" b="1" err="1"/>
              <a:t>uw</a:t>
            </a:r>
            <a:r>
              <a:rPr lang="en-US" b="1"/>
              <a:t> </a:t>
            </a:r>
            <a:r>
              <a:rPr lang="en-US" b="1" err="1"/>
              <a:t>energieleverancier</a:t>
            </a:r>
            <a:r>
              <a:rPr lang="en-US" b="1"/>
              <a:t>)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865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861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360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424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453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248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328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https://dashboard.vreg.be/report/DMR_Prijzen_elektriciteit.html</a:t>
            </a:r>
            <a:r>
              <a:rPr lang="en-US"/>
              <a:t> </a:t>
            </a:r>
          </a:p>
          <a:p>
            <a:r>
              <a:rPr lang="en-US" err="1"/>
              <a:t>Woning</a:t>
            </a:r>
            <a:r>
              <a:rPr lang="en-US"/>
              <a:t> 3500 kWh</a:t>
            </a:r>
          </a:p>
        </p:txBody>
      </p:sp>
    </p:spTree>
    <p:extLst>
      <p:ext uri="{BB962C8B-B14F-4D97-AF65-F5344CB8AC3E}">
        <p14:creationId xmlns:p14="http://schemas.microsoft.com/office/powerpoint/2010/main" val="882914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Energieverbruik | VREG</a:t>
            </a:r>
            <a:endParaRPr lang="en-US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 err="1"/>
              <a:t>Enkele</a:t>
            </a:r>
            <a:r>
              <a:rPr lang="en-US" b="1" dirty="0"/>
              <a:t> </a:t>
            </a:r>
            <a:r>
              <a:rPr lang="en-US" b="1" dirty="0" err="1"/>
              <a:t>voorwaarden</a:t>
            </a:r>
            <a:r>
              <a:rPr lang="en-US" b="1" dirty="0"/>
              <a:t> </a:t>
            </a:r>
            <a:r>
              <a:rPr lang="en-US" b="1" dirty="0" err="1"/>
              <a:t>verbonden</a:t>
            </a:r>
            <a:r>
              <a:rPr lang="en-US" b="1" dirty="0"/>
              <a:t> </a:t>
            </a:r>
            <a:r>
              <a:rPr lang="en-US" b="1" dirty="0" err="1"/>
              <a:t>aan</a:t>
            </a:r>
            <a:r>
              <a:rPr lang="en-US" b="1" dirty="0"/>
              <a:t> het </a:t>
            </a:r>
            <a:r>
              <a:rPr lang="en-US" b="1" dirty="0" err="1"/>
              <a:t>gebruik</a:t>
            </a:r>
            <a:r>
              <a:rPr lang="en-US" b="1" dirty="0"/>
              <a:t> </a:t>
            </a:r>
            <a:r>
              <a:rPr lang="en-US" b="1" dirty="0" err="1"/>
              <a:t>ervan</a:t>
            </a:r>
            <a:endParaRPr lang="en-US" dirty="0" err="1"/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/>
              <a:t>Je </a:t>
            </a:r>
            <a:r>
              <a:rPr lang="en-US" dirty="0" err="1"/>
              <a:t>gebruikt</a:t>
            </a:r>
            <a:r>
              <a:rPr lang="en-US" dirty="0"/>
              <a:t> de </a:t>
            </a:r>
            <a:r>
              <a:rPr lang="en-US" dirty="0" err="1"/>
              <a:t>filmpjes</a:t>
            </a:r>
            <a:r>
              <a:rPr lang="en-US" dirty="0"/>
              <a:t> </a:t>
            </a:r>
            <a:r>
              <a:rPr lang="en-US" dirty="0" err="1"/>
              <a:t>niet</a:t>
            </a:r>
            <a:r>
              <a:rPr lang="en-US" dirty="0"/>
              <a:t> </a:t>
            </a:r>
            <a:r>
              <a:rPr lang="en-US" dirty="0" err="1"/>
              <a:t>systematisch</a:t>
            </a:r>
            <a:r>
              <a:rPr lang="en-US" dirty="0"/>
              <a:t>, maar </a:t>
            </a:r>
            <a:r>
              <a:rPr lang="en-US" dirty="0" err="1"/>
              <a:t>enkel</a:t>
            </a:r>
            <a:r>
              <a:rPr lang="en-US" dirty="0"/>
              <a:t> </a:t>
            </a:r>
            <a:r>
              <a:rPr lang="en-US" dirty="0" err="1"/>
              <a:t>tijdelijk</a:t>
            </a:r>
            <a:r>
              <a:rPr lang="en-US" dirty="0"/>
              <a:t> of </a:t>
            </a:r>
            <a:r>
              <a:rPr lang="en-US" dirty="0" err="1"/>
              <a:t>uitzonderlijk</a:t>
            </a:r>
            <a:r>
              <a:rPr lang="en-US" dirty="0"/>
              <a:t>, </a:t>
            </a:r>
            <a:r>
              <a:rPr lang="en-US" dirty="0" err="1"/>
              <a:t>en</a:t>
            </a:r>
            <a:r>
              <a:rPr lang="en-US" dirty="0"/>
              <a:t> in het </a:t>
            </a:r>
            <a:r>
              <a:rPr lang="en-US" dirty="0" err="1"/>
              <a:t>kader</a:t>
            </a:r>
            <a:r>
              <a:rPr lang="en-US" dirty="0"/>
              <a:t> van je </a:t>
            </a:r>
            <a:r>
              <a:rPr lang="en-US" dirty="0" err="1"/>
              <a:t>werk</a:t>
            </a:r>
            <a:r>
              <a:rPr lang="en-US" dirty="0"/>
              <a:t> met </a:t>
            </a:r>
            <a:r>
              <a:rPr lang="en-US" dirty="0" err="1"/>
              <a:t>anderstalige</a:t>
            </a:r>
            <a:r>
              <a:rPr lang="en-US" dirty="0"/>
              <a:t> </a:t>
            </a:r>
            <a:r>
              <a:rPr lang="en-US" dirty="0" err="1"/>
              <a:t>nieuwkomers</a:t>
            </a:r>
            <a:endParaRPr lang="en-US" dirty="0" err="1"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/>
              <a:t>Je </a:t>
            </a:r>
            <a:r>
              <a:rPr lang="en-US" dirty="0" err="1"/>
              <a:t>gebruikt</a:t>
            </a:r>
            <a:r>
              <a:rPr lang="en-US" dirty="0"/>
              <a:t> de </a:t>
            </a:r>
            <a:r>
              <a:rPr lang="en-US" dirty="0" err="1"/>
              <a:t>filmpjes</a:t>
            </a:r>
            <a:r>
              <a:rPr lang="en-US" dirty="0"/>
              <a:t> </a:t>
            </a:r>
            <a:r>
              <a:rPr lang="en-US" dirty="0" err="1"/>
              <a:t>enkel</a:t>
            </a:r>
            <a:r>
              <a:rPr lang="en-US" dirty="0"/>
              <a:t> om met </a:t>
            </a:r>
            <a:r>
              <a:rPr lang="en-US" dirty="0" err="1"/>
              <a:t>anderstalige</a:t>
            </a:r>
            <a:r>
              <a:rPr lang="en-US" dirty="0"/>
              <a:t> </a:t>
            </a:r>
            <a:r>
              <a:rPr lang="en-US" dirty="0" err="1"/>
              <a:t>nieuwkomers</a:t>
            </a:r>
            <a:r>
              <a:rPr lang="en-US" dirty="0"/>
              <a:t> </a:t>
            </a:r>
            <a:r>
              <a:rPr lang="en-US" dirty="0" err="1"/>
              <a:t>te</a:t>
            </a:r>
            <a:r>
              <a:rPr lang="en-US" dirty="0"/>
              <a:t> </a:t>
            </a:r>
            <a:r>
              <a:rPr lang="en-US" dirty="0" err="1"/>
              <a:t>communiceren</a:t>
            </a:r>
            <a:r>
              <a:rPr lang="en-US" dirty="0"/>
              <a:t> om </a:t>
            </a:r>
            <a:r>
              <a:rPr lang="en-US" dirty="0" err="1"/>
              <a:t>hun</a:t>
            </a:r>
            <a:r>
              <a:rPr lang="en-US" dirty="0"/>
              <a:t> </a:t>
            </a:r>
            <a:r>
              <a:rPr lang="en-US" dirty="0" err="1"/>
              <a:t>integratie</a:t>
            </a:r>
            <a:r>
              <a:rPr lang="en-US" dirty="0"/>
              <a:t> </a:t>
            </a:r>
            <a:r>
              <a:rPr lang="en-US" dirty="0" err="1"/>
              <a:t>te</a:t>
            </a:r>
            <a:r>
              <a:rPr lang="en-US" dirty="0"/>
              <a:t> </a:t>
            </a:r>
            <a:r>
              <a:rPr lang="en-US" dirty="0" err="1"/>
              <a:t>bevorderen</a:t>
            </a:r>
            <a:endParaRPr lang="en-US" dirty="0" err="1"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/>
              <a:t>Je </a:t>
            </a:r>
            <a:r>
              <a:rPr lang="en-US" dirty="0" err="1"/>
              <a:t>gebruikt</a:t>
            </a:r>
            <a:r>
              <a:rPr lang="en-US" dirty="0"/>
              <a:t> de </a:t>
            </a:r>
            <a:r>
              <a:rPr lang="en-US" dirty="0" err="1"/>
              <a:t>filmpjes</a:t>
            </a:r>
            <a:r>
              <a:rPr lang="en-US" dirty="0"/>
              <a:t> </a:t>
            </a:r>
            <a:r>
              <a:rPr lang="en-US" dirty="0" err="1"/>
              <a:t>enkel</a:t>
            </a:r>
            <a:r>
              <a:rPr lang="en-US" dirty="0"/>
              <a:t> </a:t>
            </a:r>
            <a:r>
              <a:rPr lang="en-US" dirty="0" err="1"/>
              <a:t>naast</a:t>
            </a:r>
            <a:r>
              <a:rPr lang="en-US" dirty="0"/>
              <a:t> de </a:t>
            </a:r>
            <a:r>
              <a:rPr lang="en-US" dirty="0" err="1"/>
              <a:t>basisfilmpjes</a:t>
            </a:r>
            <a:r>
              <a:rPr lang="en-US" dirty="0"/>
              <a:t> in het </a:t>
            </a:r>
            <a:r>
              <a:rPr lang="en-US" dirty="0" err="1"/>
              <a:t>Nederlands</a:t>
            </a:r>
            <a:r>
              <a:rPr lang="en-US" dirty="0"/>
              <a:t> (de </a:t>
            </a:r>
            <a:r>
              <a:rPr lang="en-US" dirty="0" err="1"/>
              <a:t>anderstalige</a:t>
            </a:r>
            <a:r>
              <a:rPr lang="en-US" dirty="0"/>
              <a:t> </a:t>
            </a:r>
            <a:r>
              <a:rPr lang="en-US" dirty="0" err="1"/>
              <a:t>teksten</a:t>
            </a:r>
            <a:r>
              <a:rPr lang="en-US" dirty="0"/>
              <a:t> </a:t>
            </a:r>
            <a:r>
              <a:rPr lang="en-US" dirty="0" err="1"/>
              <a:t>zijn</a:t>
            </a:r>
            <a:r>
              <a:rPr lang="en-US" dirty="0"/>
              <a:t> </a:t>
            </a:r>
            <a:r>
              <a:rPr lang="en-US" dirty="0" err="1"/>
              <a:t>een</a:t>
            </a:r>
            <a:r>
              <a:rPr lang="en-US" dirty="0"/>
              <a:t> </a:t>
            </a:r>
            <a:r>
              <a:rPr lang="en-US" dirty="0" err="1"/>
              <a:t>vertaling</a:t>
            </a:r>
            <a:r>
              <a:rPr lang="en-US" dirty="0"/>
              <a:t> van die </a:t>
            </a:r>
            <a:r>
              <a:rPr lang="en-US" dirty="0" err="1"/>
              <a:t>basistekst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612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533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975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11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575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030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052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592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410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96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https://dashboard.vreg.be/report/DMR_Prijzen_elektriciteit.html</a:t>
            </a:r>
            <a:r>
              <a:rPr lang="en-US"/>
              <a:t> </a:t>
            </a:r>
          </a:p>
          <a:p>
            <a:r>
              <a:rPr lang="en-US" err="1"/>
              <a:t>Woning</a:t>
            </a:r>
            <a:r>
              <a:rPr lang="en-US"/>
              <a:t> 3500 kWh</a:t>
            </a:r>
          </a:p>
        </p:txBody>
      </p:sp>
    </p:spTree>
    <p:extLst>
      <p:ext uri="{BB962C8B-B14F-4D97-AF65-F5344CB8AC3E}">
        <p14:creationId xmlns:p14="http://schemas.microsoft.com/office/powerpoint/2010/main" val="3969922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02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220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866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813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582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0089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327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8796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556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59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https://dashboard.vreg.be/report/DMR_Prijzen_gas.html</a:t>
            </a:r>
            <a:endParaRPr lang="en-US"/>
          </a:p>
          <a:p>
            <a:r>
              <a:rPr lang="en-US" err="1"/>
              <a:t>Woning</a:t>
            </a:r>
            <a:r>
              <a:rPr lang="en-US"/>
              <a:t> 23.260 kwh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84575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538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9350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55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https://dashboard.vreg.be/report/DMR_Prijzen_gas.html</a:t>
            </a:r>
            <a:endParaRPr lang="en-US"/>
          </a:p>
          <a:p>
            <a:r>
              <a:rPr lang="en-US" err="1"/>
              <a:t>Woning</a:t>
            </a:r>
            <a:r>
              <a:rPr lang="en-US"/>
              <a:t> 23.260 kwh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406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https://dashboard.vreg.be/report/DMR_Prijzen_gas.html</a:t>
            </a:r>
            <a:r>
              <a:rPr lang="en-US"/>
              <a:t> </a:t>
            </a:r>
          </a:p>
          <a:p>
            <a:endParaRPr lang="en-US">
              <a:ea typeface="Calibri"/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"/>
              <a:buChar char="•"/>
            </a:pPr>
            <a:r>
              <a:rPr lang="en-US" err="1"/>
              <a:t>Nettarieven</a:t>
            </a:r>
            <a:r>
              <a:rPr lang="en-US"/>
              <a:t> </a:t>
            </a:r>
            <a:r>
              <a:rPr lang="en-US" err="1"/>
              <a:t>dekken</a:t>
            </a:r>
            <a:r>
              <a:rPr lang="en-US"/>
              <a:t> de </a:t>
            </a:r>
            <a:r>
              <a:rPr lang="en-US" err="1"/>
              <a:t>kosten</a:t>
            </a:r>
            <a:r>
              <a:rPr lang="en-US"/>
              <a:t> </a:t>
            </a:r>
            <a:r>
              <a:rPr lang="en-US" err="1"/>
              <a:t>aanleg</a:t>
            </a:r>
            <a:r>
              <a:rPr lang="en-US"/>
              <a:t> </a:t>
            </a:r>
            <a:r>
              <a:rPr lang="en-US" err="1"/>
              <a:t>en</a:t>
            </a:r>
            <a:r>
              <a:rPr lang="en-US"/>
              <a:t> </a:t>
            </a:r>
            <a:r>
              <a:rPr lang="en-US" err="1"/>
              <a:t>onderhoud</a:t>
            </a:r>
            <a:r>
              <a:rPr lang="en-US"/>
              <a:t> </a:t>
            </a:r>
            <a:r>
              <a:rPr lang="en-US" err="1"/>
              <a:t>elektriciteitsnet</a:t>
            </a:r>
            <a:r>
              <a:rPr lang="en-US"/>
              <a:t> = 40% </a:t>
            </a:r>
            <a:r>
              <a:rPr lang="en-US" err="1"/>
              <a:t>totale</a:t>
            </a:r>
            <a:r>
              <a:rPr lang="en-US"/>
              <a:t> </a:t>
            </a:r>
            <a:r>
              <a:rPr lang="en-US" err="1"/>
              <a:t>factuur</a:t>
            </a:r>
            <a:endParaRPr lang="en-US" err="1">
              <a:ea typeface="Calibri"/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"/>
              <a:buChar char="•"/>
            </a:pPr>
            <a:r>
              <a:rPr lang="en-US" err="1"/>
              <a:t>Vandaag</a:t>
            </a:r>
            <a:r>
              <a:rPr lang="en-US"/>
              <a:t> </a:t>
            </a:r>
            <a:r>
              <a:rPr lang="en-US" err="1"/>
              <a:t>aangerekend</a:t>
            </a:r>
            <a:r>
              <a:rPr lang="en-US"/>
              <a:t> op basis van </a:t>
            </a:r>
            <a:r>
              <a:rPr lang="en-US" err="1"/>
              <a:t>uw</a:t>
            </a:r>
            <a:r>
              <a:rPr lang="en-US"/>
              <a:t> </a:t>
            </a:r>
            <a:r>
              <a:rPr lang="en-US" err="1"/>
              <a:t>afname</a:t>
            </a:r>
            <a:r>
              <a:rPr lang="en-US"/>
              <a:t> van het net --&gt; </a:t>
            </a:r>
            <a:r>
              <a:rPr lang="en-US" err="1"/>
              <a:t>aangerekend</a:t>
            </a:r>
            <a:r>
              <a:rPr lang="en-US"/>
              <a:t> op basis van de </a:t>
            </a:r>
            <a:r>
              <a:rPr lang="en-US" err="1"/>
              <a:t>netcapaciteit</a:t>
            </a:r>
            <a:r>
              <a:rPr lang="en-US"/>
              <a:t> die u </a:t>
            </a:r>
            <a:r>
              <a:rPr lang="en-US" err="1"/>
              <a:t>gebruikt</a:t>
            </a:r>
            <a:r>
              <a:rPr lang="en-US"/>
              <a:t> = het '</a:t>
            </a:r>
            <a:r>
              <a:rPr lang="en-US" err="1"/>
              <a:t>capaciteitstarief</a:t>
            </a:r>
            <a:r>
              <a:rPr lang="en-US"/>
              <a:t>'. </a:t>
            </a:r>
            <a:r>
              <a:rPr lang="en-US" err="1"/>
              <a:t>Doornsee</a:t>
            </a:r>
            <a:r>
              <a:rPr lang="en-US"/>
              <a:t> </a:t>
            </a:r>
            <a:r>
              <a:rPr lang="en-US" err="1"/>
              <a:t>gezin</a:t>
            </a:r>
            <a:r>
              <a:rPr lang="en-US"/>
              <a:t> = 18% </a:t>
            </a:r>
            <a:r>
              <a:rPr lang="en-US" err="1"/>
              <a:t>factuur</a:t>
            </a:r>
            <a:endParaRPr lang="en-US" err="1">
              <a:ea typeface="Calibri"/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Geen </a:t>
            </a:r>
            <a:r>
              <a:rPr lang="en-US" err="1"/>
              <a:t>bijkomend</a:t>
            </a:r>
            <a:r>
              <a:rPr lang="en-US"/>
              <a:t> </a:t>
            </a:r>
            <a:r>
              <a:rPr lang="en-US" err="1"/>
              <a:t>tarief</a:t>
            </a:r>
            <a:endParaRPr lang="en-US" err="1">
              <a:ea typeface="Calibri"/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Andere </a:t>
            </a:r>
            <a:r>
              <a:rPr lang="en-US" err="1"/>
              <a:t>manier</a:t>
            </a:r>
            <a:r>
              <a:rPr lang="en-US"/>
              <a:t> om </a:t>
            </a:r>
            <a:r>
              <a:rPr lang="en-US" err="1"/>
              <a:t>netkosten</a:t>
            </a:r>
            <a:r>
              <a:rPr lang="en-US"/>
              <a:t> </a:t>
            </a:r>
            <a:r>
              <a:rPr lang="en-US" err="1"/>
              <a:t>te</a:t>
            </a:r>
            <a:r>
              <a:rPr lang="en-US"/>
              <a:t> </a:t>
            </a:r>
            <a:r>
              <a:rPr lang="en-US" err="1"/>
              <a:t>verdelen</a:t>
            </a:r>
            <a:r>
              <a:rPr lang="en-US"/>
              <a:t> over alle </a:t>
            </a:r>
            <a:r>
              <a:rPr lang="en-US" err="1"/>
              <a:t>afnemers</a:t>
            </a:r>
            <a:endParaRPr lang="en-US" err="1">
              <a:ea typeface="Calibri"/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"/>
              <a:buChar char="•"/>
            </a:pPr>
            <a:r>
              <a:rPr lang="en-US" err="1"/>
              <a:t>Merendeel</a:t>
            </a:r>
            <a:r>
              <a:rPr lang="en-US"/>
              <a:t> van de </a:t>
            </a:r>
            <a:r>
              <a:rPr lang="en-US" err="1"/>
              <a:t>factuur</a:t>
            </a:r>
            <a:r>
              <a:rPr lang="en-US"/>
              <a:t> </a:t>
            </a:r>
            <a:r>
              <a:rPr lang="en-US" err="1"/>
              <a:t>blijft</a:t>
            </a:r>
            <a:r>
              <a:rPr lang="en-US"/>
              <a:t> </a:t>
            </a:r>
            <a:r>
              <a:rPr lang="en-US" err="1"/>
              <a:t>dus</a:t>
            </a:r>
            <a:r>
              <a:rPr lang="en-US"/>
              <a:t> </a:t>
            </a:r>
            <a:r>
              <a:rPr lang="en-US" err="1"/>
              <a:t>gebaseerd</a:t>
            </a:r>
            <a:r>
              <a:rPr lang="en-US"/>
              <a:t> op het </a:t>
            </a:r>
            <a:r>
              <a:rPr lang="en-US" err="1"/>
              <a:t>aantal</a:t>
            </a:r>
            <a:r>
              <a:rPr lang="en-US"/>
              <a:t> kWh </a:t>
            </a:r>
            <a:r>
              <a:rPr lang="en-US" err="1"/>
              <a:t>dat</a:t>
            </a:r>
            <a:r>
              <a:rPr lang="en-US"/>
              <a:t> u </a:t>
            </a:r>
            <a:r>
              <a:rPr lang="en-US" err="1"/>
              <a:t>afneemt</a:t>
            </a:r>
            <a:endParaRPr lang="en-US" err="1">
              <a:ea typeface="Calibri"/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"/>
              <a:buChar char="•"/>
            </a:pPr>
            <a:r>
              <a:rPr lang="en-US" err="1"/>
              <a:t>Onderscheid</a:t>
            </a:r>
            <a:r>
              <a:rPr lang="en-US"/>
              <a:t> </a:t>
            </a:r>
            <a:r>
              <a:rPr lang="en-US" err="1"/>
              <a:t>dag</a:t>
            </a:r>
            <a:r>
              <a:rPr lang="en-US"/>
              <a:t>- </a:t>
            </a:r>
            <a:r>
              <a:rPr lang="en-US" err="1"/>
              <a:t>en</a:t>
            </a:r>
            <a:r>
              <a:rPr lang="en-US"/>
              <a:t> </a:t>
            </a:r>
            <a:r>
              <a:rPr lang="en-US" err="1"/>
              <a:t>nachttarief</a:t>
            </a:r>
            <a:r>
              <a:rPr lang="en-US"/>
              <a:t> </a:t>
            </a:r>
            <a:r>
              <a:rPr lang="en-US" err="1"/>
              <a:t>verdwijnt</a:t>
            </a:r>
            <a:r>
              <a:rPr lang="en-US"/>
              <a:t>.</a:t>
            </a:r>
          </a:p>
          <a:p>
            <a:endParaRPr lang="en-US"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nl-NL"/>
              <a:t>Zowel met een digitale als een klassieke meter betaal je het capaciteitstarief</a:t>
            </a:r>
            <a:endParaRPr lang="en-US"/>
          </a:p>
          <a:p>
            <a:pPr marL="1999615" lvl="3" indent="-341630">
              <a:lnSpc>
                <a:spcPct val="150000"/>
              </a:lnSpc>
              <a:buFont typeface="Arial,Sans-Serif"/>
              <a:buChar char="•"/>
            </a:pPr>
            <a:r>
              <a:rPr lang="nl-NL"/>
              <a:t>Digitale meter: maandpieken</a:t>
            </a:r>
            <a:endParaRPr lang="en-US"/>
          </a:p>
          <a:p>
            <a:pPr marL="1999615" lvl="3" indent="-341630">
              <a:lnSpc>
                <a:spcPct val="150000"/>
              </a:lnSpc>
              <a:buFont typeface="Arial,Sans-Serif"/>
              <a:buChar char="•"/>
            </a:pPr>
            <a:r>
              <a:rPr lang="nl-NL"/>
              <a:t>Klassieke meter: vast bedrag</a:t>
            </a:r>
            <a:endParaRPr lang="en-US"/>
          </a:p>
          <a:p>
            <a:pPr marL="341630" lvl="2" indent="-341630">
              <a:lnSpc>
                <a:spcPct val="150000"/>
              </a:lnSpc>
              <a:buFont typeface="Arial,Sans-Serif"/>
              <a:buChar char="•"/>
            </a:pPr>
            <a:r>
              <a:rPr lang="nl-NL"/>
              <a:t>Geen capaciteitstarief voor wie recht heeft op het sociaal tarief</a:t>
            </a:r>
          </a:p>
          <a:p>
            <a:pPr marL="341630" lvl="2" indent="-341630">
              <a:lnSpc>
                <a:spcPct val="150000"/>
              </a:lnSpc>
              <a:buFont typeface="Arial,Sans-Serif"/>
              <a:buChar char="•"/>
            </a:pPr>
            <a:r>
              <a:rPr lang="nl-NL"/>
              <a:t>Wel capaciteitstarief met een budgetmeter</a:t>
            </a:r>
          </a:p>
          <a:p>
            <a:pPr marL="341630" lvl="2" indent="-341630">
              <a:lnSpc>
                <a:spcPct val="150000"/>
              </a:lnSpc>
              <a:buFont typeface="Arial,Sans-Serif"/>
              <a:buChar char="•"/>
            </a:pPr>
            <a:endParaRPr lang="nl-NL"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nl-NL" b="1"/>
              <a:t>Begin 2022</a:t>
            </a:r>
            <a:r>
              <a:rPr lang="nl-NL"/>
              <a:t> </a:t>
            </a:r>
            <a:r>
              <a:rPr lang="nl-NL" b="1"/>
              <a:t>zijn de nettarieven nog 18% van hun factuur</a:t>
            </a:r>
            <a:r>
              <a:rPr lang="nl-NL"/>
              <a:t>.</a:t>
            </a:r>
            <a:endParaRPr lang="nl-NL"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nl-NL"/>
              <a:t> ‘</a:t>
            </a:r>
            <a:r>
              <a:rPr lang="nl-NL" b="1" err="1"/>
              <a:t>capaciteitstarief</a:t>
            </a:r>
            <a:r>
              <a:rPr lang="nl-NL" err="1"/>
              <a:t>’:nettarieven</a:t>
            </a:r>
            <a:r>
              <a:rPr lang="nl-NL"/>
              <a:t> op basis van de netcapaciteit (kW) die u gebruikt: → </a:t>
            </a:r>
            <a:r>
              <a:rPr lang="nl-NL" b="1"/>
              <a:t>Beperkte impact +/- 10% van de factuur</a:t>
            </a:r>
            <a:endParaRPr lang="nl-NL"/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nl-NL" b="1"/>
              <a:t>Vooral heel kleine verbruikers betalen meer door minimale bijdrage</a:t>
            </a:r>
            <a:endParaRPr lang="nl-NL"/>
          </a:p>
          <a:p>
            <a:pPr marL="341630" lvl="2" indent="-341630">
              <a:lnSpc>
                <a:spcPct val="150000"/>
              </a:lnSpc>
              <a:buFont typeface="Arial,Sans-Serif"/>
              <a:buChar char="•"/>
            </a:pPr>
            <a:r>
              <a:rPr lang="nl-NL" b="1"/>
              <a:t>Onderscheid dag- en nachttarief verdwijnt voor de nettarieven</a:t>
            </a:r>
            <a:endParaRPr lang="en-US"/>
          </a:p>
          <a:p>
            <a:pPr marL="341630" lvl="2" indent="-341630">
              <a:lnSpc>
                <a:spcPct val="150000"/>
              </a:lnSpc>
              <a:buFont typeface="Arial,Sans-Serif"/>
              <a:buChar char="•"/>
            </a:pPr>
            <a:r>
              <a:rPr lang="nl-NL" b="1"/>
              <a:t>Betaal minder met een digitale meter (toepassing maximumtarief)</a:t>
            </a:r>
            <a:endParaRPr lang="nl-NL"/>
          </a:p>
          <a:p>
            <a:pPr marL="341630" lvl="2" indent="-341630">
              <a:lnSpc>
                <a:spcPct val="150000"/>
              </a:lnSpc>
              <a:buFont typeface="Arial,Sans-Serif"/>
              <a:buChar char="•"/>
            </a:pPr>
            <a:r>
              <a:rPr lang="nl-NL" b="1"/>
              <a:t>Aankopen batterij? Denk aan ondergrens van 2,5 KW die betaal je!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73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/>
              <a:t>Vast </a:t>
            </a:r>
            <a:r>
              <a:rPr lang="en-US" b="1" err="1"/>
              <a:t>bedrag</a:t>
            </a:r>
            <a:endParaRPr lang="en-US" err="1"/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 err="1"/>
              <a:t>Vastrecht</a:t>
            </a:r>
            <a:r>
              <a:rPr lang="en-US" b="1"/>
              <a:t>: €100 </a:t>
            </a:r>
            <a:r>
              <a:rPr lang="en-US" b="1" err="1"/>
              <a:t>exclusief</a:t>
            </a:r>
            <a:r>
              <a:rPr lang="en-US" b="1"/>
              <a:t> BTW</a:t>
            </a:r>
            <a:endParaRPr lang="en-US"/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/>
              <a:t>Per </a:t>
            </a:r>
            <a:r>
              <a:rPr lang="en-US" err="1"/>
              <a:t>gezinslid</a:t>
            </a:r>
            <a:r>
              <a:rPr lang="en-US" b="1"/>
              <a:t> </a:t>
            </a:r>
            <a:r>
              <a:rPr lang="en-US" b="1" err="1"/>
              <a:t>korting</a:t>
            </a:r>
            <a:r>
              <a:rPr lang="en-US" b="1"/>
              <a:t> van €20 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err="1"/>
              <a:t>Variabele</a:t>
            </a:r>
            <a:r>
              <a:rPr lang="en-US" b="1"/>
              <a:t> </a:t>
            </a:r>
            <a:r>
              <a:rPr lang="en-US" b="1" err="1"/>
              <a:t>prijs</a:t>
            </a:r>
            <a:endParaRPr lang="en-US" err="1"/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 err="1"/>
              <a:t>Afhankelijk</a:t>
            </a:r>
            <a:r>
              <a:rPr lang="en-US"/>
              <a:t> van je </a:t>
            </a:r>
            <a:r>
              <a:rPr lang="en-US" err="1"/>
              <a:t>persoonlijk</a:t>
            </a:r>
            <a:r>
              <a:rPr lang="en-US"/>
              <a:t> </a:t>
            </a:r>
            <a:r>
              <a:rPr lang="en-US" err="1"/>
              <a:t>waterverbruik</a:t>
            </a:r>
            <a:endParaRPr lang="en-US" err="1">
              <a:ea typeface="Calibri"/>
              <a:cs typeface="Calibri"/>
            </a:endParaRPr>
          </a:p>
          <a:p>
            <a:pPr marL="341630" lvl="2" indent="-341630">
              <a:lnSpc>
                <a:spcPct val="150000"/>
              </a:lnSpc>
              <a:buFont typeface="Arial,Sans-Serif"/>
              <a:buChar char="•"/>
            </a:pPr>
            <a:r>
              <a:rPr lang="en-US" b="1" err="1"/>
              <a:t>Basistarief</a:t>
            </a:r>
            <a:endParaRPr lang="en-US" err="1"/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 err="1"/>
              <a:t>Geldig</a:t>
            </a:r>
            <a:r>
              <a:rPr lang="en-US"/>
              <a:t> </a:t>
            </a:r>
            <a:r>
              <a:rPr lang="en-US" err="1"/>
              <a:t>voor</a:t>
            </a:r>
            <a:r>
              <a:rPr lang="en-US"/>
              <a:t> </a:t>
            </a:r>
            <a:r>
              <a:rPr lang="en-US" err="1"/>
              <a:t>een</a:t>
            </a:r>
            <a:r>
              <a:rPr lang="en-US"/>
              <a:t> </a:t>
            </a:r>
            <a:r>
              <a:rPr lang="en-US" err="1"/>
              <a:t>verbruik</a:t>
            </a:r>
            <a:r>
              <a:rPr lang="en-US"/>
              <a:t> van 30 m³ per </a:t>
            </a:r>
            <a:r>
              <a:rPr lang="en-US" err="1"/>
              <a:t>woning</a:t>
            </a:r>
            <a:r>
              <a:rPr lang="en-US"/>
              <a:t> + 30 m³ per </a:t>
            </a:r>
            <a:r>
              <a:rPr lang="en-US" err="1"/>
              <a:t>gezinslid</a:t>
            </a:r>
            <a:r>
              <a:rPr lang="en-US"/>
              <a:t>. </a:t>
            </a:r>
            <a:endParaRPr lang="en-US">
              <a:ea typeface="Calibri"/>
              <a:cs typeface="Calibri"/>
            </a:endParaRPr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 err="1"/>
              <a:t>Verschil</a:t>
            </a:r>
            <a:r>
              <a:rPr lang="en-US"/>
              <a:t> van </a:t>
            </a:r>
            <a:r>
              <a:rPr lang="en-US" err="1"/>
              <a:t>maatschappij</a:t>
            </a:r>
            <a:r>
              <a:rPr lang="en-US"/>
              <a:t> tot </a:t>
            </a:r>
            <a:r>
              <a:rPr lang="en-US" err="1"/>
              <a:t>maatschappij</a:t>
            </a:r>
            <a:r>
              <a:rPr lang="en-US"/>
              <a:t> </a:t>
            </a:r>
            <a:r>
              <a:rPr lang="en-US" err="1"/>
              <a:t>en</a:t>
            </a:r>
            <a:r>
              <a:rPr lang="en-US"/>
              <a:t> van </a:t>
            </a:r>
            <a:r>
              <a:rPr lang="en-US" err="1"/>
              <a:t>gemeente</a:t>
            </a:r>
            <a:r>
              <a:rPr lang="en-US"/>
              <a:t> tot </a:t>
            </a:r>
            <a:r>
              <a:rPr lang="en-US" err="1"/>
              <a:t>gemeente</a:t>
            </a:r>
          </a:p>
          <a:p>
            <a:pPr marL="341630" lvl="2" indent="-341630">
              <a:lnSpc>
                <a:spcPct val="150000"/>
              </a:lnSpc>
              <a:buFont typeface="Arial,Sans-Serif"/>
              <a:buChar char="•"/>
            </a:pPr>
            <a:r>
              <a:rPr lang="en-US" b="1" err="1"/>
              <a:t>Comforttarief</a:t>
            </a:r>
            <a:endParaRPr lang="en-US" err="1"/>
          </a:p>
          <a:p>
            <a:pPr marL="1999615" lvl="3" indent="-285750">
              <a:lnSpc>
                <a:spcPct val="150000"/>
              </a:lnSpc>
              <a:buFont typeface="Arial,Sans-Serif"/>
              <a:buChar char="•"/>
            </a:pPr>
            <a:r>
              <a:rPr lang="en-US" err="1"/>
              <a:t>voor</a:t>
            </a:r>
            <a:r>
              <a:rPr lang="en-US"/>
              <a:t> </a:t>
            </a:r>
            <a:r>
              <a:rPr lang="en-US" err="1"/>
              <a:t>alles</a:t>
            </a:r>
            <a:r>
              <a:rPr lang="en-US"/>
              <a:t> wat je </a:t>
            </a:r>
            <a:r>
              <a:rPr lang="en-US" err="1"/>
              <a:t>méér</a:t>
            </a:r>
            <a:r>
              <a:rPr lang="en-US"/>
              <a:t> </a:t>
            </a:r>
            <a:r>
              <a:rPr lang="en-US" err="1"/>
              <a:t>verbruikt</a:t>
            </a:r>
            <a:r>
              <a:rPr lang="en-US"/>
              <a:t> dan het </a:t>
            </a:r>
            <a:r>
              <a:rPr lang="en-US" err="1"/>
              <a:t>basisverbruik</a:t>
            </a:r>
            <a:r>
              <a:rPr lang="en-US"/>
              <a:t> </a:t>
            </a:r>
            <a:r>
              <a:rPr lang="en-US" err="1"/>
              <a:t>betaal</a:t>
            </a:r>
            <a:r>
              <a:rPr lang="en-US"/>
              <a:t> je het </a:t>
            </a:r>
            <a:r>
              <a:rPr lang="en-US" err="1"/>
              <a:t>comforttarief</a:t>
            </a:r>
            <a:r>
              <a:rPr lang="en-US"/>
              <a:t> = </a:t>
            </a:r>
            <a:r>
              <a:rPr lang="en-US" err="1"/>
              <a:t>dubbele</a:t>
            </a:r>
            <a:r>
              <a:rPr lang="en-US"/>
              <a:t> van het </a:t>
            </a:r>
            <a:r>
              <a:rPr lang="en-US" err="1"/>
              <a:t>basistarief</a:t>
            </a:r>
          </a:p>
        </p:txBody>
      </p:sp>
    </p:spTree>
    <p:extLst>
      <p:ext uri="{BB962C8B-B14F-4D97-AF65-F5344CB8AC3E}">
        <p14:creationId xmlns:p14="http://schemas.microsoft.com/office/powerpoint/2010/main" val="2859068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Energieverbruik | VREG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37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Energieverbruik | VREG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5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armerWonen + Energiehu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>
            <p:custDataLst>
              <p:tags r:id="rId1"/>
            </p:custDataLst>
          </p:nvPr>
        </p:nvSpPr>
        <p:spPr>
          <a:xfrm>
            <a:off x="234950" y="233363"/>
            <a:ext cx="10961688" cy="59515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207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584" y="752272"/>
            <a:ext cx="4924830" cy="49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Slide Rood Blank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33747363-A5B3-48FA-B062-B3F22BB7D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610" y="2144118"/>
            <a:ext cx="8325446" cy="356989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5938"/>
              </a:lnSpc>
              <a:buNone/>
              <a:defRPr lang="en-US" sz="5500" b="1" kern="1200" baseline="0" dirty="0" smtClean="0">
                <a:solidFill>
                  <a:schemeClr val="accent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latin typeface="Novecento wide Book" pitchFamily="50" charset="0"/>
              </a:defRPr>
            </a:lvl2pPr>
            <a:lvl3pPr>
              <a:defRPr>
                <a:latin typeface="Novecento wide Book" pitchFamily="50" charset="0"/>
              </a:defRPr>
            </a:lvl3pPr>
            <a:lvl4pPr>
              <a:defRPr>
                <a:latin typeface="Novecento wide Book" pitchFamily="50" charset="0"/>
              </a:defRPr>
            </a:lvl4pPr>
            <a:lvl5pPr>
              <a:defRPr>
                <a:latin typeface="Novecento wide Book" pitchFamily="50" charset="0"/>
              </a:defRPr>
            </a:lvl5pPr>
          </a:lstStyle>
          <a:p>
            <a:pPr lvl="0"/>
            <a:r>
              <a:rPr lang="en-US" err="1"/>
              <a:t>Typ</a:t>
            </a:r>
            <a:r>
              <a:rPr lang="en-US"/>
              <a:t> </a:t>
            </a:r>
            <a:r>
              <a:rPr lang="en-US" err="1"/>
              <a:t>tussentitel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6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1936024508"/>
              </p:ext>
            </p:extLst>
          </p:nvPr>
        </p:nvGraphicFramePr>
        <p:xfrm>
          <a:off x="5791980" y="2444599"/>
          <a:ext cx="5049911" cy="344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92609" y="226401"/>
            <a:ext cx="9888780" cy="72014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6089A4F-658A-40F4-8732-7CE03D4D0E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92610" y="1189633"/>
            <a:ext cx="9758164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marL="0" marR="0" lvl="0" indent="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in, </a:t>
            </a:r>
            <a:r>
              <a:rPr lang="en-US" err="1"/>
              <a:t>selecteer</a:t>
            </a:r>
            <a:r>
              <a:rPr lang="en-US"/>
              <a:t> je </a:t>
            </a:r>
            <a:r>
              <a:rPr lang="en-US" err="1"/>
              <a:t>tekst</a:t>
            </a:r>
            <a:r>
              <a:rPr lang="en-US"/>
              <a:t> &amp; </a:t>
            </a:r>
            <a:r>
              <a:rPr lang="en-US" err="1"/>
              <a:t>klik</a:t>
            </a:r>
            <a:r>
              <a:rPr lang="en-US"/>
              <a:t> op je </a:t>
            </a:r>
            <a:r>
              <a:rPr lang="en-US" err="1"/>
              <a:t>toetsenbord</a:t>
            </a:r>
            <a:r>
              <a:rPr lang="en-US"/>
              <a:t> op ‘Tab’ om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switchen</a:t>
            </a:r>
            <a:r>
              <a:rPr lang="en-US"/>
              <a:t> van </a:t>
            </a:r>
            <a:r>
              <a:rPr lang="en-US" err="1"/>
              <a:t>niveau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D21DE-8202-45F8-B37F-1314A194D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2637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2 Beelden (1)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2671165431"/>
              </p:ext>
            </p:extLst>
          </p:nvPr>
        </p:nvGraphicFramePr>
        <p:xfrm>
          <a:off x="5791980" y="2444599"/>
          <a:ext cx="5049911" cy="344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92609" y="226401"/>
            <a:ext cx="9888780" cy="72014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6089A4F-658A-40F4-8732-7CE03D4D0E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22391" y="1189633"/>
            <a:ext cx="6428383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marL="0" marR="0" lvl="0" indent="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in, </a:t>
            </a:r>
            <a:r>
              <a:rPr lang="en-US" err="1"/>
              <a:t>selecteer</a:t>
            </a:r>
            <a:r>
              <a:rPr lang="en-US"/>
              <a:t> je </a:t>
            </a:r>
            <a:r>
              <a:rPr lang="en-US" err="1"/>
              <a:t>tekst</a:t>
            </a:r>
            <a:r>
              <a:rPr lang="en-US"/>
              <a:t> &amp; </a:t>
            </a:r>
            <a:r>
              <a:rPr lang="en-US" err="1"/>
              <a:t>klik</a:t>
            </a:r>
            <a:r>
              <a:rPr lang="en-US"/>
              <a:t> op je </a:t>
            </a:r>
            <a:r>
              <a:rPr lang="en-US" err="1"/>
              <a:t>toetsenbord</a:t>
            </a:r>
            <a:r>
              <a:rPr lang="en-US"/>
              <a:t> op ‘Tab’ om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switchen</a:t>
            </a:r>
            <a:r>
              <a:rPr lang="en-US"/>
              <a:t> van </a:t>
            </a:r>
            <a:r>
              <a:rPr lang="en-US" err="1"/>
              <a:t>niveau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0EC2747-F651-4A7D-9D48-263368981F3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97010" y="1191262"/>
            <a:ext cx="3086696" cy="213851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23E5A57-D65E-4530-B1E4-B833DC0DEC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97011" y="3579494"/>
            <a:ext cx="3082295" cy="21345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D349710-FDDD-4DBD-8584-62DF6F7B9A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7011" y="5714008"/>
            <a:ext cx="3082294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A49A245-1E0E-4D71-8EB9-8EB40ECC3E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92610" y="3339953"/>
            <a:ext cx="3086696" cy="234899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  <a:endParaRPr lang="nl-BE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5374796-AC08-4D2E-A5EC-1C172B53A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972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2 Beelden (2)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95919" y="1189633"/>
            <a:ext cx="6437659" cy="21401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(675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  <a:br>
              <a:rPr lang="nl-BE"/>
            </a:br>
            <a:r>
              <a:rPr lang="nl-BE"/>
              <a:t>O:\BEELDENBIB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1195919" y="3574852"/>
            <a:ext cx="6437659" cy="21391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(675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  <a:br>
              <a:rPr lang="nl-BE"/>
            </a:br>
            <a:r>
              <a:rPr lang="nl-BE"/>
              <a:t>O:\BEELDENBIB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92610" y="231180"/>
            <a:ext cx="9758164" cy="71174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CD34318-F82B-4F91-A5D8-2E333CAAC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7011" y="5714008"/>
            <a:ext cx="6431784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379484-CE24-4647-825A-14B3A6146A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92610" y="3339953"/>
            <a:ext cx="6440968" cy="234899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  <a:endParaRPr lang="nl-B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1319C-4536-4369-84BD-AB420D3E1C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53164" y="1189633"/>
            <a:ext cx="3097609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marL="0" marR="0" lvl="0" indent="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in, </a:t>
            </a:r>
            <a:r>
              <a:rPr lang="en-US" err="1"/>
              <a:t>selecteer</a:t>
            </a:r>
            <a:r>
              <a:rPr lang="en-US"/>
              <a:t> je </a:t>
            </a:r>
            <a:r>
              <a:rPr lang="en-US" err="1"/>
              <a:t>tekst</a:t>
            </a:r>
            <a:r>
              <a:rPr lang="en-US"/>
              <a:t> &amp; </a:t>
            </a:r>
            <a:r>
              <a:rPr lang="en-US" err="1"/>
              <a:t>klik</a:t>
            </a:r>
            <a:r>
              <a:rPr lang="en-US"/>
              <a:t> op je </a:t>
            </a:r>
            <a:r>
              <a:rPr lang="en-US" err="1"/>
              <a:t>toetsenbord</a:t>
            </a:r>
            <a:r>
              <a:rPr lang="en-US"/>
              <a:t> op ‘Tab’ om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switchen</a:t>
            </a:r>
            <a:r>
              <a:rPr lang="en-US"/>
              <a:t> van </a:t>
            </a:r>
            <a:r>
              <a:rPr lang="en-US" err="1"/>
              <a:t>niveau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CBAF11B-5BBF-466D-9AB4-044046666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054716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1 Beeld (1)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95056" y="1189633"/>
            <a:ext cx="4519944" cy="45243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(475 B x 475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  <a:br>
              <a:rPr lang="nl-BE"/>
            </a:br>
            <a:r>
              <a:rPr lang="nl-BE"/>
              <a:t>O:\BEELDENBIB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92610" y="237783"/>
            <a:ext cx="9758164" cy="70876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1F89787-3C51-41F5-8FF1-C3EE3D1B80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7010" y="5714008"/>
            <a:ext cx="4517990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E5D5D2-25D7-4AC4-8EA3-8878832499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87281" y="1189633"/>
            <a:ext cx="4750101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marL="0" marR="0" lvl="0" indent="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in, </a:t>
            </a:r>
            <a:r>
              <a:rPr lang="en-US" err="1"/>
              <a:t>selecteer</a:t>
            </a:r>
            <a:r>
              <a:rPr lang="en-US"/>
              <a:t> je </a:t>
            </a:r>
            <a:r>
              <a:rPr lang="en-US" err="1"/>
              <a:t>tekst</a:t>
            </a:r>
            <a:r>
              <a:rPr lang="en-US"/>
              <a:t> &amp; </a:t>
            </a:r>
            <a:r>
              <a:rPr lang="en-US" err="1"/>
              <a:t>klik</a:t>
            </a:r>
            <a:r>
              <a:rPr lang="en-US"/>
              <a:t> op je </a:t>
            </a:r>
            <a:r>
              <a:rPr lang="en-US" err="1"/>
              <a:t>toetsenbord</a:t>
            </a:r>
            <a:r>
              <a:rPr lang="en-US"/>
              <a:t> op ‘Tab’ om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switchen</a:t>
            </a:r>
            <a:r>
              <a:rPr lang="en-US"/>
              <a:t> van </a:t>
            </a:r>
            <a:r>
              <a:rPr lang="en-US" err="1"/>
              <a:t>niveau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86B0629-63F0-4DEF-9318-F4E5E5D47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339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1 Beeld (2)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95919" y="1189633"/>
            <a:ext cx="6437659" cy="45243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(675 B x 475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  <a:br>
              <a:rPr lang="nl-BE"/>
            </a:br>
            <a:r>
              <a:rPr lang="nl-BE"/>
              <a:t>O:\BEELDENBIB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92610" y="231180"/>
            <a:ext cx="9758164" cy="71174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CD34318-F82B-4F91-A5D8-2E333CAAC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7011" y="5714008"/>
            <a:ext cx="6431784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1319C-4536-4369-84BD-AB420D3E1C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53164" y="1189633"/>
            <a:ext cx="3097609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marL="0" marR="0" lvl="0" indent="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in, </a:t>
            </a:r>
            <a:r>
              <a:rPr lang="en-US" err="1"/>
              <a:t>selecteer</a:t>
            </a:r>
            <a:r>
              <a:rPr lang="en-US"/>
              <a:t> je </a:t>
            </a:r>
            <a:r>
              <a:rPr lang="en-US" err="1"/>
              <a:t>tekst</a:t>
            </a:r>
            <a:r>
              <a:rPr lang="en-US"/>
              <a:t> &amp; </a:t>
            </a:r>
            <a:r>
              <a:rPr lang="en-US" err="1"/>
              <a:t>klik</a:t>
            </a:r>
            <a:r>
              <a:rPr lang="en-US"/>
              <a:t> op je </a:t>
            </a:r>
            <a:r>
              <a:rPr lang="en-US" err="1"/>
              <a:t>toetsenbord</a:t>
            </a:r>
            <a:r>
              <a:rPr lang="en-US"/>
              <a:t> op ‘Tab’ om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switchen</a:t>
            </a:r>
            <a:r>
              <a:rPr lang="en-US"/>
              <a:t> van </a:t>
            </a:r>
            <a:r>
              <a:rPr lang="en-US" err="1"/>
              <a:t>niveau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CBAF11B-5BBF-466D-9AB4-044046666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0571511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3 Beelden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1190464" y="3574852"/>
            <a:ext cx="3088841" cy="21391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28867" y="3574852"/>
            <a:ext cx="3092126" cy="21391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861399" y="3563905"/>
            <a:ext cx="3089375" cy="21501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192610" y="231180"/>
            <a:ext cx="9758164" cy="715367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CE043A8-828C-4CF8-8009-CC2DAD2464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7011" y="5714008"/>
            <a:ext cx="3082294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6FF7740-0CC4-4756-B9D5-AA08EDB599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8866" y="5714008"/>
            <a:ext cx="3092126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CF11E26-B926-4F8B-B8F5-BBC23FA023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61400" y="5714008"/>
            <a:ext cx="3082294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491F89D-0619-4906-9564-7374D3422E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90464" y="1189634"/>
            <a:ext cx="9760310" cy="21401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marL="0" marR="0" lvl="0" indent="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tekst</a:t>
            </a:r>
            <a:r>
              <a:rPr lang="en-US"/>
              <a:t> in, </a:t>
            </a:r>
            <a:r>
              <a:rPr lang="en-US" err="1"/>
              <a:t>selecteer</a:t>
            </a:r>
            <a:r>
              <a:rPr lang="en-US"/>
              <a:t> je </a:t>
            </a:r>
            <a:r>
              <a:rPr lang="en-US" err="1"/>
              <a:t>tekst</a:t>
            </a:r>
            <a:r>
              <a:rPr lang="en-US"/>
              <a:t> &amp; </a:t>
            </a:r>
            <a:r>
              <a:rPr lang="en-US" err="1"/>
              <a:t>klik</a:t>
            </a:r>
            <a:r>
              <a:rPr lang="en-US"/>
              <a:t> op je </a:t>
            </a:r>
            <a:r>
              <a:rPr lang="en-US" err="1"/>
              <a:t>toetsenbord</a:t>
            </a:r>
            <a:r>
              <a:rPr lang="en-US"/>
              <a:t> op ‘Tab’ om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switchen</a:t>
            </a:r>
            <a:r>
              <a:rPr lang="en-US"/>
              <a:t> van </a:t>
            </a:r>
            <a:r>
              <a:rPr lang="en-US" err="1"/>
              <a:t>niveau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85D4621-B689-4993-AA9E-9959E5AD1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8876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+ beeld Rood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880" y="1189633"/>
            <a:ext cx="481069" cy="597684"/>
          </a:xfrm>
          <a:prstGeom prst="rect">
            <a:avLst/>
          </a:prstGeom>
        </p:spPr>
      </p:pic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706BDBA8-A156-4600-B917-FB6536C7A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610" y="2382243"/>
            <a:ext cx="4036218" cy="33317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l" defTabSz="112118" rtl="0" eaLnBrk="1" fontAlgn="auto" latinLnBrk="0" hangingPunct="1">
              <a:lnSpc>
                <a:spcPts val="3125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6000"/>
              <a:buFont typeface="+mj-lt"/>
              <a:buNone/>
              <a:tabLst>
                <a:tab pos="335359" algn="l"/>
              </a:tabLst>
              <a:defRPr lang="en-US" sz="2750" baseline="0" dirty="0" smtClean="0"/>
            </a:lvl1pPr>
            <a:lvl2pPr>
              <a:defRPr>
                <a:latin typeface="Novecento wide Book" pitchFamily="50" charset="0"/>
              </a:defRPr>
            </a:lvl2pPr>
            <a:lvl3pPr>
              <a:defRPr>
                <a:latin typeface="Novecento wide Book" pitchFamily="50" charset="0"/>
              </a:defRPr>
            </a:lvl3pPr>
            <a:lvl4pPr>
              <a:defRPr>
                <a:latin typeface="Novecento wide Book" pitchFamily="50" charset="0"/>
              </a:defRPr>
            </a:lvl4pPr>
            <a:lvl5pPr>
              <a:defRPr>
                <a:latin typeface="Novecento wide Book" pitchFamily="50" charset="0"/>
              </a:defRPr>
            </a:lvl5pPr>
          </a:lstStyle>
          <a:p>
            <a:pPr lvl="0"/>
            <a:r>
              <a:rPr lang="en-US"/>
              <a:t>Type quote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8EFB945-FFC2-43AB-926E-C34DC769F95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8500" y="4961"/>
            <a:ext cx="5711501" cy="64244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 Voeg afbeelding </a:t>
            </a:r>
            <a:r>
              <a:rPr lang="en-US"/>
              <a:t>(600 B x 675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</a:p>
          <a:p>
            <a:r>
              <a:rPr lang="nl-BE"/>
              <a:t>O:\BEELDENBIB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D8FD0138-53A9-46F0-9E2B-715396AAAE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92935" y="1666875"/>
            <a:ext cx="4035893" cy="4772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ts val="1200"/>
              </a:lnSpc>
              <a:buNone/>
              <a:defRPr sz="1000" b="1" baseline="0">
                <a:solidFill>
                  <a:srgbClr val="013845"/>
                </a:solidFill>
              </a:defRPr>
            </a:lvl1pPr>
          </a:lstStyle>
          <a:p>
            <a:pPr lvl="0"/>
            <a:r>
              <a:rPr lang="en-US" err="1"/>
              <a:t>Gequoteerde</a:t>
            </a: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5E6A5E7-3131-4CC1-B4D4-00792E9C6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711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slide 6 Beelden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90625" y="1189257"/>
            <a:ext cx="3088681" cy="2140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1190625" y="3572046"/>
            <a:ext cx="3088680" cy="21419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28869" y="1198006"/>
            <a:ext cx="3092124" cy="21317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22391" y="3574852"/>
            <a:ext cx="3099679" cy="21391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7853164" y="1189634"/>
            <a:ext cx="3097609" cy="21401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853164" y="3572046"/>
            <a:ext cx="3097610" cy="21419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(325 B x 225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O:\BEELDENBIB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92610" y="231179"/>
            <a:ext cx="9758164" cy="7153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81A5FE7A-EEA3-4185-8EB5-392EBEF68A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7011" y="5714008"/>
            <a:ext cx="3082294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B72E11F-3918-4016-A4DD-EFC75FCF8D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92610" y="3339953"/>
            <a:ext cx="3086696" cy="234899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  <a:endParaRPr lang="nl-BE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52899CAD-7201-4A00-977C-33E08A3360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39776" y="5714008"/>
            <a:ext cx="3082294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F7D31A43-3E26-4366-A1DA-3F13406B48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35374" y="3339953"/>
            <a:ext cx="3086696" cy="234899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  <a:endParaRPr lang="nl-BE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6711B091-E860-442F-9101-0488E19825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55087" y="5714008"/>
            <a:ext cx="3082294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6D7FF59-8799-417B-81C9-4921465E96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50686" y="3339953"/>
            <a:ext cx="3086696" cy="234899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  <a:endParaRPr lang="nl-BE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05B5F9F4-30DB-46BF-9B36-25F7EEE2A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3003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slide 2 Beelden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423025" y="1189633"/>
            <a:ext cx="4527749" cy="45207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(475 B x 475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  <a:br>
              <a:rPr lang="nl-BE"/>
            </a:br>
            <a:r>
              <a:rPr lang="nl-BE"/>
              <a:t>O:\BEELDENBIB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192611" y="1189633"/>
            <a:ext cx="4522390" cy="45243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(475 B x 475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  <a:br>
              <a:rPr lang="nl-BE"/>
            </a:br>
            <a:r>
              <a:rPr lang="nl-BE"/>
              <a:t>O:\BEELDENBIB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92610" y="231180"/>
            <a:ext cx="9758164" cy="71536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689AFB-2BF6-4D53-8B03-AF4E3D94E0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7010" y="5714008"/>
            <a:ext cx="4752146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4F8ACC1-147D-4AC7-B0AF-F6265C77C6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23025" y="5716242"/>
            <a:ext cx="4527749" cy="234899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  <a:endParaRPr lang="nl-BE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3BD7586-9D68-4A62-8EBB-E16C95F7D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758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1237772" y="4957426"/>
            <a:ext cx="5101186" cy="4109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24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err="1"/>
              <a:t>Spreker</a:t>
            </a:r>
            <a:endParaRPr lang="en-US"/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1241054" y="5309696"/>
            <a:ext cx="3635928" cy="4109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710" b="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, datum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232298" y="1625222"/>
            <a:ext cx="8497204" cy="302491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6949"/>
              </a:lnSpc>
              <a:buNone/>
              <a:defRPr lang="en-US" sz="6414" b="1" kern="1200" baseline="0" dirty="0" smtClean="0">
                <a:solidFill>
                  <a:srgbClr val="FF0000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latin typeface="Novecento wide Book" pitchFamily="50" charset="0"/>
              </a:defRPr>
            </a:lvl2pPr>
            <a:lvl3pPr>
              <a:defRPr>
                <a:latin typeface="Novecento wide Book" pitchFamily="50" charset="0"/>
              </a:defRPr>
            </a:lvl3pPr>
            <a:lvl4pPr>
              <a:defRPr>
                <a:latin typeface="Novecento wide Book" pitchFamily="50" charset="0"/>
              </a:defRPr>
            </a:lvl4pPr>
            <a:lvl5pPr>
              <a:defRPr>
                <a:latin typeface="Novecento wide Book" pitchFamily="50" charset="0"/>
              </a:defRPr>
            </a:lvl5pPr>
          </a:lstStyle>
          <a:p>
            <a:pPr lvl="0"/>
            <a:r>
              <a:rPr lang="en-US" err="1"/>
              <a:t>Typ</a:t>
            </a:r>
            <a:r>
              <a:rPr lang="en-US"/>
              <a:t> </a:t>
            </a:r>
            <a:r>
              <a:rPr lang="en-US" err="1"/>
              <a:t>titel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" y="211343"/>
            <a:ext cx="1538940" cy="15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31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slide 1 beeld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192610" y="1189633"/>
            <a:ext cx="9758164" cy="45243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121047" indent="0">
              <a:buNone/>
              <a:defRPr lang="en-US" sz="875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(1025 B x 475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  <a:br>
              <a:rPr lang="nl-BE"/>
            </a:br>
            <a:r>
              <a:rPr lang="nl-BE"/>
              <a:t>O:\BEELDENBIB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92610" y="231180"/>
            <a:ext cx="9758164" cy="71536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endParaRPr lang="nl-B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01026CF-6AA6-4B86-9AA4-F62E99349F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7010" y="5714008"/>
            <a:ext cx="5359511" cy="237133"/>
          </a:xfrm>
          <a:prstGeom prst="rect">
            <a:avLst/>
          </a:prstGeom>
        </p:spPr>
        <p:txBody>
          <a:bodyPr tIns="72000">
            <a:noAutofit/>
          </a:bodyPr>
          <a:lstStyle>
            <a:lvl1pPr marL="0" indent="0">
              <a:lnSpc>
                <a:spcPts val="1000"/>
              </a:lnSpc>
              <a:buNone/>
              <a:defRPr sz="750" b="0" baseline="0"/>
            </a:lvl1pPr>
          </a:lstStyle>
          <a:p>
            <a:pPr lvl="0"/>
            <a:r>
              <a:rPr lang="nl-BE" b="0"/>
              <a:t>Typ bronvermelding/onderschrift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5D58AC1-2144-4F9B-A4CC-60E6230E9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615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slide aflopend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4F7AD-C78A-4675-9261-D548857FA7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4961"/>
            <a:ext cx="11430000" cy="64244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lang="en-US" sz="875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Voeg afbeelding </a:t>
            </a:r>
            <a:r>
              <a:rPr lang="en-US"/>
              <a:t>(1200 B x 675 H px, 220 </a:t>
            </a:r>
            <a:r>
              <a:rPr lang="en-US" err="1"/>
              <a:t>ppi</a:t>
            </a:r>
            <a:r>
              <a:rPr lang="en-US"/>
              <a:t>)</a:t>
            </a:r>
            <a:r>
              <a:rPr lang="nl-BE"/>
              <a:t> in: </a:t>
            </a:r>
            <a:br>
              <a:rPr lang="nl-BE"/>
            </a:br>
            <a:r>
              <a:rPr lang="nl-BE"/>
              <a:t>O:\BEELDENBIB</a:t>
            </a:r>
          </a:p>
        </p:txBody>
      </p:sp>
    </p:spTree>
    <p:extLst>
      <p:ext uri="{BB962C8B-B14F-4D97-AF65-F5344CB8AC3E}">
        <p14:creationId xmlns:p14="http://schemas.microsoft.com/office/powerpoint/2010/main" val="1527245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gegevens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1189326" y="2618383"/>
            <a:ext cx="6485029" cy="47228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2500" baseline="0">
                <a:solidFill>
                  <a:srgbClr val="013845"/>
                </a:solidFill>
              </a:defRPr>
            </a:lvl1pPr>
          </a:lstStyle>
          <a:p>
            <a:pPr lvl="0"/>
            <a:r>
              <a:rPr lang="en-US" err="1"/>
              <a:t>Naam</a:t>
            </a:r>
            <a:endParaRPr lang="en-US"/>
          </a:p>
        </p:txBody>
      </p:sp>
      <p:sp>
        <p:nvSpPr>
          <p:cNvPr id="12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1192610" y="3099594"/>
            <a:ext cx="6481746" cy="2301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750" b="0" baseline="0">
                <a:solidFill>
                  <a:srgbClr val="013845"/>
                </a:solidFill>
              </a:defRPr>
            </a:lvl1pPr>
          </a:lstStyle>
          <a:p>
            <a:pPr lvl="0"/>
            <a:r>
              <a:rPr lang="en-US"/>
              <a:t>E-</a:t>
            </a:r>
            <a:r>
              <a:rPr lang="en-US" err="1"/>
              <a:t>mailadres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1204395" y="3404293"/>
            <a:ext cx="3088021" cy="1705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750" b="0" baseline="0">
                <a:solidFill>
                  <a:srgbClr val="013845"/>
                </a:solidFill>
              </a:defRPr>
            </a:lvl1pPr>
          </a:lstStyle>
          <a:p>
            <a:pPr lvl="0"/>
            <a:r>
              <a:rPr lang="en-US" err="1"/>
              <a:t>Telefoon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262AEC-77F8-4D66-B444-E5847B4C0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2213" y="1902904"/>
            <a:ext cx="487912" cy="4853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FF4AC7-620B-4E27-9F4F-79E12861CA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35" y="2966527"/>
            <a:ext cx="154166" cy="392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E92848-1906-4D0C-8D46-FE445DA8A6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0080" y="3430711"/>
            <a:ext cx="259236" cy="275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D0FD4-FB55-415D-A2B0-08588306E1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9348" r="7005" b="36981"/>
          <a:stretch/>
        </p:blipFill>
        <p:spPr>
          <a:xfrm>
            <a:off x="10590116" y="6030023"/>
            <a:ext cx="606522" cy="1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91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234950" y="233363"/>
            <a:ext cx="10961688" cy="595153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53" tIns="48877" rIns="97753" bIns="4887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775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56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1237772" y="4957426"/>
            <a:ext cx="5101186" cy="4109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24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Spreker</a:t>
            </a:r>
            <a:endParaRPr lang="en-US"/>
          </a:p>
        </p:txBody>
      </p:sp>
      <p:sp>
        <p:nvSpPr>
          <p:cNvPr id="9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1241054" y="5309696"/>
            <a:ext cx="3635928" cy="4109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71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, datum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232298" y="1625222"/>
            <a:ext cx="8497204" cy="302491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6949"/>
              </a:lnSpc>
              <a:buNone/>
              <a:defRPr lang="en-US" sz="6414" b="1" kern="1200" baseline="0" dirty="0" smtClean="0">
                <a:solidFill>
                  <a:schemeClr val="bg2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latin typeface="Novecento wide Book" pitchFamily="50" charset="0"/>
              </a:defRPr>
            </a:lvl2pPr>
            <a:lvl3pPr>
              <a:defRPr>
                <a:latin typeface="Novecento wide Book" pitchFamily="50" charset="0"/>
              </a:defRPr>
            </a:lvl3pPr>
            <a:lvl4pPr>
              <a:defRPr>
                <a:latin typeface="Novecento wide Book" pitchFamily="50" charset="0"/>
              </a:defRPr>
            </a:lvl4pPr>
            <a:lvl5pPr>
              <a:defRPr>
                <a:latin typeface="Novecento wide Book" pitchFamily="50" charset="0"/>
              </a:defRPr>
            </a:lvl5pPr>
          </a:lstStyle>
          <a:p>
            <a:pPr lvl="0"/>
            <a:r>
              <a:rPr lang="en-US" err="1"/>
              <a:t>Typ</a:t>
            </a:r>
            <a:r>
              <a:rPr lang="en-US"/>
              <a:t> </a:t>
            </a:r>
            <a:r>
              <a:rPr lang="en-US" err="1"/>
              <a:t>titel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459" y="211343"/>
            <a:ext cx="1569203" cy="15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9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eiedal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234950" y="233363"/>
            <a:ext cx="10961688" cy="595153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53" tIns="48877" rIns="97753" bIns="4887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775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56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1237772" y="4957426"/>
            <a:ext cx="5101186" cy="4109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24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Spreker</a:t>
            </a:r>
            <a:endParaRPr lang="en-US"/>
          </a:p>
        </p:txBody>
      </p:sp>
      <p:sp>
        <p:nvSpPr>
          <p:cNvPr id="9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1241054" y="5309696"/>
            <a:ext cx="3635928" cy="4109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71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, datum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232298" y="1625222"/>
            <a:ext cx="8497204" cy="302491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6949"/>
              </a:lnSpc>
              <a:buNone/>
              <a:defRPr lang="en-US" sz="6414" b="1" kern="1200" baseline="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latin typeface="Novecento wide Book" pitchFamily="50" charset="0"/>
              </a:defRPr>
            </a:lvl2pPr>
            <a:lvl3pPr>
              <a:defRPr>
                <a:latin typeface="Novecento wide Book" pitchFamily="50" charset="0"/>
              </a:defRPr>
            </a:lvl3pPr>
            <a:lvl4pPr>
              <a:defRPr>
                <a:latin typeface="Novecento wide Book" pitchFamily="50" charset="0"/>
              </a:defRPr>
            </a:lvl4pPr>
            <a:lvl5pPr>
              <a:defRPr>
                <a:latin typeface="Novecento wide Book" pitchFamily="50" charset="0"/>
              </a:defRPr>
            </a:lvl5pPr>
          </a:lstStyle>
          <a:p>
            <a:pPr lvl="0"/>
            <a:r>
              <a:rPr lang="en-US" err="1"/>
              <a:t>Typ</a:t>
            </a:r>
            <a:r>
              <a:rPr lang="en-US"/>
              <a:t> </a:t>
            </a:r>
            <a:r>
              <a:rPr lang="en-US" err="1"/>
              <a:t>titel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449C0-E43D-4E58-8D90-5124623AA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959" y="211343"/>
            <a:ext cx="1538202" cy="15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5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&amp; partners (&lt; 5)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524697" y="1903016"/>
            <a:ext cx="2382913" cy="1426766"/>
          </a:xfrm>
          <a:prstGeom prst="rect">
            <a:avLst/>
          </a:prstGeom>
        </p:spPr>
        <p:txBody>
          <a:bodyPr/>
          <a:lstStyle>
            <a:lvl1pPr marL="0" marR="0" indent="0" algn="l" defTabSz="571514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750" b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Eventueel Logo project: F:\A\10\41 - HUISSTIJL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3091657" y="4047133"/>
            <a:ext cx="1666875" cy="1671911"/>
          </a:xfrm>
          <a:prstGeom prst="rect">
            <a:avLst/>
          </a:prstGeom>
        </p:spPr>
        <p:txBody>
          <a:bodyPr>
            <a:normAutofit/>
          </a:bodyPr>
          <a:lstStyle>
            <a:lvl1pPr marL="214318" marR="0" indent="-214318" algn="l" defTabSz="571514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994672" y="4047133"/>
            <a:ext cx="1665883" cy="1665266"/>
          </a:xfrm>
          <a:prstGeom prst="rect">
            <a:avLst/>
          </a:prstGeom>
        </p:spPr>
        <p:txBody>
          <a:bodyPr>
            <a:normAutofit/>
          </a:bodyPr>
          <a:lstStyle>
            <a:lvl1pPr marL="214318" marR="0" indent="-214318" algn="l" defTabSz="571514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75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07610" y="4047133"/>
            <a:ext cx="1664891" cy="1671911"/>
          </a:xfrm>
          <a:prstGeom prst="rect">
            <a:avLst/>
          </a:prstGeom>
        </p:spPr>
        <p:txBody>
          <a:bodyPr>
            <a:normAutofit/>
          </a:bodyPr>
          <a:lstStyle>
            <a:lvl1pPr marL="214318" marR="0" indent="-214318" algn="l" defTabSz="571514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75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818574" y="4047134"/>
            <a:ext cx="1652974" cy="1665265"/>
          </a:xfrm>
          <a:prstGeom prst="rect">
            <a:avLst/>
          </a:prstGeom>
        </p:spPr>
        <p:txBody>
          <a:bodyPr>
            <a:normAutofit/>
          </a:bodyPr>
          <a:lstStyle>
            <a:lvl1pPr marL="214318" marR="0" indent="-214318" algn="l" defTabSz="571514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75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192610" y="4047133"/>
            <a:ext cx="1659930" cy="16719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571514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75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14318" marR="0" lvl="0" indent="-214318" algn="l" defTabSz="571514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94235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&amp; partners (&gt;5)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92609" y="4758531"/>
            <a:ext cx="944563" cy="9594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514" rtl="0" eaLnBrk="1" latinLnBrk="0" hangingPunct="1">
              <a:lnSpc>
                <a:spcPts val="1563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 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380259" y="4758532"/>
            <a:ext cx="949523" cy="9554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514" rtl="0" eaLnBrk="1" latinLnBrk="0" hangingPunct="1">
              <a:lnSpc>
                <a:spcPts val="1563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 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572868" y="4769157"/>
            <a:ext cx="951829" cy="944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514" rtl="0" eaLnBrk="1" latinLnBrk="0" hangingPunct="1">
              <a:lnSpc>
                <a:spcPts val="1563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 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758532" y="4769157"/>
            <a:ext cx="968214" cy="9488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514" rtl="0" eaLnBrk="1" latinLnBrk="0" hangingPunct="1">
              <a:lnSpc>
                <a:spcPts val="1563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8F233A1-9194-4839-BC70-100CA4E78D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24697" y="1903016"/>
            <a:ext cx="2382913" cy="1426766"/>
          </a:xfrm>
          <a:prstGeom prst="rect">
            <a:avLst/>
          </a:prstGeom>
        </p:spPr>
        <p:txBody>
          <a:bodyPr/>
          <a:lstStyle>
            <a:lvl1pPr marL="0" marR="0" indent="0" algn="l" defTabSz="571514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750" b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Eventueel Logo project: F:\A\10\41 - HUISSTIJL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36F5FBD-8A4F-4888-8561-4FB7CA5475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39315" y="4769157"/>
            <a:ext cx="968214" cy="9488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514" rtl="0" eaLnBrk="1" latinLnBrk="0" hangingPunct="1">
              <a:lnSpc>
                <a:spcPts val="1563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583B2F83-FFE0-4A29-A3FA-4A5731140BB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5735" y="4769157"/>
            <a:ext cx="945555" cy="9488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514" rtl="0" eaLnBrk="1" latinLnBrk="0" hangingPunct="1">
              <a:lnSpc>
                <a:spcPts val="1563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 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2DE4472-3347-4D1D-A51F-022E9BC8DC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38344" y="4769157"/>
            <a:ext cx="945555" cy="9488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514" rtl="0" eaLnBrk="1" latinLnBrk="0" hangingPunct="1">
              <a:lnSpc>
                <a:spcPts val="1563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9A7EF6C4-C69F-446F-99C2-DFE4FAE059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18056" y="4769157"/>
            <a:ext cx="968214" cy="9488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514" rtl="0" eaLnBrk="1" latinLnBrk="0" hangingPunct="1">
              <a:lnSpc>
                <a:spcPts val="1563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7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/>
              <a:t>Partner </a:t>
            </a:r>
          </a:p>
        </p:txBody>
      </p:sp>
    </p:spTree>
    <p:extLst>
      <p:ext uri="{BB962C8B-B14F-4D97-AF65-F5344CB8AC3E}">
        <p14:creationId xmlns:p14="http://schemas.microsoft.com/office/powerpoint/2010/main" val="149973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Slide Leiedaldonker (achtergrond )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234157" y="231181"/>
            <a:ext cx="10961687" cy="5953124"/>
          </a:xfrm>
          <a:prstGeom prst="rect">
            <a:avLst/>
          </a:prstGeom>
          <a:solidFill>
            <a:srgbClr val="0138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28575" rIns="57150" bIns="28575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15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BF4A6E5E-E064-4508-A987-293AA9B33E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610" y="2144118"/>
            <a:ext cx="8325446" cy="356989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5938"/>
              </a:lnSpc>
              <a:buNone/>
              <a:defRPr lang="en-US" sz="5500" b="1" kern="1200" baseline="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latin typeface="Novecento wide Book" pitchFamily="50" charset="0"/>
              </a:defRPr>
            </a:lvl2pPr>
            <a:lvl3pPr>
              <a:defRPr>
                <a:latin typeface="Novecento wide Book" pitchFamily="50" charset="0"/>
              </a:defRPr>
            </a:lvl3pPr>
            <a:lvl4pPr>
              <a:defRPr>
                <a:latin typeface="Novecento wide Book" pitchFamily="50" charset="0"/>
              </a:defRPr>
            </a:lvl4pPr>
            <a:lvl5pPr>
              <a:defRPr>
                <a:latin typeface="Novecento wide Book" pitchFamily="50" charset="0"/>
              </a:defRPr>
            </a:lvl5pPr>
          </a:lstStyle>
          <a:p>
            <a:pPr lvl="0"/>
            <a:r>
              <a:rPr lang="en-US" err="1"/>
              <a:t>Typ</a:t>
            </a:r>
            <a:r>
              <a:rPr lang="en-US"/>
              <a:t> </a:t>
            </a:r>
            <a:r>
              <a:rPr lang="en-US" err="1"/>
              <a:t>tussentitel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5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Slide Leiedaldonker Blank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FD785983-AF83-45D4-8B6E-C873D3963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610" y="2144118"/>
            <a:ext cx="8325446" cy="356989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5938"/>
              </a:lnSpc>
              <a:buNone/>
              <a:defRPr lang="en-US" sz="5500" b="1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latin typeface="Novecento wide Book" pitchFamily="50" charset="0"/>
              </a:defRPr>
            </a:lvl2pPr>
            <a:lvl3pPr>
              <a:defRPr>
                <a:latin typeface="Novecento wide Book" pitchFamily="50" charset="0"/>
              </a:defRPr>
            </a:lvl3pPr>
            <a:lvl4pPr>
              <a:defRPr>
                <a:latin typeface="Novecento wide Book" pitchFamily="50" charset="0"/>
              </a:defRPr>
            </a:lvl4pPr>
            <a:lvl5pPr>
              <a:defRPr>
                <a:latin typeface="Novecento wide Book" pitchFamily="50" charset="0"/>
              </a:defRPr>
            </a:lvl5pPr>
          </a:lstStyle>
          <a:p>
            <a:pPr lvl="0"/>
            <a:r>
              <a:rPr lang="en-US" err="1"/>
              <a:t>Typ</a:t>
            </a:r>
            <a:r>
              <a:rPr lang="en-US"/>
              <a:t> </a:t>
            </a:r>
            <a:r>
              <a:rPr lang="en-US" err="1"/>
              <a:t>tussentitel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Slide Rood (achtergrond) - nieuw sjabl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234157" y="231180"/>
            <a:ext cx="10961688" cy="5953125"/>
          </a:xfrm>
          <a:prstGeom prst="rect">
            <a:avLst/>
          </a:prstGeom>
          <a:solidFill>
            <a:srgbClr val="EF403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28575" rIns="57150" bIns="28575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15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F900F39E-7347-4040-B837-3E86D7B05F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610" y="2144118"/>
            <a:ext cx="8325446" cy="356989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5938"/>
              </a:lnSpc>
              <a:buNone/>
              <a:defRPr lang="en-US" sz="5500" b="1" kern="1200" baseline="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latin typeface="Novecento wide Book" pitchFamily="50" charset="0"/>
              </a:defRPr>
            </a:lvl2pPr>
            <a:lvl3pPr>
              <a:defRPr>
                <a:latin typeface="Novecento wide Book" pitchFamily="50" charset="0"/>
              </a:defRPr>
            </a:lvl3pPr>
            <a:lvl4pPr>
              <a:defRPr>
                <a:latin typeface="Novecento wide Book" pitchFamily="50" charset="0"/>
              </a:defRPr>
            </a:lvl4pPr>
            <a:lvl5pPr>
              <a:defRPr>
                <a:latin typeface="Novecento wide Book" pitchFamily="50" charset="0"/>
              </a:defRPr>
            </a:lvl5pPr>
          </a:lstStyle>
          <a:p>
            <a:pPr lvl="0"/>
            <a:r>
              <a:rPr lang="en-US" err="1"/>
              <a:t>Typ</a:t>
            </a:r>
            <a:r>
              <a:rPr lang="en-US"/>
              <a:t> </a:t>
            </a:r>
            <a:r>
              <a:rPr lang="en-US" err="1"/>
              <a:t>tussentitel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10" y="234550"/>
            <a:ext cx="9758164" cy="7119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r>
              <a:rPr lang="en-US"/>
              <a:t> (Arial bold 30 </a:t>
            </a:r>
            <a:r>
              <a:rPr lang="en-US" err="1"/>
              <a:t>pt</a:t>
            </a:r>
            <a:r>
              <a:rPr lang="en-US"/>
              <a:t>)</a:t>
            </a:r>
            <a:endParaRPr lang="nl-BE"/>
          </a:p>
        </p:txBody>
      </p:sp>
      <p:sp>
        <p:nvSpPr>
          <p:cNvPr id="7" name="TextBox 6"/>
          <p:cNvSpPr txBox="1"/>
          <p:nvPr userDrawn="1"/>
        </p:nvSpPr>
        <p:spPr>
          <a:xfrm>
            <a:off x="1192610" y="5957333"/>
            <a:ext cx="710406" cy="2269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571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3000" b="1" i="0" u="none" strike="noStrike" kern="1200" cap="none" spc="0" normalizeH="0" baseline="0" noProof="0">
              <a:ln>
                <a:noFill/>
              </a:ln>
              <a:solidFill>
                <a:srgbClr val="003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F496CC-D340-4C3F-91E7-EC255B7EA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610" y="1189633"/>
            <a:ext cx="9758164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marR="0" lvl="0" indent="-34290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Tussentitel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0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hf sldNum="0" hdr="0" dt="0"/>
  <p:txStyles>
    <p:titleStyle>
      <a:lvl1pPr algn="l" defTabSz="571514" rtl="0" eaLnBrk="1" latinLnBrk="0" hangingPunct="1">
        <a:lnSpc>
          <a:spcPts val="3125"/>
        </a:lnSpc>
        <a:spcBef>
          <a:spcPct val="0"/>
        </a:spcBef>
        <a:buNone/>
        <a:defRPr sz="3000" b="1" kern="1300" baseline="0">
          <a:solidFill>
            <a:srgbClr val="013845"/>
          </a:solidFill>
          <a:latin typeface="+mn-lt"/>
          <a:ea typeface="+mj-ea"/>
          <a:cs typeface="+mj-cs"/>
        </a:defRPr>
      </a:lvl1pPr>
    </p:titleStyle>
    <p:bodyStyle>
      <a:lvl1pPr marL="0" marR="0" indent="0" algn="l" defTabSz="112118" rtl="0" eaLnBrk="1" fontAlgn="auto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2"/>
        </a:buClr>
        <a:buSzPct val="86000"/>
        <a:buFont typeface="+mj-lt"/>
        <a:buNone/>
        <a:tabLst>
          <a:tab pos="335359" algn="l"/>
        </a:tabLst>
        <a:defRPr sz="1300" b="1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Font typeface="+mj-lt"/>
        <a:buNone/>
        <a:tabLst/>
        <a:defRPr sz="130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000" indent="-34200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300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28650" marR="0" indent="-269875" algn="l" defTabSz="571514" rtl="0" eaLnBrk="1" fontAlgn="auto" latinLnBrk="0" hangingPunct="1">
        <a:lnSpc>
          <a:spcPts val="1688"/>
        </a:lnSpc>
        <a:spcBef>
          <a:spcPts val="0"/>
        </a:spcBef>
        <a:spcAft>
          <a:spcPts val="0"/>
        </a:spcAft>
        <a:buClr>
          <a:schemeClr val="tx1"/>
        </a:buClr>
        <a:buSzPct val="75000"/>
        <a:buFont typeface="Arial" panose="020B0604020202020204" pitchFamily="34" charset="0"/>
        <a:buChar char="–"/>
        <a:tabLst>
          <a:tab pos="628650" algn="l"/>
        </a:tabLst>
        <a:defRPr sz="115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8650" marR="0" indent="0" algn="l" defTabSz="571514" rtl="0" eaLnBrk="1" fontAlgn="auto" latinLnBrk="0" hangingPunct="1">
        <a:lnSpc>
          <a:spcPts val="1625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kern="1200" spc="0" baseline="0">
          <a:solidFill>
            <a:srgbClr val="013845"/>
          </a:solidFill>
          <a:latin typeface="+mn-lt"/>
          <a:ea typeface="+mn-ea"/>
          <a:cs typeface="+mn-cs"/>
        </a:defRPr>
      </a:lvl5pPr>
      <a:lvl6pPr marL="628650" indent="-269875" algn="l" defTabSz="1624211" rtl="0" eaLnBrk="1" latinLnBrk="0" hangingPunct="1">
        <a:lnSpc>
          <a:spcPts val="1688"/>
        </a:lnSpc>
        <a:spcBef>
          <a:spcPts val="0"/>
        </a:spcBef>
        <a:spcAft>
          <a:spcPts val="0"/>
        </a:spcAft>
        <a:buFontTx/>
        <a:buBlip>
          <a:blip r:embed="rId3"/>
        </a:buBlip>
        <a:tabLst/>
        <a:defRPr sz="1150" b="1" kern="1200" spc="0">
          <a:solidFill>
            <a:schemeClr val="tx1"/>
          </a:solidFill>
          <a:latin typeface="+mn-lt"/>
          <a:ea typeface="+mn-ea"/>
          <a:cs typeface="+mn-cs"/>
        </a:defRPr>
      </a:lvl6pPr>
      <a:lvl7pPr marL="1714543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7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14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72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29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86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43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7" pos="3600" userDrawn="1">
          <p15:clr>
            <a:srgbClr val="FDE53C"/>
          </p15:clr>
        </p15:guide>
        <p15:guide id="28" pos="148" userDrawn="1">
          <p15:clr>
            <a:srgbClr val="000000"/>
          </p15:clr>
        </p15:guide>
        <p15:guide id="32" pos="751" userDrawn="1">
          <p15:clr>
            <a:srgbClr val="000000"/>
          </p15:clr>
        </p15:guide>
        <p15:guide id="33" pos="901" userDrawn="1">
          <p15:clr>
            <a:srgbClr val="547EBF"/>
          </p15:clr>
        </p15:guide>
        <p15:guide id="34" pos="1049" userDrawn="1">
          <p15:clr>
            <a:srgbClr val="547EBF"/>
          </p15:clr>
        </p15:guide>
        <p15:guide id="35" pos="1199" userDrawn="1">
          <p15:clr>
            <a:srgbClr val="547EBF"/>
          </p15:clr>
        </p15:guide>
        <p15:guide id="36" pos="1346" userDrawn="1">
          <p15:clr>
            <a:srgbClr val="547EBF"/>
          </p15:clr>
        </p15:guide>
        <p15:guide id="37" pos="1499" userDrawn="1">
          <p15:clr>
            <a:srgbClr val="547EBF"/>
          </p15:clr>
        </p15:guide>
        <p15:guide id="38" pos="1648" userDrawn="1">
          <p15:clr>
            <a:srgbClr val="547EBF"/>
          </p15:clr>
        </p15:guide>
        <p15:guide id="39" pos="1797" userDrawn="1">
          <p15:clr>
            <a:srgbClr val="547EBF"/>
          </p15:clr>
        </p15:guide>
        <p15:guide id="40" pos="1948" userDrawn="1">
          <p15:clr>
            <a:srgbClr val="547EBF"/>
          </p15:clr>
        </p15:guide>
        <p15:guide id="41" pos="2098" userDrawn="1">
          <p15:clr>
            <a:srgbClr val="547EBF"/>
          </p15:clr>
        </p15:guide>
        <p15:guide id="42" pos="2251" userDrawn="1">
          <p15:clr>
            <a:srgbClr val="547EBF"/>
          </p15:clr>
        </p15:guide>
        <p15:guide id="43" pos="2398" userDrawn="1">
          <p15:clr>
            <a:srgbClr val="547EBF"/>
          </p15:clr>
        </p15:guide>
        <p15:guide id="44" pos="2550" userDrawn="1">
          <p15:clr>
            <a:srgbClr val="547EBF"/>
          </p15:clr>
        </p15:guide>
        <p15:guide id="45" pos="2696" userDrawn="1">
          <p15:clr>
            <a:srgbClr val="F26B43"/>
          </p15:clr>
        </p15:guide>
        <p15:guide id="46" pos="2849" userDrawn="1">
          <p15:clr>
            <a:srgbClr val="F26B43"/>
          </p15:clr>
        </p15:guide>
        <p15:guide id="47" pos="2998" userDrawn="1">
          <p15:clr>
            <a:srgbClr val="547EBF"/>
          </p15:clr>
        </p15:guide>
        <p15:guide id="48" pos="3146" userDrawn="1">
          <p15:clr>
            <a:srgbClr val="547EBF"/>
          </p15:clr>
        </p15:guide>
        <p15:guide id="49" pos="3300" userDrawn="1">
          <p15:clr>
            <a:srgbClr val="547EBF"/>
          </p15:clr>
        </p15:guide>
        <p15:guide id="50" pos="3447" userDrawn="1">
          <p15:clr>
            <a:srgbClr val="547EBF"/>
          </p15:clr>
        </p15:guide>
        <p15:guide id="51" pos="3748" userDrawn="1">
          <p15:clr>
            <a:srgbClr val="F26B43"/>
          </p15:clr>
        </p15:guide>
        <p15:guide id="52" pos="3898" userDrawn="1">
          <p15:clr>
            <a:srgbClr val="F26B43"/>
          </p15:clr>
        </p15:guide>
        <p15:guide id="53" pos="4046" userDrawn="1">
          <p15:clr>
            <a:srgbClr val="547EBF"/>
          </p15:clr>
        </p15:guide>
        <p15:guide id="54" pos="4196" userDrawn="1">
          <p15:clr>
            <a:srgbClr val="547EBF"/>
          </p15:clr>
        </p15:guide>
        <p15:guide id="55" pos="4351" userDrawn="1">
          <p15:clr>
            <a:srgbClr val="547EBF"/>
          </p15:clr>
        </p15:guide>
        <p15:guide id="56" pos="4501" userDrawn="1">
          <p15:clr>
            <a:srgbClr val="547EBF"/>
          </p15:clr>
        </p15:guide>
        <p15:guide id="57" pos="4649" userDrawn="1">
          <p15:clr>
            <a:srgbClr val="547EBF"/>
          </p15:clr>
        </p15:guide>
        <p15:guide id="58" pos="4801" userDrawn="1">
          <p15:clr>
            <a:srgbClr val="F26B43"/>
          </p15:clr>
        </p15:guide>
        <p15:guide id="59" pos="4947" userDrawn="1">
          <p15:clr>
            <a:srgbClr val="F26B43"/>
          </p15:clr>
        </p15:guide>
        <p15:guide id="60" pos="5097" userDrawn="1">
          <p15:clr>
            <a:srgbClr val="547EBF"/>
          </p15:clr>
        </p15:guide>
        <p15:guide id="61" pos="5253" userDrawn="1">
          <p15:clr>
            <a:srgbClr val="547EBF"/>
          </p15:clr>
        </p15:guide>
        <p15:guide id="62" pos="5400" userDrawn="1">
          <p15:clr>
            <a:srgbClr val="547EBF"/>
          </p15:clr>
        </p15:guide>
        <p15:guide id="63" pos="5550" userDrawn="1">
          <p15:clr>
            <a:srgbClr val="547EBF"/>
          </p15:clr>
        </p15:guide>
        <p15:guide id="64" pos="5698" userDrawn="1">
          <p15:clr>
            <a:srgbClr val="547EBF"/>
          </p15:clr>
        </p15:guide>
        <p15:guide id="65" pos="5848" userDrawn="1">
          <p15:clr>
            <a:srgbClr val="547EBF"/>
          </p15:clr>
        </p15:guide>
        <p15:guide id="66" pos="5996" userDrawn="1">
          <p15:clr>
            <a:srgbClr val="547EBF"/>
          </p15:clr>
        </p15:guide>
        <p15:guide id="67" pos="6151" userDrawn="1">
          <p15:clr>
            <a:srgbClr val="547EBF"/>
          </p15:clr>
        </p15:guide>
        <p15:guide id="68" pos="6299" userDrawn="1">
          <p15:clr>
            <a:srgbClr val="547EBF"/>
          </p15:clr>
        </p15:guide>
        <p15:guide id="69" pos="6449" userDrawn="1">
          <p15:clr>
            <a:srgbClr val="547EBF"/>
          </p15:clr>
        </p15:guide>
        <p15:guide id="70" pos="6596" userDrawn="1">
          <p15:clr>
            <a:srgbClr val="547EBF"/>
          </p15:clr>
        </p15:guide>
        <p15:guide id="71" pos="6751" userDrawn="1">
          <p15:clr>
            <a:srgbClr val="547EBF"/>
          </p15:clr>
        </p15:guide>
        <p15:guide id="72" pos="6898" userDrawn="1">
          <p15:clr>
            <a:srgbClr val="000000"/>
          </p15:clr>
        </p15:guide>
        <p15:guide id="73" pos="7053" userDrawn="1">
          <p15:clr>
            <a:srgbClr val="000000"/>
          </p15:clr>
        </p15:guide>
        <p15:guide id="74" orient="horz" pos="2098" userDrawn="1">
          <p15:clr>
            <a:srgbClr val="F26B43"/>
          </p15:clr>
        </p15:guide>
        <p15:guide id="75" orient="horz" pos="1950" userDrawn="1">
          <p15:clr>
            <a:srgbClr val="547EBF"/>
          </p15:clr>
        </p15:guide>
        <p15:guide id="76" orient="horz" pos="1798" userDrawn="1">
          <p15:clr>
            <a:srgbClr val="547EBF"/>
          </p15:clr>
        </p15:guide>
        <p15:guide id="77" orient="horz" pos="1651" userDrawn="1">
          <p15:clr>
            <a:srgbClr val="547EBF"/>
          </p15:clr>
        </p15:guide>
        <p15:guide id="78" orient="horz" pos="1501" userDrawn="1">
          <p15:clr>
            <a:srgbClr val="547EBF"/>
          </p15:clr>
        </p15:guide>
        <p15:guide id="79" orient="horz" pos="1351" userDrawn="1">
          <p15:clr>
            <a:srgbClr val="547EBF"/>
          </p15:clr>
        </p15:guide>
        <p15:guide id="80" orient="horz" pos="1199" userDrawn="1">
          <p15:clr>
            <a:srgbClr val="547EBF"/>
          </p15:clr>
        </p15:guide>
        <p15:guide id="81" orient="horz" pos="1050" userDrawn="1">
          <p15:clr>
            <a:srgbClr val="547EBF"/>
          </p15:clr>
        </p15:guide>
        <p15:guide id="82" orient="horz" pos="898" userDrawn="1">
          <p15:clr>
            <a:srgbClr val="547EBF"/>
          </p15:clr>
        </p15:guide>
        <p15:guide id="83" orient="horz" pos="749" userDrawn="1">
          <p15:clr>
            <a:srgbClr val="F26B43"/>
          </p15:clr>
        </p15:guide>
        <p15:guide id="84" orient="horz" pos="596" userDrawn="1">
          <p15:clr>
            <a:srgbClr val="F26B43"/>
          </p15:clr>
        </p15:guide>
        <p15:guide id="85" orient="horz" pos="453" userDrawn="1">
          <p15:clr>
            <a:srgbClr val="547EBF"/>
          </p15:clr>
        </p15:guide>
        <p15:guide id="86" orient="horz" pos="301" userDrawn="1">
          <p15:clr>
            <a:srgbClr val="547EBF"/>
          </p15:clr>
        </p15:guide>
        <p15:guide id="87" orient="horz" pos="147" userDrawn="1">
          <p15:clr>
            <a:srgbClr val="000000"/>
          </p15:clr>
        </p15:guide>
        <p15:guide id="88" orient="horz" pos="2252" userDrawn="1">
          <p15:clr>
            <a:srgbClr val="F26B43"/>
          </p15:clr>
        </p15:guide>
        <p15:guide id="89" orient="horz" pos="2399" userDrawn="1">
          <p15:clr>
            <a:srgbClr val="547EBF"/>
          </p15:clr>
        </p15:guide>
        <p15:guide id="90" orient="horz" pos="2549" userDrawn="1">
          <p15:clr>
            <a:srgbClr val="547EBF"/>
          </p15:clr>
        </p15:guide>
        <p15:guide id="91" orient="horz" pos="2696" userDrawn="1">
          <p15:clr>
            <a:srgbClr val="547EBF"/>
          </p15:clr>
        </p15:guide>
        <p15:guide id="92" orient="horz" pos="2851" userDrawn="1">
          <p15:clr>
            <a:srgbClr val="547EBF"/>
          </p15:clr>
        </p15:guide>
        <p15:guide id="93" orient="horz" pos="2998" userDrawn="1">
          <p15:clr>
            <a:srgbClr val="547EBF"/>
          </p15:clr>
        </p15:guide>
        <p15:guide id="94" orient="horz" pos="3148" userDrawn="1">
          <p15:clr>
            <a:srgbClr val="547EBF"/>
          </p15:clr>
        </p15:guide>
        <p15:guide id="95" orient="horz" pos="3301" userDrawn="1">
          <p15:clr>
            <a:srgbClr val="547EBF"/>
          </p15:clr>
        </p15:guide>
        <p15:guide id="96" orient="horz" pos="3449" userDrawn="1">
          <p15:clr>
            <a:srgbClr val="547EBF"/>
          </p15:clr>
        </p15:guide>
        <p15:guide id="97" orient="horz" pos="3599" userDrawn="1">
          <p15:clr>
            <a:srgbClr val="F26B43"/>
          </p15:clr>
        </p15:guide>
        <p15:guide id="98" orient="horz" pos="3749" userDrawn="1">
          <p15:clr>
            <a:srgbClr val="000000"/>
          </p15:clr>
        </p15:guide>
        <p15:guide id="99" orient="horz" pos="3896" userDrawn="1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10" y="234550"/>
            <a:ext cx="9758164" cy="7119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r>
              <a:rPr lang="en-US"/>
              <a:t> (Arial bold 30 </a:t>
            </a:r>
            <a:r>
              <a:rPr lang="en-US" err="1"/>
              <a:t>pt</a:t>
            </a:r>
            <a:r>
              <a:rPr lang="en-US"/>
              <a:t>)</a:t>
            </a:r>
            <a:endParaRPr lang="nl-BE"/>
          </a:p>
        </p:txBody>
      </p:sp>
      <p:sp>
        <p:nvSpPr>
          <p:cNvPr id="7" name="TextBox 6"/>
          <p:cNvSpPr txBox="1"/>
          <p:nvPr userDrawn="1"/>
        </p:nvSpPr>
        <p:spPr>
          <a:xfrm>
            <a:off x="1192610" y="5957333"/>
            <a:ext cx="710406" cy="2269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571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3000" b="1" i="0" u="none" strike="noStrike" kern="1200" cap="none" spc="0" normalizeH="0" baseline="0" noProof="0">
              <a:ln>
                <a:noFill/>
              </a:ln>
              <a:solidFill>
                <a:srgbClr val="003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F496CC-D340-4C3F-91E7-EC255B7EA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610" y="1189633"/>
            <a:ext cx="9758164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marR="0" lvl="0" indent="-34290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Tussentitel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417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896" r:id="rId4"/>
    <p:sldLayoutId id="2147483897" r:id="rId5"/>
  </p:sldLayoutIdLst>
  <p:hf sldNum="0" hdr="0" dt="0"/>
  <p:txStyles>
    <p:titleStyle>
      <a:lvl1pPr algn="l" defTabSz="571514" rtl="0" eaLnBrk="1" latinLnBrk="0" hangingPunct="1">
        <a:lnSpc>
          <a:spcPts val="3125"/>
        </a:lnSpc>
        <a:spcBef>
          <a:spcPct val="0"/>
        </a:spcBef>
        <a:buNone/>
        <a:defRPr sz="3000" b="1" kern="13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marR="0" indent="0" algn="l" defTabSz="112118" rtl="0" eaLnBrk="1" fontAlgn="auto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2"/>
        </a:buClr>
        <a:buSzPct val="86000"/>
        <a:buFont typeface="+mj-lt"/>
        <a:buNone/>
        <a:tabLst>
          <a:tab pos="335359" algn="l"/>
        </a:tabLst>
        <a:defRPr sz="1300" b="1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Font typeface="+mj-lt"/>
        <a:buNone/>
        <a:tabLst/>
        <a:defRPr sz="130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000" indent="-34200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300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28650" marR="0" indent="-269875" algn="l" defTabSz="571514" rtl="0" eaLnBrk="1" fontAlgn="auto" latinLnBrk="0" hangingPunct="1">
        <a:lnSpc>
          <a:spcPts val="1688"/>
        </a:lnSpc>
        <a:spcBef>
          <a:spcPts val="0"/>
        </a:spcBef>
        <a:spcAft>
          <a:spcPts val="0"/>
        </a:spcAft>
        <a:buClr>
          <a:schemeClr val="tx1"/>
        </a:buClr>
        <a:buSzPct val="75000"/>
        <a:buFont typeface="Arial" panose="020B0604020202020204" pitchFamily="34" charset="0"/>
        <a:buChar char="–"/>
        <a:tabLst>
          <a:tab pos="628650" algn="l"/>
        </a:tabLst>
        <a:defRPr sz="115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8650" marR="0" indent="0" algn="l" defTabSz="571514" rtl="0" eaLnBrk="1" fontAlgn="auto" latinLnBrk="0" hangingPunct="1">
        <a:lnSpc>
          <a:spcPts val="1625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kern="1200" spc="0" baseline="0">
          <a:solidFill>
            <a:srgbClr val="013845"/>
          </a:solidFill>
          <a:latin typeface="+mn-lt"/>
          <a:ea typeface="+mn-ea"/>
          <a:cs typeface="+mn-cs"/>
        </a:defRPr>
      </a:lvl5pPr>
      <a:lvl6pPr marL="628650" indent="-269875" algn="l" defTabSz="1624211" rtl="0" eaLnBrk="1" latinLnBrk="0" hangingPunct="1">
        <a:lnSpc>
          <a:spcPts val="1688"/>
        </a:lnSpc>
        <a:spcBef>
          <a:spcPts val="0"/>
        </a:spcBef>
        <a:spcAft>
          <a:spcPts val="0"/>
        </a:spcAft>
        <a:buFontTx/>
        <a:buBlip>
          <a:blip r:embed="rId7"/>
        </a:buBlip>
        <a:tabLst/>
        <a:defRPr sz="1150" b="1" kern="1200" spc="0">
          <a:solidFill>
            <a:schemeClr val="tx1"/>
          </a:solidFill>
          <a:latin typeface="+mn-lt"/>
          <a:ea typeface="+mn-ea"/>
          <a:cs typeface="+mn-cs"/>
        </a:defRPr>
      </a:lvl6pPr>
      <a:lvl7pPr marL="1714543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7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14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72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29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86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43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7" pos="3600" userDrawn="1">
          <p15:clr>
            <a:srgbClr val="FDE53C"/>
          </p15:clr>
        </p15:guide>
        <p15:guide id="28" pos="148" userDrawn="1">
          <p15:clr>
            <a:srgbClr val="000000"/>
          </p15:clr>
        </p15:guide>
        <p15:guide id="32" pos="751" userDrawn="1">
          <p15:clr>
            <a:srgbClr val="000000"/>
          </p15:clr>
        </p15:guide>
        <p15:guide id="33" pos="901" userDrawn="1">
          <p15:clr>
            <a:srgbClr val="547EBF"/>
          </p15:clr>
        </p15:guide>
        <p15:guide id="34" pos="1049" userDrawn="1">
          <p15:clr>
            <a:srgbClr val="547EBF"/>
          </p15:clr>
        </p15:guide>
        <p15:guide id="35" pos="1199" userDrawn="1">
          <p15:clr>
            <a:srgbClr val="547EBF"/>
          </p15:clr>
        </p15:guide>
        <p15:guide id="36" pos="1346" userDrawn="1">
          <p15:clr>
            <a:srgbClr val="547EBF"/>
          </p15:clr>
        </p15:guide>
        <p15:guide id="37" pos="1499" userDrawn="1">
          <p15:clr>
            <a:srgbClr val="547EBF"/>
          </p15:clr>
        </p15:guide>
        <p15:guide id="38" pos="1648" userDrawn="1">
          <p15:clr>
            <a:srgbClr val="547EBF"/>
          </p15:clr>
        </p15:guide>
        <p15:guide id="39" pos="1797" userDrawn="1">
          <p15:clr>
            <a:srgbClr val="547EBF"/>
          </p15:clr>
        </p15:guide>
        <p15:guide id="40" pos="1948" userDrawn="1">
          <p15:clr>
            <a:srgbClr val="547EBF"/>
          </p15:clr>
        </p15:guide>
        <p15:guide id="41" pos="2098" userDrawn="1">
          <p15:clr>
            <a:srgbClr val="547EBF"/>
          </p15:clr>
        </p15:guide>
        <p15:guide id="42" pos="2251" userDrawn="1">
          <p15:clr>
            <a:srgbClr val="547EBF"/>
          </p15:clr>
        </p15:guide>
        <p15:guide id="43" pos="2398" userDrawn="1">
          <p15:clr>
            <a:srgbClr val="547EBF"/>
          </p15:clr>
        </p15:guide>
        <p15:guide id="44" pos="2550" userDrawn="1">
          <p15:clr>
            <a:srgbClr val="547EBF"/>
          </p15:clr>
        </p15:guide>
        <p15:guide id="45" pos="2696" userDrawn="1">
          <p15:clr>
            <a:srgbClr val="F26B43"/>
          </p15:clr>
        </p15:guide>
        <p15:guide id="46" pos="2849" userDrawn="1">
          <p15:clr>
            <a:srgbClr val="F26B43"/>
          </p15:clr>
        </p15:guide>
        <p15:guide id="47" pos="2998" userDrawn="1">
          <p15:clr>
            <a:srgbClr val="547EBF"/>
          </p15:clr>
        </p15:guide>
        <p15:guide id="48" pos="3146" userDrawn="1">
          <p15:clr>
            <a:srgbClr val="547EBF"/>
          </p15:clr>
        </p15:guide>
        <p15:guide id="49" pos="3294" userDrawn="1">
          <p15:clr>
            <a:srgbClr val="547EBF"/>
          </p15:clr>
        </p15:guide>
        <p15:guide id="50" pos="3447" userDrawn="1">
          <p15:clr>
            <a:srgbClr val="547EBF"/>
          </p15:clr>
        </p15:guide>
        <p15:guide id="51" pos="3748" userDrawn="1">
          <p15:clr>
            <a:srgbClr val="F26B43"/>
          </p15:clr>
        </p15:guide>
        <p15:guide id="52" pos="3898" userDrawn="1">
          <p15:clr>
            <a:srgbClr val="F26B43"/>
          </p15:clr>
        </p15:guide>
        <p15:guide id="53" pos="4046" userDrawn="1">
          <p15:clr>
            <a:srgbClr val="547EBF"/>
          </p15:clr>
        </p15:guide>
        <p15:guide id="54" pos="4196" userDrawn="1">
          <p15:clr>
            <a:srgbClr val="547EBF"/>
          </p15:clr>
        </p15:guide>
        <p15:guide id="55" pos="4351" userDrawn="1">
          <p15:clr>
            <a:srgbClr val="547EBF"/>
          </p15:clr>
        </p15:guide>
        <p15:guide id="56" pos="4501" userDrawn="1">
          <p15:clr>
            <a:srgbClr val="547EBF"/>
          </p15:clr>
        </p15:guide>
        <p15:guide id="57" pos="4649" userDrawn="1">
          <p15:clr>
            <a:srgbClr val="547EBF"/>
          </p15:clr>
        </p15:guide>
        <p15:guide id="58" pos="4801" userDrawn="1">
          <p15:clr>
            <a:srgbClr val="F26B43"/>
          </p15:clr>
        </p15:guide>
        <p15:guide id="59" pos="4947" userDrawn="1">
          <p15:clr>
            <a:srgbClr val="F26B43"/>
          </p15:clr>
        </p15:guide>
        <p15:guide id="60" pos="5097" userDrawn="1">
          <p15:clr>
            <a:srgbClr val="547EBF"/>
          </p15:clr>
        </p15:guide>
        <p15:guide id="61" pos="5253" userDrawn="1">
          <p15:clr>
            <a:srgbClr val="547EBF"/>
          </p15:clr>
        </p15:guide>
        <p15:guide id="62" pos="5400" userDrawn="1">
          <p15:clr>
            <a:srgbClr val="547EBF"/>
          </p15:clr>
        </p15:guide>
        <p15:guide id="63" pos="5550" userDrawn="1">
          <p15:clr>
            <a:srgbClr val="547EBF"/>
          </p15:clr>
        </p15:guide>
        <p15:guide id="64" pos="5698" userDrawn="1">
          <p15:clr>
            <a:srgbClr val="547EBF"/>
          </p15:clr>
        </p15:guide>
        <p15:guide id="65" pos="5848" userDrawn="1">
          <p15:clr>
            <a:srgbClr val="547EBF"/>
          </p15:clr>
        </p15:guide>
        <p15:guide id="66" pos="5996" userDrawn="1">
          <p15:clr>
            <a:srgbClr val="547EBF"/>
          </p15:clr>
        </p15:guide>
        <p15:guide id="67" pos="6151" userDrawn="1">
          <p15:clr>
            <a:srgbClr val="547EBF"/>
          </p15:clr>
        </p15:guide>
        <p15:guide id="68" pos="6299" userDrawn="1">
          <p15:clr>
            <a:srgbClr val="547EBF"/>
          </p15:clr>
        </p15:guide>
        <p15:guide id="69" pos="6449" userDrawn="1">
          <p15:clr>
            <a:srgbClr val="547EBF"/>
          </p15:clr>
        </p15:guide>
        <p15:guide id="70" pos="6596" userDrawn="1">
          <p15:clr>
            <a:srgbClr val="547EBF"/>
          </p15:clr>
        </p15:guide>
        <p15:guide id="71" pos="6751" userDrawn="1">
          <p15:clr>
            <a:srgbClr val="547EBF"/>
          </p15:clr>
        </p15:guide>
        <p15:guide id="72" pos="6898" userDrawn="1">
          <p15:clr>
            <a:srgbClr val="000000"/>
          </p15:clr>
        </p15:guide>
        <p15:guide id="73" pos="7053" userDrawn="1">
          <p15:clr>
            <a:srgbClr val="000000"/>
          </p15:clr>
        </p15:guide>
        <p15:guide id="74" orient="horz" pos="2098" userDrawn="1">
          <p15:clr>
            <a:srgbClr val="F26B43"/>
          </p15:clr>
        </p15:guide>
        <p15:guide id="75" orient="horz" pos="1950" userDrawn="1">
          <p15:clr>
            <a:srgbClr val="547EBF"/>
          </p15:clr>
        </p15:guide>
        <p15:guide id="76" orient="horz" pos="1798" userDrawn="1">
          <p15:clr>
            <a:srgbClr val="547EBF"/>
          </p15:clr>
        </p15:guide>
        <p15:guide id="77" orient="horz" pos="1651" userDrawn="1">
          <p15:clr>
            <a:srgbClr val="547EBF"/>
          </p15:clr>
        </p15:guide>
        <p15:guide id="78" orient="horz" pos="1501" userDrawn="1">
          <p15:clr>
            <a:srgbClr val="547EBF"/>
          </p15:clr>
        </p15:guide>
        <p15:guide id="79" orient="horz" pos="1351" userDrawn="1">
          <p15:clr>
            <a:srgbClr val="547EBF"/>
          </p15:clr>
        </p15:guide>
        <p15:guide id="80" orient="horz" pos="1199" userDrawn="1">
          <p15:clr>
            <a:srgbClr val="547EBF"/>
          </p15:clr>
        </p15:guide>
        <p15:guide id="81" orient="horz" pos="1050" userDrawn="1">
          <p15:clr>
            <a:srgbClr val="547EBF"/>
          </p15:clr>
        </p15:guide>
        <p15:guide id="82" orient="horz" pos="898" userDrawn="1">
          <p15:clr>
            <a:srgbClr val="547EBF"/>
          </p15:clr>
        </p15:guide>
        <p15:guide id="83" orient="horz" pos="749" userDrawn="1">
          <p15:clr>
            <a:srgbClr val="F26B43"/>
          </p15:clr>
        </p15:guide>
        <p15:guide id="84" orient="horz" pos="596" userDrawn="1">
          <p15:clr>
            <a:srgbClr val="F26B43"/>
          </p15:clr>
        </p15:guide>
        <p15:guide id="85" orient="horz" pos="451" userDrawn="1">
          <p15:clr>
            <a:srgbClr val="547EBF"/>
          </p15:clr>
        </p15:guide>
        <p15:guide id="86" orient="horz" pos="301" userDrawn="1">
          <p15:clr>
            <a:srgbClr val="547EBF"/>
          </p15:clr>
        </p15:guide>
        <p15:guide id="87" orient="horz" pos="147" userDrawn="1">
          <p15:clr>
            <a:srgbClr val="000000"/>
          </p15:clr>
        </p15:guide>
        <p15:guide id="88" orient="horz" pos="2252" userDrawn="1">
          <p15:clr>
            <a:srgbClr val="F26B43"/>
          </p15:clr>
        </p15:guide>
        <p15:guide id="89" orient="horz" pos="2399" userDrawn="1">
          <p15:clr>
            <a:srgbClr val="547EBF"/>
          </p15:clr>
        </p15:guide>
        <p15:guide id="90" orient="horz" pos="2549" userDrawn="1">
          <p15:clr>
            <a:srgbClr val="547EBF"/>
          </p15:clr>
        </p15:guide>
        <p15:guide id="91" orient="horz" pos="2696" userDrawn="1">
          <p15:clr>
            <a:srgbClr val="547EBF"/>
          </p15:clr>
        </p15:guide>
        <p15:guide id="92" orient="horz" pos="2851" userDrawn="1">
          <p15:clr>
            <a:srgbClr val="547EBF"/>
          </p15:clr>
        </p15:guide>
        <p15:guide id="93" orient="horz" pos="2998" userDrawn="1">
          <p15:clr>
            <a:srgbClr val="547EBF"/>
          </p15:clr>
        </p15:guide>
        <p15:guide id="94" orient="horz" pos="3148" userDrawn="1">
          <p15:clr>
            <a:srgbClr val="547EBF"/>
          </p15:clr>
        </p15:guide>
        <p15:guide id="95" orient="horz" pos="3301" userDrawn="1">
          <p15:clr>
            <a:srgbClr val="547EBF"/>
          </p15:clr>
        </p15:guide>
        <p15:guide id="96" orient="horz" pos="3449" userDrawn="1">
          <p15:clr>
            <a:srgbClr val="547EBF"/>
          </p15:clr>
        </p15:guide>
        <p15:guide id="97" orient="horz" pos="3599" userDrawn="1">
          <p15:clr>
            <a:srgbClr val="F26B43"/>
          </p15:clr>
        </p15:guide>
        <p15:guide id="98" orient="horz" pos="3749" userDrawn="1">
          <p15:clr>
            <a:srgbClr val="000000"/>
          </p15:clr>
        </p15:guide>
        <p15:guide id="99" orient="horz" pos="3896" userDrawn="1">
          <p15:clr>
            <a:srgbClr val="0000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10" y="234550"/>
            <a:ext cx="9758164" cy="7119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r>
              <a:rPr lang="en-US"/>
              <a:t> (Arial bold 30 </a:t>
            </a:r>
            <a:r>
              <a:rPr lang="en-US" err="1"/>
              <a:t>pt</a:t>
            </a:r>
            <a:r>
              <a:rPr lang="en-US"/>
              <a:t>)</a:t>
            </a:r>
            <a:endParaRPr lang="nl-BE"/>
          </a:p>
        </p:txBody>
      </p:sp>
      <p:sp>
        <p:nvSpPr>
          <p:cNvPr id="7" name="TextBox 6"/>
          <p:cNvSpPr txBox="1"/>
          <p:nvPr userDrawn="1"/>
        </p:nvSpPr>
        <p:spPr>
          <a:xfrm>
            <a:off x="1192610" y="5957333"/>
            <a:ext cx="710406" cy="2269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571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3000" b="1" i="0" u="none" strike="noStrike" kern="1200" cap="none" spc="0" normalizeH="0" baseline="0" noProof="0">
              <a:ln>
                <a:noFill/>
              </a:ln>
              <a:solidFill>
                <a:srgbClr val="003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F496CC-D340-4C3F-91E7-EC255B7EA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0625" y="1189633"/>
            <a:ext cx="9760149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marR="0" lvl="0" indent="-34290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Tussentitel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324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73" r:id="rId3"/>
    <p:sldLayoutId id="2147483870" r:id="rId4"/>
  </p:sldLayoutIdLst>
  <p:hf sldNum="0" hdr="0" dt="0"/>
  <p:txStyles>
    <p:titleStyle>
      <a:lvl1pPr algn="l" defTabSz="571514" rtl="0" eaLnBrk="1" latinLnBrk="0" hangingPunct="1">
        <a:lnSpc>
          <a:spcPts val="3125"/>
        </a:lnSpc>
        <a:spcBef>
          <a:spcPct val="0"/>
        </a:spcBef>
        <a:buNone/>
        <a:defRPr sz="3000" b="1" kern="1300" baseline="0">
          <a:solidFill>
            <a:srgbClr val="013845"/>
          </a:solidFill>
          <a:latin typeface="+mn-lt"/>
          <a:ea typeface="+mj-ea"/>
          <a:cs typeface="+mj-cs"/>
        </a:defRPr>
      </a:lvl1pPr>
    </p:titleStyle>
    <p:bodyStyle>
      <a:lvl1pPr marL="0" marR="0" indent="0" algn="l" defTabSz="112118" rtl="0" eaLnBrk="1" fontAlgn="auto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2"/>
        </a:buClr>
        <a:buSzPct val="86000"/>
        <a:buFont typeface="+mj-lt"/>
        <a:buNone/>
        <a:tabLst>
          <a:tab pos="335359" algn="l"/>
        </a:tabLst>
        <a:defRPr sz="1300" b="1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Font typeface="+mj-lt"/>
        <a:buNone/>
        <a:tabLst/>
        <a:defRPr sz="130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000" indent="-34200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300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28650" marR="0" indent="-269875" algn="l" defTabSz="571514" rtl="0" eaLnBrk="1" fontAlgn="auto" latinLnBrk="0" hangingPunct="1">
        <a:lnSpc>
          <a:spcPts val="1688"/>
        </a:lnSpc>
        <a:spcBef>
          <a:spcPts val="0"/>
        </a:spcBef>
        <a:spcAft>
          <a:spcPts val="0"/>
        </a:spcAft>
        <a:buClr>
          <a:schemeClr val="tx1"/>
        </a:buClr>
        <a:buSzPct val="75000"/>
        <a:buFont typeface="Arial" panose="020B0604020202020204" pitchFamily="34" charset="0"/>
        <a:buChar char="–"/>
        <a:tabLst>
          <a:tab pos="628650" algn="l"/>
        </a:tabLst>
        <a:defRPr sz="115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8650" marR="0" indent="0" algn="l" defTabSz="571514" rtl="0" eaLnBrk="1" fontAlgn="auto" latinLnBrk="0" hangingPunct="1">
        <a:lnSpc>
          <a:spcPts val="1625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kern="1200" spc="0" baseline="0">
          <a:solidFill>
            <a:srgbClr val="013845"/>
          </a:solidFill>
          <a:latin typeface="+mn-lt"/>
          <a:ea typeface="+mn-ea"/>
          <a:cs typeface="+mn-cs"/>
        </a:defRPr>
      </a:lvl5pPr>
      <a:lvl6pPr marL="628650" indent="-269875" algn="l" defTabSz="1624211" rtl="0" eaLnBrk="1" latinLnBrk="0" hangingPunct="1">
        <a:lnSpc>
          <a:spcPts val="1688"/>
        </a:lnSpc>
        <a:spcBef>
          <a:spcPts val="0"/>
        </a:spcBef>
        <a:spcAft>
          <a:spcPts val="0"/>
        </a:spcAft>
        <a:buFontTx/>
        <a:buBlip>
          <a:blip r:embed="rId6"/>
        </a:buBlip>
        <a:tabLst/>
        <a:defRPr sz="1150" b="1" kern="1200" spc="0">
          <a:solidFill>
            <a:schemeClr val="tx1"/>
          </a:solidFill>
          <a:latin typeface="+mn-lt"/>
          <a:ea typeface="+mn-ea"/>
          <a:cs typeface="+mn-cs"/>
        </a:defRPr>
      </a:lvl6pPr>
      <a:lvl7pPr marL="1714543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7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14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72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29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86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43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7" pos="3600" userDrawn="1">
          <p15:clr>
            <a:srgbClr val="FDE53C"/>
          </p15:clr>
        </p15:guide>
        <p15:guide id="28" pos="148" userDrawn="1">
          <p15:clr>
            <a:srgbClr val="000000"/>
          </p15:clr>
        </p15:guide>
        <p15:guide id="32" pos="751" userDrawn="1">
          <p15:clr>
            <a:srgbClr val="000000"/>
          </p15:clr>
        </p15:guide>
        <p15:guide id="33" pos="901" userDrawn="1">
          <p15:clr>
            <a:srgbClr val="547EBF"/>
          </p15:clr>
        </p15:guide>
        <p15:guide id="34" pos="1049" userDrawn="1">
          <p15:clr>
            <a:srgbClr val="547EBF"/>
          </p15:clr>
        </p15:guide>
        <p15:guide id="35" pos="1199" userDrawn="1">
          <p15:clr>
            <a:srgbClr val="547EBF"/>
          </p15:clr>
        </p15:guide>
        <p15:guide id="36" pos="1346" userDrawn="1">
          <p15:clr>
            <a:srgbClr val="547EBF"/>
          </p15:clr>
        </p15:guide>
        <p15:guide id="37" pos="1499" userDrawn="1">
          <p15:clr>
            <a:srgbClr val="547EBF"/>
          </p15:clr>
        </p15:guide>
        <p15:guide id="38" pos="1648" userDrawn="1">
          <p15:clr>
            <a:srgbClr val="547EBF"/>
          </p15:clr>
        </p15:guide>
        <p15:guide id="39" pos="1797" userDrawn="1">
          <p15:clr>
            <a:srgbClr val="547EBF"/>
          </p15:clr>
        </p15:guide>
        <p15:guide id="40" pos="1948" userDrawn="1">
          <p15:clr>
            <a:srgbClr val="547EBF"/>
          </p15:clr>
        </p15:guide>
        <p15:guide id="41" pos="2098" userDrawn="1">
          <p15:clr>
            <a:srgbClr val="547EBF"/>
          </p15:clr>
        </p15:guide>
        <p15:guide id="42" pos="2251" userDrawn="1">
          <p15:clr>
            <a:srgbClr val="547EBF"/>
          </p15:clr>
        </p15:guide>
        <p15:guide id="43" pos="2398" userDrawn="1">
          <p15:clr>
            <a:srgbClr val="547EBF"/>
          </p15:clr>
        </p15:guide>
        <p15:guide id="44" pos="2550" userDrawn="1">
          <p15:clr>
            <a:srgbClr val="547EBF"/>
          </p15:clr>
        </p15:guide>
        <p15:guide id="45" pos="2696" userDrawn="1">
          <p15:clr>
            <a:srgbClr val="F26B43"/>
          </p15:clr>
        </p15:guide>
        <p15:guide id="46" pos="2849" userDrawn="1">
          <p15:clr>
            <a:srgbClr val="F26B43"/>
          </p15:clr>
        </p15:guide>
        <p15:guide id="47" pos="2998" userDrawn="1">
          <p15:clr>
            <a:srgbClr val="547EBF"/>
          </p15:clr>
        </p15:guide>
        <p15:guide id="48" pos="3146" userDrawn="1">
          <p15:clr>
            <a:srgbClr val="547EBF"/>
          </p15:clr>
        </p15:guide>
        <p15:guide id="49" pos="3294" userDrawn="1">
          <p15:clr>
            <a:srgbClr val="547EBF"/>
          </p15:clr>
        </p15:guide>
        <p15:guide id="50" pos="3447" userDrawn="1">
          <p15:clr>
            <a:srgbClr val="547EBF"/>
          </p15:clr>
        </p15:guide>
        <p15:guide id="51" pos="3748" userDrawn="1">
          <p15:clr>
            <a:srgbClr val="F26B43"/>
          </p15:clr>
        </p15:guide>
        <p15:guide id="52" pos="3898" userDrawn="1">
          <p15:clr>
            <a:srgbClr val="F26B43"/>
          </p15:clr>
        </p15:guide>
        <p15:guide id="53" pos="4046" userDrawn="1">
          <p15:clr>
            <a:srgbClr val="547EBF"/>
          </p15:clr>
        </p15:guide>
        <p15:guide id="54" pos="4196" userDrawn="1">
          <p15:clr>
            <a:srgbClr val="547EBF"/>
          </p15:clr>
        </p15:guide>
        <p15:guide id="55" pos="4351" userDrawn="1">
          <p15:clr>
            <a:srgbClr val="547EBF"/>
          </p15:clr>
        </p15:guide>
        <p15:guide id="56" pos="4501" userDrawn="1">
          <p15:clr>
            <a:srgbClr val="547EBF"/>
          </p15:clr>
        </p15:guide>
        <p15:guide id="57" pos="4649" userDrawn="1">
          <p15:clr>
            <a:srgbClr val="547EBF"/>
          </p15:clr>
        </p15:guide>
        <p15:guide id="58" pos="4801" userDrawn="1">
          <p15:clr>
            <a:srgbClr val="F26B43"/>
          </p15:clr>
        </p15:guide>
        <p15:guide id="59" pos="4947" userDrawn="1">
          <p15:clr>
            <a:srgbClr val="F26B43"/>
          </p15:clr>
        </p15:guide>
        <p15:guide id="60" pos="5097" userDrawn="1">
          <p15:clr>
            <a:srgbClr val="547EBF"/>
          </p15:clr>
        </p15:guide>
        <p15:guide id="61" pos="5253" userDrawn="1">
          <p15:clr>
            <a:srgbClr val="547EBF"/>
          </p15:clr>
        </p15:guide>
        <p15:guide id="62" pos="5400" userDrawn="1">
          <p15:clr>
            <a:srgbClr val="547EBF"/>
          </p15:clr>
        </p15:guide>
        <p15:guide id="63" pos="5550" userDrawn="1">
          <p15:clr>
            <a:srgbClr val="547EBF"/>
          </p15:clr>
        </p15:guide>
        <p15:guide id="64" pos="5698" userDrawn="1">
          <p15:clr>
            <a:srgbClr val="547EBF"/>
          </p15:clr>
        </p15:guide>
        <p15:guide id="65" pos="5848" userDrawn="1">
          <p15:clr>
            <a:srgbClr val="547EBF"/>
          </p15:clr>
        </p15:guide>
        <p15:guide id="66" pos="5996" userDrawn="1">
          <p15:clr>
            <a:srgbClr val="547EBF"/>
          </p15:clr>
        </p15:guide>
        <p15:guide id="67" pos="6151" userDrawn="1">
          <p15:clr>
            <a:srgbClr val="547EBF"/>
          </p15:clr>
        </p15:guide>
        <p15:guide id="68" pos="6299" userDrawn="1">
          <p15:clr>
            <a:srgbClr val="547EBF"/>
          </p15:clr>
        </p15:guide>
        <p15:guide id="69" pos="6449" userDrawn="1">
          <p15:clr>
            <a:srgbClr val="547EBF"/>
          </p15:clr>
        </p15:guide>
        <p15:guide id="70" pos="6596" userDrawn="1">
          <p15:clr>
            <a:srgbClr val="547EBF"/>
          </p15:clr>
        </p15:guide>
        <p15:guide id="71" pos="6751" userDrawn="1">
          <p15:clr>
            <a:srgbClr val="547EBF"/>
          </p15:clr>
        </p15:guide>
        <p15:guide id="72" pos="6898" userDrawn="1">
          <p15:clr>
            <a:srgbClr val="000000"/>
          </p15:clr>
        </p15:guide>
        <p15:guide id="73" pos="7053" userDrawn="1">
          <p15:clr>
            <a:srgbClr val="000000"/>
          </p15:clr>
        </p15:guide>
        <p15:guide id="74" orient="horz" pos="2098" userDrawn="1">
          <p15:clr>
            <a:srgbClr val="F26B43"/>
          </p15:clr>
        </p15:guide>
        <p15:guide id="75" orient="horz" pos="1950" userDrawn="1">
          <p15:clr>
            <a:srgbClr val="547EBF"/>
          </p15:clr>
        </p15:guide>
        <p15:guide id="76" orient="horz" pos="1798" userDrawn="1">
          <p15:clr>
            <a:srgbClr val="547EBF"/>
          </p15:clr>
        </p15:guide>
        <p15:guide id="77" orient="horz" pos="1651" userDrawn="1">
          <p15:clr>
            <a:srgbClr val="547EBF"/>
          </p15:clr>
        </p15:guide>
        <p15:guide id="78" orient="horz" pos="1501" userDrawn="1">
          <p15:clr>
            <a:srgbClr val="547EBF"/>
          </p15:clr>
        </p15:guide>
        <p15:guide id="79" orient="horz" pos="1351" userDrawn="1">
          <p15:clr>
            <a:srgbClr val="547EBF"/>
          </p15:clr>
        </p15:guide>
        <p15:guide id="80" orient="horz" pos="1199" userDrawn="1">
          <p15:clr>
            <a:srgbClr val="547EBF"/>
          </p15:clr>
        </p15:guide>
        <p15:guide id="81" orient="horz" pos="1050" userDrawn="1">
          <p15:clr>
            <a:srgbClr val="547EBF"/>
          </p15:clr>
        </p15:guide>
        <p15:guide id="82" orient="horz" pos="898" userDrawn="1">
          <p15:clr>
            <a:srgbClr val="547EBF"/>
          </p15:clr>
        </p15:guide>
        <p15:guide id="83" orient="horz" pos="749" userDrawn="1">
          <p15:clr>
            <a:srgbClr val="F26B43"/>
          </p15:clr>
        </p15:guide>
        <p15:guide id="84" orient="horz" pos="596" userDrawn="1">
          <p15:clr>
            <a:srgbClr val="F26B43"/>
          </p15:clr>
        </p15:guide>
        <p15:guide id="85" orient="horz" pos="451" userDrawn="1">
          <p15:clr>
            <a:srgbClr val="547EBF"/>
          </p15:clr>
        </p15:guide>
        <p15:guide id="86" orient="horz" pos="301" userDrawn="1">
          <p15:clr>
            <a:srgbClr val="547EBF"/>
          </p15:clr>
        </p15:guide>
        <p15:guide id="87" orient="horz" pos="147" userDrawn="1">
          <p15:clr>
            <a:srgbClr val="000000"/>
          </p15:clr>
        </p15:guide>
        <p15:guide id="88" orient="horz" pos="2252" userDrawn="1">
          <p15:clr>
            <a:srgbClr val="F26B43"/>
          </p15:clr>
        </p15:guide>
        <p15:guide id="89" orient="horz" pos="2399" userDrawn="1">
          <p15:clr>
            <a:srgbClr val="547EBF"/>
          </p15:clr>
        </p15:guide>
        <p15:guide id="90" orient="horz" pos="2549" userDrawn="1">
          <p15:clr>
            <a:srgbClr val="547EBF"/>
          </p15:clr>
        </p15:guide>
        <p15:guide id="91" orient="horz" pos="2696" userDrawn="1">
          <p15:clr>
            <a:srgbClr val="547EBF"/>
          </p15:clr>
        </p15:guide>
        <p15:guide id="92" orient="horz" pos="2851" userDrawn="1">
          <p15:clr>
            <a:srgbClr val="547EBF"/>
          </p15:clr>
        </p15:guide>
        <p15:guide id="93" orient="horz" pos="2998" userDrawn="1">
          <p15:clr>
            <a:srgbClr val="547EBF"/>
          </p15:clr>
        </p15:guide>
        <p15:guide id="94" orient="horz" pos="3148" userDrawn="1">
          <p15:clr>
            <a:srgbClr val="547EBF"/>
          </p15:clr>
        </p15:guide>
        <p15:guide id="95" orient="horz" pos="3301" userDrawn="1">
          <p15:clr>
            <a:srgbClr val="547EBF"/>
          </p15:clr>
        </p15:guide>
        <p15:guide id="96" orient="horz" pos="3449" userDrawn="1">
          <p15:clr>
            <a:srgbClr val="547EBF"/>
          </p15:clr>
        </p15:guide>
        <p15:guide id="97" orient="horz" pos="3599" userDrawn="1">
          <p15:clr>
            <a:srgbClr val="F26B43"/>
          </p15:clr>
        </p15:guide>
        <p15:guide id="98" orient="horz" pos="3749" userDrawn="1">
          <p15:clr>
            <a:srgbClr val="000000"/>
          </p15:clr>
        </p15:guide>
        <p15:guide id="99" orient="horz" pos="3896" userDrawn="1">
          <p15:clr>
            <a:srgbClr val="0000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10" y="234550"/>
            <a:ext cx="9758164" cy="7119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r>
              <a:rPr lang="en-US"/>
              <a:t> (Arial bold 30 </a:t>
            </a:r>
            <a:r>
              <a:rPr lang="en-US" err="1"/>
              <a:t>pt</a:t>
            </a:r>
            <a:r>
              <a:rPr lang="en-US"/>
              <a:t>)</a:t>
            </a:r>
            <a:endParaRPr lang="nl-BE"/>
          </a:p>
        </p:txBody>
      </p:sp>
      <p:sp>
        <p:nvSpPr>
          <p:cNvPr id="7" name="TextBox 6"/>
          <p:cNvSpPr txBox="1"/>
          <p:nvPr userDrawn="1"/>
        </p:nvSpPr>
        <p:spPr>
          <a:xfrm>
            <a:off x="1192610" y="5957333"/>
            <a:ext cx="710406" cy="2269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571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3000" b="1" i="0" u="none" strike="noStrike" kern="1200" cap="none" spc="0" normalizeH="0" baseline="0" noProof="0">
              <a:ln>
                <a:noFill/>
              </a:ln>
              <a:solidFill>
                <a:srgbClr val="003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F496CC-D340-4C3F-91E7-EC255B7EA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610" y="1189633"/>
            <a:ext cx="9758164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marR="0" lvl="0" indent="-34290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Tussentitel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8E6B71-2EEA-445F-8AD7-C25AC8AB2105}"/>
              </a:ext>
            </a:extLst>
          </p:cNvPr>
          <p:cNvSpPr txBox="1"/>
          <p:nvPr userDrawn="1"/>
        </p:nvSpPr>
        <p:spPr>
          <a:xfrm>
            <a:off x="1192610" y="5956372"/>
            <a:ext cx="710406" cy="2269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fld id="{A69BB243-313D-453D-B6B7-37EAAD28F062}" type="slidenum">
              <a:rPr lang="nl-BE" sz="750" b="1" smtClean="0">
                <a:latin typeface="+mn-lt"/>
              </a:rPr>
              <a:pPr/>
              <a:t>‹nr.›</a:t>
            </a:fld>
            <a:endParaRPr lang="nl-BE" sz="3000" b="1">
              <a:latin typeface="+mn-lt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8D4A202-E09A-45BE-AA35-3421F64A5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7172" y="6030023"/>
            <a:ext cx="3310123" cy="1542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036D07-6088-49C9-9E33-2508A5A5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9348" r="7005" b="36981"/>
          <a:stretch/>
        </p:blipFill>
        <p:spPr>
          <a:xfrm>
            <a:off x="10590116" y="6030023"/>
            <a:ext cx="606522" cy="1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844" r:id="rId2"/>
    <p:sldLayoutId id="2147483834" r:id="rId3"/>
    <p:sldLayoutId id="2147483835" r:id="rId4"/>
    <p:sldLayoutId id="2147483845" r:id="rId5"/>
    <p:sldLayoutId id="2147483836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dt="0"/>
  <p:txStyles>
    <p:titleStyle>
      <a:lvl1pPr algn="l" defTabSz="571514" rtl="0" eaLnBrk="1" latinLnBrk="0" hangingPunct="1">
        <a:lnSpc>
          <a:spcPts val="3125"/>
        </a:lnSpc>
        <a:spcBef>
          <a:spcPct val="0"/>
        </a:spcBef>
        <a:buNone/>
        <a:defRPr sz="3000" b="1" kern="1300" baseline="0">
          <a:solidFill>
            <a:srgbClr val="013845"/>
          </a:solidFill>
          <a:latin typeface="+mn-lt"/>
          <a:ea typeface="+mj-ea"/>
          <a:cs typeface="+mj-cs"/>
        </a:defRPr>
      </a:lvl1pPr>
    </p:titleStyle>
    <p:bodyStyle>
      <a:lvl1pPr marL="0" marR="0" indent="0" algn="l" defTabSz="112118" rtl="0" eaLnBrk="1" fontAlgn="auto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2"/>
        </a:buClr>
        <a:buSzPct val="86000"/>
        <a:buFontTx/>
        <a:buNone/>
        <a:tabLst>
          <a:tab pos="335359" algn="l"/>
        </a:tabLst>
        <a:defRPr sz="1300" b="1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Font typeface="+mj-lt"/>
        <a:buNone/>
        <a:tabLst/>
        <a:defRPr sz="130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000" indent="-34200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300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28650" marR="0" indent="-269875" algn="l" defTabSz="571514" rtl="0" eaLnBrk="1" fontAlgn="auto" latinLnBrk="0" hangingPunct="1">
        <a:lnSpc>
          <a:spcPts val="1688"/>
        </a:lnSpc>
        <a:spcBef>
          <a:spcPts val="0"/>
        </a:spcBef>
        <a:spcAft>
          <a:spcPts val="0"/>
        </a:spcAft>
        <a:buClr>
          <a:schemeClr val="tx1"/>
        </a:buClr>
        <a:buSzPct val="75000"/>
        <a:buFont typeface="Arial" panose="020B0604020202020204" pitchFamily="34" charset="0"/>
        <a:buChar char="–"/>
        <a:tabLst>
          <a:tab pos="628650" algn="l"/>
        </a:tabLst>
        <a:defRPr sz="115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8650" marR="0" indent="0" algn="l" defTabSz="571514" rtl="0" eaLnBrk="1" fontAlgn="auto" latinLnBrk="0" hangingPunct="1">
        <a:lnSpc>
          <a:spcPts val="1625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kern="1200" spc="0" baseline="0">
          <a:solidFill>
            <a:srgbClr val="013845"/>
          </a:solidFill>
          <a:latin typeface="+mn-lt"/>
          <a:ea typeface="+mn-ea"/>
          <a:cs typeface="+mn-cs"/>
        </a:defRPr>
      </a:lvl5pPr>
      <a:lvl6pPr marL="628650" indent="-269875" algn="l" defTabSz="1624211" rtl="0" eaLnBrk="1" latinLnBrk="0" hangingPunct="1">
        <a:lnSpc>
          <a:spcPts val="1688"/>
        </a:lnSpc>
        <a:spcBef>
          <a:spcPts val="0"/>
        </a:spcBef>
        <a:spcAft>
          <a:spcPts val="0"/>
        </a:spcAft>
        <a:buFontTx/>
        <a:buBlip>
          <a:blip r:embed="rId14"/>
        </a:buBlip>
        <a:tabLst/>
        <a:defRPr sz="1150" b="1" kern="1200" spc="0">
          <a:solidFill>
            <a:schemeClr val="tx1"/>
          </a:solidFill>
          <a:latin typeface="+mn-lt"/>
          <a:ea typeface="+mn-ea"/>
          <a:cs typeface="+mn-cs"/>
        </a:defRPr>
      </a:lvl6pPr>
      <a:lvl7pPr marL="1714543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7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14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72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29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86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43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7" pos="3600" userDrawn="1">
          <p15:clr>
            <a:srgbClr val="FDE53C"/>
          </p15:clr>
        </p15:guide>
        <p15:guide id="28" pos="148" userDrawn="1">
          <p15:clr>
            <a:srgbClr val="000000"/>
          </p15:clr>
        </p15:guide>
        <p15:guide id="32" pos="751" userDrawn="1">
          <p15:clr>
            <a:srgbClr val="000000"/>
          </p15:clr>
        </p15:guide>
        <p15:guide id="33" pos="901" userDrawn="1">
          <p15:clr>
            <a:srgbClr val="547EBF"/>
          </p15:clr>
        </p15:guide>
        <p15:guide id="34" pos="1049" userDrawn="1">
          <p15:clr>
            <a:srgbClr val="547EBF"/>
          </p15:clr>
        </p15:guide>
        <p15:guide id="35" pos="1199" userDrawn="1">
          <p15:clr>
            <a:srgbClr val="547EBF"/>
          </p15:clr>
        </p15:guide>
        <p15:guide id="36" pos="1346" userDrawn="1">
          <p15:clr>
            <a:srgbClr val="547EBF"/>
          </p15:clr>
        </p15:guide>
        <p15:guide id="37" pos="1499" userDrawn="1">
          <p15:clr>
            <a:srgbClr val="547EBF"/>
          </p15:clr>
        </p15:guide>
        <p15:guide id="38" pos="1648" userDrawn="1">
          <p15:clr>
            <a:srgbClr val="547EBF"/>
          </p15:clr>
        </p15:guide>
        <p15:guide id="39" pos="1797" userDrawn="1">
          <p15:clr>
            <a:srgbClr val="547EBF"/>
          </p15:clr>
        </p15:guide>
        <p15:guide id="40" pos="1948" userDrawn="1">
          <p15:clr>
            <a:srgbClr val="547EBF"/>
          </p15:clr>
        </p15:guide>
        <p15:guide id="41" pos="2098" userDrawn="1">
          <p15:clr>
            <a:srgbClr val="547EBF"/>
          </p15:clr>
        </p15:guide>
        <p15:guide id="42" pos="2251" userDrawn="1">
          <p15:clr>
            <a:srgbClr val="547EBF"/>
          </p15:clr>
        </p15:guide>
        <p15:guide id="43" pos="2398" userDrawn="1">
          <p15:clr>
            <a:srgbClr val="547EBF"/>
          </p15:clr>
        </p15:guide>
        <p15:guide id="44" pos="2550" userDrawn="1">
          <p15:clr>
            <a:srgbClr val="547EBF"/>
          </p15:clr>
        </p15:guide>
        <p15:guide id="45" pos="2696" userDrawn="1">
          <p15:clr>
            <a:srgbClr val="F26B43"/>
          </p15:clr>
        </p15:guide>
        <p15:guide id="46" pos="2849" userDrawn="1">
          <p15:clr>
            <a:srgbClr val="F26B43"/>
          </p15:clr>
        </p15:guide>
        <p15:guide id="47" pos="2998" userDrawn="1">
          <p15:clr>
            <a:srgbClr val="547EBF"/>
          </p15:clr>
        </p15:guide>
        <p15:guide id="48" pos="3146" userDrawn="1">
          <p15:clr>
            <a:srgbClr val="547EBF"/>
          </p15:clr>
        </p15:guide>
        <p15:guide id="49" pos="3294" userDrawn="1">
          <p15:clr>
            <a:srgbClr val="547EBF"/>
          </p15:clr>
        </p15:guide>
        <p15:guide id="50" pos="3447" userDrawn="1">
          <p15:clr>
            <a:srgbClr val="547EBF"/>
          </p15:clr>
        </p15:guide>
        <p15:guide id="51" pos="3748" userDrawn="1">
          <p15:clr>
            <a:srgbClr val="F26B43"/>
          </p15:clr>
        </p15:guide>
        <p15:guide id="52" pos="3898" userDrawn="1">
          <p15:clr>
            <a:srgbClr val="F26B43"/>
          </p15:clr>
        </p15:guide>
        <p15:guide id="53" pos="4046" userDrawn="1">
          <p15:clr>
            <a:srgbClr val="547EBF"/>
          </p15:clr>
        </p15:guide>
        <p15:guide id="54" pos="4196" userDrawn="1">
          <p15:clr>
            <a:srgbClr val="547EBF"/>
          </p15:clr>
        </p15:guide>
        <p15:guide id="55" pos="4351" userDrawn="1">
          <p15:clr>
            <a:srgbClr val="547EBF"/>
          </p15:clr>
        </p15:guide>
        <p15:guide id="56" pos="4501" userDrawn="1">
          <p15:clr>
            <a:srgbClr val="547EBF"/>
          </p15:clr>
        </p15:guide>
        <p15:guide id="57" pos="4649" userDrawn="1">
          <p15:clr>
            <a:srgbClr val="547EBF"/>
          </p15:clr>
        </p15:guide>
        <p15:guide id="58" pos="4801" userDrawn="1">
          <p15:clr>
            <a:srgbClr val="F26B43"/>
          </p15:clr>
        </p15:guide>
        <p15:guide id="59" pos="4947" userDrawn="1">
          <p15:clr>
            <a:srgbClr val="F26B43"/>
          </p15:clr>
        </p15:guide>
        <p15:guide id="60" pos="5097" userDrawn="1">
          <p15:clr>
            <a:srgbClr val="547EBF"/>
          </p15:clr>
        </p15:guide>
        <p15:guide id="61" pos="5253" userDrawn="1">
          <p15:clr>
            <a:srgbClr val="547EBF"/>
          </p15:clr>
        </p15:guide>
        <p15:guide id="62" pos="5400" userDrawn="1">
          <p15:clr>
            <a:srgbClr val="547EBF"/>
          </p15:clr>
        </p15:guide>
        <p15:guide id="63" pos="5550" userDrawn="1">
          <p15:clr>
            <a:srgbClr val="547EBF"/>
          </p15:clr>
        </p15:guide>
        <p15:guide id="64" pos="5698" userDrawn="1">
          <p15:clr>
            <a:srgbClr val="547EBF"/>
          </p15:clr>
        </p15:guide>
        <p15:guide id="65" pos="5848" userDrawn="1">
          <p15:clr>
            <a:srgbClr val="547EBF"/>
          </p15:clr>
        </p15:guide>
        <p15:guide id="66" pos="6049" userDrawn="1">
          <p15:clr>
            <a:srgbClr val="547EBF"/>
          </p15:clr>
        </p15:guide>
        <p15:guide id="67" pos="6151" userDrawn="1">
          <p15:clr>
            <a:srgbClr val="547EBF"/>
          </p15:clr>
        </p15:guide>
        <p15:guide id="68" pos="6299" userDrawn="1">
          <p15:clr>
            <a:srgbClr val="547EBF"/>
          </p15:clr>
        </p15:guide>
        <p15:guide id="69" pos="6449" userDrawn="1">
          <p15:clr>
            <a:srgbClr val="547EBF"/>
          </p15:clr>
        </p15:guide>
        <p15:guide id="70" pos="6596" userDrawn="1">
          <p15:clr>
            <a:srgbClr val="547EBF"/>
          </p15:clr>
        </p15:guide>
        <p15:guide id="71" pos="6751" userDrawn="1">
          <p15:clr>
            <a:srgbClr val="547EBF"/>
          </p15:clr>
        </p15:guide>
        <p15:guide id="72" pos="6898" userDrawn="1">
          <p15:clr>
            <a:srgbClr val="000000"/>
          </p15:clr>
        </p15:guide>
        <p15:guide id="73" pos="7053" userDrawn="1">
          <p15:clr>
            <a:srgbClr val="000000"/>
          </p15:clr>
        </p15:guide>
        <p15:guide id="74" orient="horz" pos="2098" userDrawn="1">
          <p15:clr>
            <a:srgbClr val="F26B43"/>
          </p15:clr>
        </p15:guide>
        <p15:guide id="75" orient="horz" pos="1950" userDrawn="1">
          <p15:clr>
            <a:srgbClr val="547EBF"/>
          </p15:clr>
        </p15:guide>
        <p15:guide id="76" orient="horz" pos="1798" userDrawn="1">
          <p15:clr>
            <a:srgbClr val="547EBF"/>
          </p15:clr>
        </p15:guide>
        <p15:guide id="77" orient="horz" pos="1651" userDrawn="1">
          <p15:clr>
            <a:srgbClr val="547EBF"/>
          </p15:clr>
        </p15:guide>
        <p15:guide id="78" orient="horz" pos="1501" userDrawn="1">
          <p15:clr>
            <a:srgbClr val="547EBF"/>
          </p15:clr>
        </p15:guide>
        <p15:guide id="79" orient="horz" pos="1351" userDrawn="1">
          <p15:clr>
            <a:srgbClr val="547EBF"/>
          </p15:clr>
        </p15:guide>
        <p15:guide id="80" orient="horz" pos="1199" userDrawn="1">
          <p15:clr>
            <a:srgbClr val="547EBF"/>
          </p15:clr>
        </p15:guide>
        <p15:guide id="81" orient="horz" pos="1050" userDrawn="1">
          <p15:clr>
            <a:srgbClr val="547EBF"/>
          </p15:clr>
        </p15:guide>
        <p15:guide id="82" orient="horz" pos="898" userDrawn="1">
          <p15:clr>
            <a:srgbClr val="547EBF"/>
          </p15:clr>
        </p15:guide>
        <p15:guide id="83" orient="horz" pos="749" userDrawn="1">
          <p15:clr>
            <a:srgbClr val="F26B43"/>
          </p15:clr>
        </p15:guide>
        <p15:guide id="84" orient="horz" pos="596" userDrawn="1">
          <p15:clr>
            <a:srgbClr val="F26B43"/>
          </p15:clr>
        </p15:guide>
        <p15:guide id="85" orient="horz" pos="451" userDrawn="1">
          <p15:clr>
            <a:srgbClr val="547EBF"/>
          </p15:clr>
        </p15:guide>
        <p15:guide id="86" orient="horz" pos="301" userDrawn="1">
          <p15:clr>
            <a:srgbClr val="547EBF"/>
          </p15:clr>
        </p15:guide>
        <p15:guide id="87" orient="horz" pos="147" userDrawn="1">
          <p15:clr>
            <a:srgbClr val="000000"/>
          </p15:clr>
        </p15:guide>
        <p15:guide id="88" orient="horz" pos="2252" userDrawn="1">
          <p15:clr>
            <a:srgbClr val="F26B43"/>
          </p15:clr>
        </p15:guide>
        <p15:guide id="89" orient="horz" pos="2399" userDrawn="1">
          <p15:clr>
            <a:srgbClr val="547EBF"/>
          </p15:clr>
        </p15:guide>
        <p15:guide id="90" orient="horz" pos="2549" userDrawn="1">
          <p15:clr>
            <a:srgbClr val="547EBF"/>
          </p15:clr>
        </p15:guide>
        <p15:guide id="91" orient="horz" pos="2696" userDrawn="1">
          <p15:clr>
            <a:srgbClr val="547EBF"/>
          </p15:clr>
        </p15:guide>
        <p15:guide id="92" orient="horz" pos="2851" userDrawn="1">
          <p15:clr>
            <a:srgbClr val="547EBF"/>
          </p15:clr>
        </p15:guide>
        <p15:guide id="93" orient="horz" pos="2998" userDrawn="1">
          <p15:clr>
            <a:srgbClr val="547EBF"/>
          </p15:clr>
        </p15:guide>
        <p15:guide id="94" orient="horz" pos="3148" userDrawn="1">
          <p15:clr>
            <a:srgbClr val="547EBF"/>
          </p15:clr>
        </p15:guide>
        <p15:guide id="95" orient="horz" pos="3301" userDrawn="1">
          <p15:clr>
            <a:srgbClr val="547EBF"/>
          </p15:clr>
        </p15:guide>
        <p15:guide id="96" orient="horz" pos="3449" userDrawn="1">
          <p15:clr>
            <a:srgbClr val="547EBF"/>
          </p15:clr>
        </p15:guide>
        <p15:guide id="97" orient="horz" pos="3599" userDrawn="1">
          <p15:clr>
            <a:srgbClr val="F26B43"/>
          </p15:clr>
        </p15:guide>
        <p15:guide id="98" orient="horz" pos="3749" userDrawn="1">
          <p15:clr>
            <a:srgbClr val="000000"/>
          </p15:clr>
        </p15:guide>
        <p15:guide id="99" orient="horz" pos="3896" userDrawn="1">
          <p15:clr>
            <a:srgbClr val="00000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10" y="234550"/>
            <a:ext cx="9758164" cy="7119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Titel</a:t>
            </a:r>
            <a:r>
              <a:rPr lang="en-US"/>
              <a:t> van max. 2 </a:t>
            </a:r>
            <a:r>
              <a:rPr lang="en-US" err="1"/>
              <a:t>lijnen</a:t>
            </a:r>
            <a:r>
              <a:rPr lang="en-US"/>
              <a:t> (Arial bold 30 </a:t>
            </a:r>
            <a:r>
              <a:rPr lang="en-US" err="1"/>
              <a:t>pt</a:t>
            </a:r>
            <a:r>
              <a:rPr lang="en-US"/>
              <a:t>)</a:t>
            </a:r>
            <a:endParaRPr lang="nl-BE"/>
          </a:p>
        </p:txBody>
      </p:sp>
      <p:sp>
        <p:nvSpPr>
          <p:cNvPr id="7" name="TextBox 6"/>
          <p:cNvSpPr txBox="1"/>
          <p:nvPr userDrawn="1"/>
        </p:nvSpPr>
        <p:spPr>
          <a:xfrm>
            <a:off x="1192610" y="5957333"/>
            <a:ext cx="710406" cy="2269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571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3000" b="1" i="0" u="none" strike="noStrike" kern="1200" cap="none" spc="0" normalizeH="0" baseline="0" noProof="0">
              <a:ln>
                <a:noFill/>
              </a:ln>
              <a:solidFill>
                <a:srgbClr val="003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F496CC-D340-4C3F-91E7-EC255B7EA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610" y="1189633"/>
            <a:ext cx="9758164" cy="4761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571514" rtl="0" eaLnBrk="1" fontAlgn="auto" latinLnBrk="0" hangingPunct="1">
              <a:lnSpc>
                <a:spcPts val="15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Tussentitel</a:t>
            </a:r>
            <a:r>
              <a:rPr lang="en-US"/>
              <a:t> (Arial Bold, 13 </a:t>
            </a:r>
            <a:r>
              <a:rPr lang="en-US" err="1"/>
              <a:t>pt</a:t>
            </a:r>
            <a:r>
              <a:rPr lang="en-US"/>
              <a:t>) </a:t>
            </a:r>
          </a:p>
          <a:p>
            <a:pPr lvl="1"/>
            <a:r>
              <a:rPr lang="en-US" err="1"/>
              <a:t>Tekst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13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 (Arial, 11.5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4"/>
            <a:r>
              <a:rPr lang="en-US" err="1"/>
              <a:t>Vijfde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(Arial, 10 </a:t>
            </a:r>
            <a:r>
              <a:rPr lang="en-US" err="1"/>
              <a:t>pt</a:t>
            </a:r>
            <a:r>
              <a:rPr lang="en-US"/>
              <a:t>)</a:t>
            </a:r>
          </a:p>
          <a:p>
            <a:pPr lvl="5"/>
            <a:r>
              <a:rPr lang="en-US" err="1"/>
              <a:t>Zesde</a:t>
            </a:r>
            <a:r>
              <a:rPr lang="en-US"/>
              <a:t> </a:t>
            </a:r>
            <a:r>
              <a:rPr lang="en-US" err="1"/>
              <a:t>niveau</a:t>
            </a:r>
            <a:r>
              <a:rPr lang="en-US"/>
              <a:t>: </a:t>
            </a:r>
            <a:r>
              <a:rPr lang="en-US" err="1"/>
              <a:t>Conclusie</a:t>
            </a:r>
            <a:r>
              <a:rPr lang="en-US"/>
              <a:t> (Arial bold, 11.5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357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hf sldNum="0" hdr="0" dt="0"/>
  <p:txStyles>
    <p:titleStyle>
      <a:lvl1pPr algn="l" defTabSz="571514" rtl="0" eaLnBrk="1" latinLnBrk="0" hangingPunct="1">
        <a:lnSpc>
          <a:spcPts val="3125"/>
        </a:lnSpc>
        <a:spcBef>
          <a:spcPct val="0"/>
        </a:spcBef>
        <a:buNone/>
        <a:defRPr sz="3000" b="1" kern="1300" baseline="0">
          <a:solidFill>
            <a:srgbClr val="013845"/>
          </a:solidFill>
          <a:latin typeface="+mn-lt"/>
          <a:ea typeface="+mj-ea"/>
          <a:cs typeface="+mj-cs"/>
        </a:defRPr>
      </a:lvl1pPr>
    </p:titleStyle>
    <p:bodyStyle>
      <a:lvl1pPr marL="335359" marR="0" indent="-214313" algn="l" defTabSz="112118" rtl="0" eaLnBrk="1" fontAlgn="auto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2"/>
        </a:buClr>
        <a:buSzPct val="86000"/>
        <a:buFont typeface="+mj-lt"/>
        <a:buAutoNum type="arabicPeriod"/>
        <a:tabLst>
          <a:tab pos="335359" algn="l"/>
        </a:tabLst>
        <a:defRPr sz="1300" b="1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Font typeface="+mj-lt"/>
        <a:buNone/>
        <a:tabLst/>
        <a:defRPr sz="130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000" indent="-342000" algn="l" defTabSz="571514" rtl="0" eaLnBrk="1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300" kern="1200" spc="0" baseline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28650" marR="0" indent="-269875" algn="l" defTabSz="571514" rtl="0" eaLnBrk="1" fontAlgn="auto" latinLnBrk="0" hangingPunct="1">
        <a:lnSpc>
          <a:spcPts val="1688"/>
        </a:lnSpc>
        <a:spcBef>
          <a:spcPts val="0"/>
        </a:spcBef>
        <a:spcAft>
          <a:spcPts val="0"/>
        </a:spcAft>
        <a:buClr>
          <a:schemeClr val="tx1"/>
        </a:buClr>
        <a:buSzPct val="75000"/>
        <a:buFont typeface="Arial" panose="020B0604020202020204" pitchFamily="34" charset="0"/>
        <a:buChar char="–"/>
        <a:tabLst>
          <a:tab pos="559594" algn="l"/>
        </a:tabLst>
        <a:defRPr sz="1150" kern="1200" spc="0">
          <a:solidFill>
            <a:srgbClr val="0138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8650" marR="0" indent="0" algn="l" defTabSz="571514" rtl="0" eaLnBrk="1" fontAlgn="auto" latinLnBrk="0" hangingPunct="1">
        <a:lnSpc>
          <a:spcPts val="1625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kern="1200" spc="0" baseline="0">
          <a:solidFill>
            <a:srgbClr val="013845"/>
          </a:solidFill>
          <a:latin typeface="+mn-lt"/>
          <a:ea typeface="+mn-ea"/>
          <a:cs typeface="+mn-cs"/>
        </a:defRPr>
      </a:lvl5pPr>
      <a:lvl6pPr marL="628650" indent="-269875" algn="l" defTabSz="1624211" rtl="0" eaLnBrk="1" latinLnBrk="0" hangingPunct="1">
        <a:lnSpc>
          <a:spcPts val="1688"/>
        </a:lnSpc>
        <a:spcBef>
          <a:spcPts val="0"/>
        </a:spcBef>
        <a:spcAft>
          <a:spcPts val="0"/>
        </a:spcAft>
        <a:buFontTx/>
        <a:buBlip>
          <a:blip r:embed="rId3"/>
        </a:buBlip>
        <a:tabLst/>
        <a:defRPr sz="1150" b="1" kern="1200" spc="0">
          <a:solidFill>
            <a:schemeClr val="tx1"/>
          </a:solidFill>
          <a:latin typeface="+mn-lt"/>
          <a:ea typeface="+mn-ea"/>
          <a:cs typeface="+mn-cs"/>
        </a:defRPr>
      </a:lvl6pPr>
      <a:lvl7pPr marL="1714543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indent="0" algn="l" defTabSz="571514" rtl="0" eaLnBrk="1" latinLnBrk="0" hangingPunct="1">
        <a:spcBef>
          <a:spcPct val="20000"/>
        </a:spcBef>
        <a:buFont typeface="Arial" panose="020B0604020202020204" pitchFamily="34" charset="0"/>
        <a:buNone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7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14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72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29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86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43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301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58" algn="l" defTabSz="571514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7" pos="3600" userDrawn="1">
          <p15:clr>
            <a:srgbClr val="FDE53C"/>
          </p15:clr>
        </p15:guide>
        <p15:guide id="28" pos="148" userDrawn="1">
          <p15:clr>
            <a:srgbClr val="000000"/>
          </p15:clr>
        </p15:guide>
        <p15:guide id="32" pos="751" userDrawn="1">
          <p15:clr>
            <a:srgbClr val="000000"/>
          </p15:clr>
        </p15:guide>
        <p15:guide id="33" pos="901" userDrawn="1">
          <p15:clr>
            <a:srgbClr val="547EBF"/>
          </p15:clr>
        </p15:guide>
        <p15:guide id="34" pos="1049" userDrawn="1">
          <p15:clr>
            <a:srgbClr val="547EBF"/>
          </p15:clr>
        </p15:guide>
        <p15:guide id="35" pos="1199" userDrawn="1">
          <p15:clr>
            <a:srgbClr val="547EBF"/>
          </p15:clr>
        </p15:guide>
        <p15:guide id="36" pos="1346" userDrawn="1">
          <p15:clr>
            <a:srgbClr val="547EBF"/>
          </p15:clr>
        </p15:guide>
        <p15:guide id="37" pos="1499" userDrawn="1">
          <p15:clr>
            <a:srgbClr val="547EBF"/>
          </p15:clr>
        </p15:guide>
        <p15:guide id="38" pos="1648" userDrawn="1">
          <p15:clr>
            <a:srgbClr val="547EBF"/>
          </p15:clr>
        </p15:guide>
        <p15:guide id="39" pos="1797" userDrawn="1">
          <p15:clr>
            <a:srgbClr val="547EBF"/>
          </p15:clr>
        </p15:guide>
        <p15:guide id="40" pos="1948" userDrawn="1">
          <p15:clr>
            <a:srgbClr val="547EBF"/>
          </p15:clr>
        </p15:guide>
        <p15:guide id="41" pos="2098" userDrawn="1">
          <p15:clr>
            <a:srgbClr val="547EBF"/>
          </p15:clr>
        </p15:guide>
        <p15:guide id="42" pos="2251" userDrawn="1">
          <p15:clr>
            <a:srgbClr val="547EBF"/>
          </p15:clr>
        </p15:guide>
        <p15:guide id="43" pos="2398" userDrawn="1">
          <p15:clr>
            <a:srgbClr val="547EBF"/>
          </p15:clr>
        </p15:guide>
        <p15:guide id="44" pos="2550" userDrawn="1">
          <p15:clr>
            <a:srgbClr val="547EBF"/>
          </p15:clr>
        </p15:guide>
        <p15:guide id="45" pos="2696" userDrawn="1">
          <p15:clr>
            <a:srgbClr val="F26B43"/>
          </p15:clr>
        </p15:guide>
        <p15:guide id="46" pos="2849" userDrawn="1">
          <p15:clr>
            <a:srgbClr val="F26B43"/>
          </p15:clr>
        </p15:guide>
        <p15:guide id="47" pos="2998" userDrawn="1">
          <p15:clr>
            <a:srgbClr val="547EBF"/>
          </p15:clr>
        </p15:guide>
        <p15:guide id="48" pos="3146" userDrawn="1">
          <p15:clr>
            <a:srgbClr val="547EBF"/>
          </p15:clr>
        </p15:guide>
        <p15:guide id="49" pos="3294" userDrawn="1">
          <p15:clr>
            <a:srgbClr val="547EBF"/>
          </p15:clr>
        </p15:guide>
        <p15:guide id="50" pos="3447" userDrawn="1">
          <p15:clr>
            <a:srgbClr val="547EBF"/>
          </p15:clr>
        </p15:guide>
        <p15:guide id="51" pos="3748" userDrawn="1">
          <p15:clr>
            <a:srgbClr val="F26B43"/>
          </p15:clr>
        </p15:guide>
        <p15:guide id="52" pos="3898" userDrawn="1">
          <p15:clr>
            <a:srgbClr val="F26B43"/>
          </p15:clr>
        </p15:guide>
        <p15:guide id="53" pos="4046" userDrawn="1">
          <p15:clr>
            <a:srgbClr val="547EBF"/>
          </p15:clr>
        </p15:guide>
        <p15:guide id="54" pos="4196" userDrawn="1">
          <p15:clr>
            <a:srgbClr val="547EBF"/>
          </p15:clr>
        </p15:guide>
        <p15:guide id="55" pos="4351" userDrawn="1">
          <p15:clr>
            <a:srgbClr val="547EBF"/>
          </p15:clr>
        </p15:guide>
        <p15:guide id="56" pos="4501" userDrawn="1">
          <p15:clr>
            <a:srgbClr val="547EBF"/>
          </p15:clr>
        </p15:guide>
        <p15:guide id="57" pos="4649" userDrawn="1">
          <p15:clr>
            <a:srgbClr val="547EBF"/>
          </p15:clr>
        </p15:guide>
        <p15:guide id="58" pos="4801" userDrawn="1">
          <p15:clr>
            <a:srgbClr val="F26B43"/>
          </p15:clr>
        </p15:guide>
        <p15:guide id="59" pos="4947" userDrawn="1">
          <p15:clr>
            <a:srgbClr val="F26B43"/>
          </p15:clr>
        </p15:guide>
        <p15:guide id="60" pos="5097" userDrawn="1">
          <p15:clr>
            <a:srgbClr val="547EBF"/>
          </p15:clr>
        </p15:guide>
        <p15:guide id="61" pos="5253" userDrawn="1">
          <p15:clr>
            <a:srgbClr val="547EBF"/>
          </p15:clr>
        </p15:guide>
        <p15:guide id="62" pos="5400" userDrawn="1">
          <p15:clr>
            <a:srgbClr val="547EBF"/>
          </p15:clr>
        </p15:guide>
        <p15:guide id="63" pos="5550" userDrawn="1">
          <p15:clr>
            <a:srgbClr val="547EBF"/>
          </p15:clr>
        </p15:guide>
        <p15:guide id="64" pos="5698" userDrawn="1">
          <p15:clr>
            <a:srgbClr val="547EBF"/>
          </p15:clr>
        </p15:guide>
        <p15:guide id="65" pos="5848" userDrawn="1">
          <p15:clr>
            <a:srgbClr val="547EBF"/>
          </p15:clr>
        </p15:guide>
        <p15:guide id="66" pos="5996" userDrawn="1">
          <p15:clr>
            <a:srgbClr val="547EBF"/>
          </p15:clr>
        </p15:guide>
        <p15:guide id="67" pos="6151" userDrawn="1">
          <p15:clr>
            <a:srgbClr val="547EBF"/>
          </p15:clr>
        </p15:guide>
        <p15:guide id="68" pos="6299" userDrawn="1">
          <p15:clr>
            <a:srgbClr val="547EBF"/>
          </p15:clr>
        </p15:guide>
        <p15:guide id="69" pos="6449" userDrawn="1">
          <p15:clr>
            <a:srgbClr val="547EBF"/>
          </p15:clr>
        </p15:guide>
        <p15:guide id="70" pos="6596" userDrawn="1">
          <p15:clr>
            <a:srgbClr val="547EBF"/>
          </p15:clr>
        </p15:guide>
        <p15:guide id="71" pos="6751" userDrawn="1">
          <p15:clr>
            <a:srgbClr val="547EBF"/>
          </p15:clr>
        </p15:guide>
        <p15:guide id="72" pos="6898" userDrawn="1">
          <p15:clr>
            <a:srgbClr val="000000"/>
          </p15:clr>
        </p15:guide>
        <p15:guide id="73" pos="7053" userDrawn="1">
          <p15:clr>
            <a:srgbClr val="000000"/>
          </p15:clr>
        </p15:guide>
        <p15:guide id="74" orient="horz" pos="2098" userDrawn="1">
          <p15:clr>
            <a:srgbClr val="F26B43"/>
          </p15:clr>
        </p15:guide>
        <p15:guide id="75" orient="horz" pos="1950" userDrawn="1">
          <p15:clr>
            <a:srgbClr val="547EBF"/>
          </p15:clr>
        </p15:guide>
        <p15:guide id="76" orient="horz" pos="1798" userDrawn="1">
          <p15:clr>
            <a:srgbClr val="547EBF"/>
          </p15:clr>
        </p15:guide>
        <p15:guide id="77" orient="horz" pos="1651" userDrawn="1">
          <p15:clr>
            <a:srgbClr val="547EBF"/>
          </p15:clr>
        </p15:guide>
        <p15:guide id="78" orient="horz" pos="1501" userDrawn="1">
          <p15:clr>
            <a:srgbClr val="547EBF"/>
          </p15:clr>
        </p15:guide>
        <p15:guide id="79" orient="horz" pos="1351" userDrawn="1">
          <p15:clr>
            <a:srgbClr val="547EBF"/>
          </p15:clr>
        </p15:guide>
        <p15:guide id="80" orient="horz" pos="1199" userDrawn="1">
          <p15:clr>
            <a:srgbClr val="547EBF"/>
          </p15:clr>
        </p15:guide>
        <p15:guide id="81" orient="horz" pos="1050" userDrawn="1">
          <p15:clr>
            <a:srgbClr val="547EBF"/>
          </p15:clr>
        </p15:guide>
        <p15:guide id="82" orient="horz" pos="898" userDrawn="1">
          <p15:clr>
            <a:srgbClr val="547EBF"/>
          </p15:clr>
        </p15:guide>
        <p15:guide id="83" orient="horz" pos="749" userDrawn="1">
          <p15:clr>
            <a:srgbClr val="F26B43"/>
          </p15:clr>
        </p15:guide>
        <p15:guide id="84" orient="horz" pos="596" userDrawn="1">
          <p15:clr>
            <a:srgbClr val="F26B43"/>
          </p15:clr>
        </p15:guide>
        <p15:guide id="85" orient="horz" pos="451" userDrawn="1">
          <p15:clr>
            <a:srgbClr val="547EBF"/>
          </p15:clr>
        </p15:guide>
        <p15:guide id="86" orient="horz" pos="301" userDrawn="1">
          <p15:clr>
            <a:srgbClr val="547EBF"/>
          </p15:clr>
        </p15:guide>
        <p15:guide id="87" orient="horz" pos="147" userDrawn="1">
          <p15:clr>
            <a:srgbClr val="000000"/>
          </p15:clr>
        </p15:guide>
        <p15:guide id="88" orient="horz" pos="2252" userDrawn="1">
          <p15:clr>
            <a:srgbClr val="F26B43"/>
          </p15:clr>
        </p15:guide>
        <p15:guide id="89" orient="horz" pos="2399" userDrawn="1">
          <p15:clr>
            <a:srgbClr val="547EBF"/>
          </p15:clr>
        </p15:guide>
        <p15:guide id="90" orient="horz" pos="2549" userDrawn="1">
          <p15:clr>
            <a:srgbClr val="547EBF"/>
          </p15:clr>
        </p15:guide>
        <p15:guide id="91" orient="horz" pos="2696" userDrawn="1">
          <p15:clr>
            <a:srgbClr val="547EBF"/>
          </p15:clr>
        </p15:guide>
        <p15:guide id="92" orient="horz" pos="2851" userDrawn="1">
          <p15:clr>
            <a:srgbClr val="547EBF"/>
          </p15:clr>
        </p15:guide>
        <p15:guide id="93" orient="horz" pos="2998" userDrawn="1">
          <p15:clr>
            <a:srgbClr val="547EBF"/>
          </p15:clr>
        </p15:guide>
        <p15:guide id="94" orient="horz" pos="3148" userDrawn="1">
          <p15:clr>
            <a:srgbClr val="547EBF"/>
          </p15:clr>
        </p15:guide>
        <p15:guide id="95" orient="horz" pos="3301" userDrawn="1">
          <p15:clr>
            <a:srgbClr val="547EBF"/>
          </p15:clr>
        </p15:guide>
        <p15:guide id="96" orient="horz" pos="3449" userDrawn="1">
          <p15:clr>
            <a:srgbClr val="547EBF"/>
          </p15:clr>
        </p15:guide>
        <p15:guide id="97" orient="horz" pos="3599" userDrawn="1">
          <p15:clr>
            <a:srgbClr val="F26B43"/>
          </p15:clr>
        </p15:guide>
        <p15:guide id="98" orient="horz" pos="3749" userDrawn="1">
          <p15:clr>
            <a:srgbClr val="000000"/>
          </p15:clr>
        </p15:guide>
        <p15:guide id="99" orient="horz" pos="3896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hyperlink" Target="https://www.vreg.be/nl/nieuwe-nettariev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vreg.be/nl/energieverbruik#:~:text=Verbruikscategorie%C3%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energieid.be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nergiehuis-warmerwonen.be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g.b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4.safelinks.protection.outlook.com/?url=https%3A%2F%2Fwww.vreg.be%2Fnl%2Fanderstalige%2520nieuwkomers%2520&amp;data=04%7C01%7Cbarbara.denys%40welzijn13.be%7C609224c0320c41a14e8e08da1930bd12%7Cc5f17cdccf60451f96a6c822c9606ac8%7C1%7C0%7C637849994385056851%7CUnknown%7CTWFpbGZsb3d8eyJWIjoiMC4wLjAwMDAiLCJQIjoiV2luMzIiLCJBTiI6Ik1haWwiLCJXVCI6Mn0%3D%7C3000&amp;sdata=6e7QEevh0svLLF3yTOZK9TWyUtEGBnANI319JwPn8js%3D&amp;reserved=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vreg.be/nl/contact" TargetMode="Externa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economie.fgov.be/nl/themas/energie/energieprijzen" TargetMode="Externa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-vlaanderen.be/energie-en-wonen/groepsaankoop-groene-stro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zweffect.be/energiesnoeiers/contac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vzweffect.be/energiesnoeiers/documenten" TargetMode="External"/><Relationship Id="rId4" Type="http://schemas.openxmlformats.org/officeDocument/2006/relationships/hyperlink" Target="mailto:vera.zhwalik@vzweffect.be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uvius.be/nl/thema/besparen-op-energie-en-wate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rmerwonen.be/en/particulier/renovatiebegeleidin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energiehuis@warmerwonen.be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.chkmkt.com/?e=265963&amp;d=e&amp;h=A82FEAFEC8239B5&amp;l=n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luvius.be/sites/fluvius/files/2022-03/aanvraagformulier-kortingsbon-beschermde-afnemer_0_0.pdf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lzijn13.be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www.leiedal.be/onze-nieuwsbrief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55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2609" y="390111"/>
            <a:ext cx="9888780" cy="757353"/>
          </a:xfrm>
        </p:spPr>
        <p:txBody>
          <a:bodyPr>
            <a:normAutofit/>
          </a:bodyPr>
          <a:lstStyle/>
          <a:p>
            <a:r>
              <a:rPr lang="nl-BE" dirty="0">
                <a:cs typeface="Arial"/>
              </a:rPr>
              <a:t>Energiehuis WarmerWonen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2610" y="1323578"/>
            <a:ext cx="9758164" cy="4627563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endParaRPr lang="nl-BE" sz="180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nl-BE" sz="1800"/>
          </a:p>
          <a:p>
            <a:pPr>
              <a:lnSpc>
                <a:spcPct val="150000"/>
              </a:lnSpc>
            </a:pPr>
            <a:endParaRPr lang="nl-BE" sz="1800"/>
          </a:p>
          <a:p>
            <a:pPr>
              <a:lnSpc>
                <a:spcPct val="150000"/>
              </a:lnSpc>
            </a:pPr>
            <a:endParaRPr lang="nl-BE" sz="1800"/>
          </a:p>
          <a:p>
            <a:pPr>
              <a:lnSpc>
                <a:spcPct val="150000"/>
              </a:lnSpc>
            </a:pPr>
            <a:endParaRPr lang="nl-BE" sz="1800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0408830B-D4F2-1509-3B1D-BCECC8557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730841"/>
              </p:ext>
            </p:extLst>
          </p:nvPr>
        </p:nvGraphicFramePr>
        <p:xfrm>
          <a:off x="1285875" y="1319212"/>
          <a:ext cx="613410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178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381B5D-0F9E-06D4-311D-AB9DFCE69A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Wat </a:t>
            </a:r>
            <a:r>
              <a:rPr lang="en-US" err="1">
                <a:cs typeface="Arial"/>
              </a:rPr>
              <a:t>kan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jij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als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hulpverlener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betekenen</a:t>
            </a:r>
            <a:r>
              <a:rPr lang="en-US"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374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Als </a:t>
            </a:r>
            <a:r>
              <a:rPr lang="en-US" err="1">
                <a:cs typeface="Arial"/>
              </a:rPr>
              <a:t>hulpverlener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energiebesparing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stimuleren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Creëren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bewustwording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Als 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vertrouwenspersoon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 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toeleiden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naar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onafhankelijk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energieadvies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Eigen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positieve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houding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ter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facilitering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 van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verandering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in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perceptie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Rechtenuitputting</a:t>
            </a:r>
          </a:p>
        </p:txBody>
      </p:sp>
    </p:spTree>
    <p:extLst>
      <p:ext uri="{BB962C8B-B14F-4D97-AF65-F5344CB8AC3E}">
        <p14:creationId xmlns:p14="http://schemas.microsoft.com/office/powerpoint/2010/main" val="321831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5BA9-B3AD-214B-1966-521409F4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09" y="226401"/>
            <a:ext cx="3402255" cy="720146"/>
          </a:xfrm>
        </p:spPr>
        <p:txBody>
          <a:bodyPr/>
          <a:lstStyle/>
          <a:p>
            <a:r>
              <a:rPr lang="en-US" err="1">
                <a:cs typeface="Arial"/>
              </a:rPr>
              <a:t>Rolverdeling</a:t>
            </a:r>
            <a:endParaRPr lang="en-US" err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A23814-CD2B-7A82-A474-D8CF833E340B}"/>
              </a:ext>
            </a:extLst>
          </p:cNvPr>
          <p:cNvSpPr/>
          <p:nvPr/>
        </p:nvSpPr>
        <p:spPr>
          <a:xfrm>
            <a:off x="5257800" y="2309812"/>
            <a:ext cx="1733550" cy="18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cs typeface="Arial"/>
              </a:rPr>
              <a:t>Cliënt</a:t>
            </a:r>
            <a:endParaRPr lang="en-US" b="1" err="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31E097-9800-B794-7860-8E311DEDDFE5}"/>
              </a:ext>
            </a:extLst>
          </p:cNvPr>
          <p:cNvSpPr/>
          <p:nvPr/>
        </p:nvSpPr>
        <p:spPr>
          <a:xfrm>
            <a:off x="5438775" y="328612"/>
            <a:ext cx="1276350" cy="1228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cs typeface="Arial"/>
              </a:rPr>
              <a:t>0</a:t>
            </a:r>
            <a:r>
              <a:rPr lang="en-US" sz="2000" b="1" baseline="30000">
                <a:cs typeface="Arial"/>
              </a:rPr>
              <a:t>e</a:t>
            </a:r>
            <a:r>
              <a:rPr lang="en-US" sz="2000" b="1">
                <a:cs typeface="Arial"/>
              </a:rPr>
              <a:t> of 1</a:t>
            </a:r>
            <a:r>
              <a:rPr lang="en-US" sz="2000" b="1" baseline="30000">
                <a:cs typeface="Arial"/>
              </a:rPr>
              <a:t>e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lijn</a:t>
            </a:r>
            <a:endParaRPr lang="en-US" sz="2000" b="1" err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0C87C2-FC8D-1B77-924B-5B2D807C83A7}"/>
              </a:ext>
            </a:extLst>
          </p:cNvPr>
          <p:cNvSpPr/>
          <p:nvPr/>
        </p:nvSpPr>
        <p:spPr>
          <a:xfrm>
            <a:off x="1352550" y="4414837"/>
            <a:ext cx="1314450" cy="1485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err="1">
                <a:cs typeface="Arial"/>
              </a:rPr>
              <a:t>Sociaal</a:t>
            </a:r>
            <a:r>
              <a:rPr lang="en-US" sz="2000" b="1">
                <a:cs typeface="Arial"/>
              </a:rPr>
              <a:t> Huis (OCMW)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042930-4DF0-8F7E-566C-02DB5748238C}"/>
              </a:ext>
            </a:extLst>
          </p:cNvPr>
          <p:cNvSpPr/>
          <p:nvPr/>
        </p:nvSpPr>
        <p:spPr>
          <a:xfrm>
            <a:off x="9591675" y="4414837"/>
            <a:ext cx="1219200" cy="1485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cs typeface="Arial"/>
              </a:rPr>
              <a:t>EHWW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738AF5-363F-D191-5E89-FB830D24A562}"/>
              </a:ext>
            </a:extLst>
          </p:cNvPr>
          <p:cNvSpPr txBox="1"/>
          <p:nvPr/>
        </p:nvSpPr>
        <p:spPr>
          <a:xfrm>
            <a:off x="1257300" y="1185862"/>
            <a:ext cx="1809750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latin typeface="+mj-lt"/>
                <a:cs typeface="Arial"/>
              </a:rPr>
              <a:t>Directe</a:t>
            </a:r>
            <a:r>
              <a:rPr lang="en-US" sz="2000" b="1">
                <a:latin typeface="+mj-lt"/>
                <a:cs typeface="Arial"/>
              </a:rPr>
              <a:t> </a:t>
            </a:r>
            <a:r>
              <a:rPr lang="en-US" sz="2000" b="1" err="1">
                <a:latin typeface="+mj-lt"/>
                <a:cs typeface="Arial"/>
              </a:rPr>
              <a:t>hulp</a:t>
            </a:r>
            <a:r>
              <a:rPr lang="en-US" sz="2000" b="1">
                <a:latin typeface="+mj-lt"/>
                <a:cs typeface="Arial"/>
              </a:rPr>
              <a:t> </a:t>
            </a:r>
            <a:r>
              <a:rPr lang="en-US" sz="2000" b="1" err="1">
                <a:latin typeface="+mj-lt"/>
                <a:cs typeface="Arial"/>
              </a:rPr>
              <a:t>bij</a:t>
            </a:r>
            <a:r>
              <a:rPr lang="en-US" sz="2000" b="1">
                <a:latin typeface="+mj-lt"/>
                <a:cs typeface="Arial"/>
              </a:rPr>
              <a:t> </a:t>
            </a:r>
            <a:r>
              <a:rPr lang="en-US" sz="2000" b="1" err="1">
                <a:latin typeface="+mj-lt"/>
                <a:cs typeface="Arial"/>
              </a:rPr>
              <a:t>betalingen</a:t>
            </a:r>
            <a:endParaRPr lang="en-US" sz="2000" b="1">
              <a:latin typeface="+mj-lt"/>
              <a:cs typeface="Arial"/>
            </a:endParaRPr>
          </a:p>
          <a:p>
            <a:r>
              <a:rPr lang="en-US" sz="2000" b="1">
                <a:latin typeface="+mj-lt"/>
                <a:cs typeface="Arial"/>
              </a:rPr>
              <a:t>Voorkomen afsluiting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EDAC9-7DDF-CB06-7DFC-AE6AE982CC55}"/>
              </a:ext>
            </a:extLst>
          </p:cNvPr>
          <p:cNvSpPr txBox="1"/>
          <p:nvPr/>
        </p:nvSpPr>
        <p:spPr>
          <a:xfrm>
            <a:off x="6848475" y="776287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+mj-lt"/>
                <a:cs typeface="Arial"/>
              </a:rPr>
              <a:t>Vb. CAW, </a:t>
            </a:r>
            <a:r>
              <a:rPr lang="en-US" sz="1600" b="1" dirty="0" err="1">
                <a:latin typeface="+mj-lt"/>
                <a:cs typeface="Arial"/>
              </a:rPr>
              <a:t>mutualiteit</a:t>
            </a:r>
            <a:r>
              <a:rPr lang="en-US" sz="1600" b="1" dirty="0">
                <a:latin typeface="+mj-lt"/>
                <a:cs typeface="Arial"/>
              </a:rPr>
              <a:t> ...</a:t>
            </a:r>
            <a:endParaRPr lang="en-US" sz="1600" b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D05AA-702F-3195-CBF9-D255491016C0}"/>
              </a:ext>
            </a:extLst>
          </p:cNvPr>
          <p:cNvSpPr txBox="1"/>
          <p:nvPr/>
        </p:nvSpPr>
        <p:spPr>
          <a:xfrm>
            <a:off x="1257300" y="3614737"/>
            <a:ext cx="13430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Times"/>
              </a:rPr>
              <a:t>CURATIEF</a:t>
            </a:r>
            <a:endParaRPr lang="en-US" sz="20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49538B-F439-4BA0-174F-EC9F58E8E7C0}"/>
              </a:ext>
            </a:extLst>
          </p:cNvPr>
          <p:cNvSpPr txBox="1"/>
          <p:nvPr/>
        </p:nvSpPr>
        <p:spPr>
          <a:xfrm>
            <a:off x="9267825" y="3567112"/>
            <a:ext cx="16764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Times"/>
              </a:rPr>
              <a:t>PREVENTIEF</a:t>
            </a:r>
            <a:endParaRPr lang="en-US" sz="2000" b="1"/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9C49CDCC-C2D1-8A49-AFFB-B0B648B7B77F}"/>
              </a:ext>
            </a:extLst>
          </p:cNvPr>
          <p:cNvSpPr/>
          <p:nvPr/>
        </p:nvSpPr>
        <p:spPr>
          <a:xfrm rot="2640000" flipH="1">
            <a:off x="3796335" y="948184"/>
            <a:ext cx="476250" cy="4067175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02AAE5B8-96E2-D135-D0F9-C884F31087E8}"/>
              </a:ext>
            </a:extLst>
          </p:cNvPr>
          <p:cNvSpPr/>
          <p:nvPr/>
        </p:nvSpPr>
        <p:spPr>
          <a:xfrm rot="8100000">
            <a:off x="7933800" y="907602"/>
            <a:ext cx="466725" cy="415290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111EBAD4-1EE6-8887-A91D-FCB99D66FC6D}"/>
              </a:ext>
            </a:extLst>
          </p:cNvPr>
          <p:cNvSpPr/>
          <p:nvPr/>
        </p:nvSpPr>
        <p:spPr>
          <a:xfrm rot="5400000">
            <a:off x="5911769" y="1719376"/>
            <a:ext cx="447675" cy="689610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46D79458-9817-FC96-2E7E-E5C176DB353E}"/>
              </a:ext>
            </a:extLst>
          </p:cNvPr>
          <p:cNvSpPr/>
          <p:nvPr/>
        </p:nvSpPr>
        <p:spPr>
          <a:xfrm rot="3840000">
            <a:off x="3779678" y="2824632"/>
            <a:ext cx="419100" cy="2771775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3F2867B3-6DBA-765F-6D85-E0C81DF11EE4}"/>
              </a:ext>
            </a:extLst>
          </p:cNvPr>
          <p:cNvSpPr/>
          <p:nvPr/>
        </p:nvSpPr>
        <p:spPr>
          <a:xfrm rot="7020000">
            <a:off x="8070161" y="2847163"/>
            <a:ext cx="438150" cy="280035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95C803DB-FAE6-1BAA-2690-9DDCD370B4AE}"/>
              </a:ext>
            </a:extLst>
          </p:cNvPr>
          <p:cNvSpPr/>
          <p:nvPr/>
        </p:nvSpPr>
        <p:spPr>
          <a:xfrm>
            <a:off x="5878616" y="1555017"/>
            <a:ext cx="400050" cy="752475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38757276-B324-667D-7A1A-528D71FF43CF}"/>
              </a:ext>
            </a:extLst>
          </p:cNvPr>
          <p:cNvSpPr/>
          <p:nvPr/>
        </p:nvSpPr>
        <p:spPr>
          <a:xfrm rot="3180000">
            <a:off x="2974435" y="-160599"/>
            <a:ext cx="819150" cy="44862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28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7D4A-107B-F8D1-E84B-797080B1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Rolverdeling</a:t>
            </a:r>
            <a:endParaRPr lang="en-US" err="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CC325F-A002-34E7-3E42-0C1A38EAFDFD}"/>
              </a:ext>
            </a:extLst>
          </p:cNvPr>
          <p:cNvSpPr/>
          <p:nvPr/>
        </p:nvSpPr>
        <p:spPr>
          <a:xfrm>
            <a:off x="4476031" y="587404"/>
            <a:ext cx="1927464" cy="1415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EHWW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7CC17E-F05A-AC32-8FD5-B79D23D3025A}"/>
              </a:ext>
            </a:extLst>
          </p:cNvPr>
          <p:cNvSpPr/>
          <p:nvPr/>
        </p:nvSpPr>
        <p:spPr>
          <a:xfrm>
            <a:off x="4476030" y="2501389"/>
            <a:ext cx="1927464" cy="1415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Arial"/>
              </a:rPr>
              <a:t>Cliënt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ADA0B7-6704-1798-97CE-67E8E1ED802D}"/>
              </a:ext>
            </a:extLst>
          </p:cNvPr>
          <p:cNvSpPr/>
          <p:nvPr/>
        </p:nvSpPr>
        <p:spPr>
          <a:xfrm>
            <a:off x="4476030" y="4550162"/>
            <a:ext cx="1927464" cy="1415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err="1">
                <a:cs typeface="Arial"/>
              </a:rPr>
              <a:t>Sociaal</a:t>
            </a:r>
            <a:r>
              <a:rPr lang="en-US" dirty="0">
                <a:cs typeface="Arial"/>
              </a:rPr>
              <a:t> Huis (OCMW)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A80057-79A2-77F8-D1E2-35709EE2D03B}"/>
              </a:ext>
            </a:extLst>
          </p:cNvPr>
          <p:cNvSpPr/>
          <p:nvPr/>
        </p:nvSpPr>
        <p:spPr>
          <a:xfrm>
            <a:off x="6468372" y="588123"/>
            <a:ext cx="3362323" cy="2048952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>
              <a:buFont typeface="Arial"/>
              <a:buChar char="•"/>
            </a:pPr>
            <a:r>
              <a:rPr lang="en-US" sz="2000" b="1" err="1">
                <a:solidFill>
                  <a:schemeClr val="bg1"/>
                </a:solidFill>
                <a:cs typeface="Arial"/>
              </a:rPr>
              <a:t>Energiescan</a:t>
            </a:r>
            <a:endParaRPr lang="en-US" sz="2000" b="1">
              <a:solidFill>
                <a:schemeClr val="bg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err="1">
                <a:solidFill>
                  <a:schemeClr val="bg1"/>
                </a:solidFill>
                <a:cs typeface="Arial"/>
              </a:rPr>
              <a:t>Renovatie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/>
              </a:rPr>
              <a:t>advies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/</a:t>
            </a:r>
            <a:r>
              <a:rPr lang="en-US" sz="2000" b="1" dirty="0" err="1">
                <a:solidFill>
                  <a:schemeClr val="bg1"/>
                </a:solidFill>
                <a:cs typeface="Arial"/>
              </a:rPr>
              <a:t>begeleiding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err="1">
                <a:solidFill>
                  <a:schemeClr val="bg1"/>
                </a:solidFill>
                <a:cs typeface="Arial"/>
              </a:rPr>
              <a:t>Energieleningen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2B7414-C0DE-B672-4463-267042B73545}"/>
              </a:ext>
            </a:extLst>
          </p:cNvPr>
          <p:cNvSpPr/>
          <p:nvPr/>
        </p:nvSpPr>
        <p:spPr>
          <a:xfrm>
            <a:off x="1083872" y="3060848"/>
            <a:ext cx="3296906" cy="2890925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>
              <a:buFont typeface="Arial"/>
              <a:buChar char="•"/>
            </a:pPr>
            <a:r>
              <a:rPr lang="en-US" sz="2000" b="1" dirty="0" err="1">
                <a:solidFill>
                  <a:schemeClr val="bg1"/>
                </a:solidFill>
                <a:cs typeface="Arial"/>
              </a:rPr>
              <a:t>Hulp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/>
              </a:rPr>
              <a:t>bij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/>
              </a:rPr>
              <a:t>betaling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/ </a:t>
            </a:r>
            <a:r>
              <a:rPr lang="en-US" sz="2000" b="1" dirty="0" err="1">
                <a:solidFill>
                  <a:schemeClr val="bg1"/>
                </a:solidFill>
                <a:cs typeface="Arial"/>
              </a:rPr>
              <a:t>afbetalingsplan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err="1">
                <a:solidFill>
                  <a:schemeClr val="bg1"/>
                </a:solidFill>
                <a:cs typeface="Arial"/>
              </a:rPr>
              <a:t>Rechtenonderzoek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err="1">
                <a:solidFill>
                  <a:schemeClr val="bg1"/>
                </a:solidFill>
                <a:cs typeface="Arial"/>
              </a:rPr>
              <a:t>Doorverwijzing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err="1">
                <a:solidFill>
                  <a:schemeClr val="bg1"/>
                </a:solidFill>
                <a:cs typeface="Arial"/>
              </a:rPr>
              <a:t>Mogelijkheid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/>
              </a:rPr>
              <a:t>steunverlening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err="1">
                <a:solidFill>
                  <a:schemeClr val="bg1"/>
                </a:solidFill>
                <a:cs typeface="Arial"/>
              </a:rPr>
              <a:t>Andere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/>
              </a:rPr>
              <a:t>diensten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cs typeface="Arial"/>
              </a:rPr>
              <a:t>regiogebonden</a:t>
            </a:r>
            <a:r>
              <a:rPr lang="en-US" sz="2000" b="1" dirty="0">
                <a:solidFill>
                  <a:schemeClr val="bg1"/>
                </a:solidFill>
                <a:cs typeface="Arial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7E021-5BEE-50CC-09D0-BFB3CFEFE716}"/>
              </a:ext>
            </a:extLst>
          </p:cNvPr>
          <p:cNvSpPr txBox="1"/>
          <p:nvPr/>
        </p:nvSpPr>
        <p:spPr>
          <a:xfrm>
            <a:off x="3648075" y="2052637"/>
            <a:ext cx="14287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+mj-lt"/>
                <a:cs typeface="Arial"/>
              </a:rPr>
              <a:t>PREVENTIEF</a:t>
            </a:r>
            <a:endParaRPr lang="en-US" sz="1600" b="1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EB4C5-6EBE-3806-CDE6-9EBF2F9DB919}"/>
              </a:ext>
            </a:extLst>
          </p:cNvPr>
          <p:cNvSpPr txBox="1"/>
          <p:nvPr/>
        </p:nvSpPr>
        <p:spPr>
          <a:xfrm>
            <a:off x="5981700" y="4224337"/>
            <a:ext cx="14287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+mj-lt"/>
                <a:cs typeface="Arial"/>
              </a:rPr>
              <a:t>CURATIEF</a:t>
            </a:r>
            <a:endParaRPr lang="en-US" sz="1600" b="1"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38C8C6-3A95-7D41-5DD4-42A357F34C83}"/>
              </a:ext>
            </a:extLst>
          </p:cNvPr>
          <p:cNvCxnSpPr/>
          <p:nvPr/>
        </p:nvCxnSpPr>
        <p:spPr>
          <a:xfrm>
            <a:off x="5438775" y="1995487"/>
            <a:ext cx="1190" cy="542925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27106B-C9D4-F663-9668-7999C9F44380}"/>
              </a:ext>
            </a:extLst>
          </p:cNvPr>
          <p:cNvCxnSpPr>
            <a:cxnSpLocks/>
          </p:cNvCxnSpPr>
          <p:nvPr/>
        </p:nvCxnSpPr>
        <p:spPr>
          <a:xfrm>
            <a:off x="5438774" y="3900487"/>
            <a:ext cx="1190" cy="647700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877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381B5D-0F9E-06D4-311D-AB9DFCE69A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Evolutie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en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opbouw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elektriciteits</a:t>
            </a:r>
            <a:r>
              <a:rPr lang="en-US">
                <a:cs typeface="Arial"/>
              </a:rPr>
              <a:t>-, gas- </a:t>
            </a:r>
            <a:r>
              <a:rPr lang="en-US" err="1">
                <a:cs typeface="Arial"/>
              </a:rPr>
              <a:t>en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waterfactuur</a:t>
            </a:r>
            <a:r>
              <a:rPr lang="en-US" dirty="0"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69368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92877F5-8586-E927-C937-CC6332AB4E5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/>
          <a:stretch/>
        </p:blipFill>
        <p:spPr>
          <a:xfrm>
            <a:off x="1192610" y="1744142"/>
            <a:ext cx="9758164" cy="3415356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F2676-666A-42B3-9D95-892F4D9E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10" y="231180"/>
            <a:ext cx="9758164" cy="715367"/>
          </a:xfrm>
        </p:spPr>
        <p:txBody>
          <a:bodyPr vert="horz" lIns="0" tIns="0" rIns="0" bIns="0" rtlCol="0" anchor="b" anchorCtr="0">
            <a:normAutofit fontScale="90000"/>
          </a:bodyPr>
          <a:lstStyle/>
          <a:p>
            <a:r>
              <a:rPr lang="en-US" err="1"/>
              <a:t>Opbouw</a:t>
            </a:r>
            <a:r>
              <a:rPr lang="en-US"/>
              <a:t> </a:t>
            </a:r>
            <a:r>
              <a:rPr lang="en-US" err="1"/>
              <a:t>elektriciteitsprijs</a:t>
            </a:r>
            <a:r>
              <a:rPr lang="en-US"/>
              <a:t> – </a:t>
            </a:r>
            <a:r>
              <a:rPr lang="en-US" err="1"/>
              <a:t>gemiddelde</a:t>
            </a:r>
            <a:r>
              <a:rPr lang="en-US"/>
              <a:t> </a:t>
            </a:r>
            <a:r>
              <a:rPr lang="en-US" err="1"/>
              <a:t>prijs</a:t>
            </a:r>
            <a:r>
              <a:rPr lang="en-US"/>
              <a:t> op </a:t>
            </a:r>
            <a:r>
              <a:rPr lang="en-US" err="1"/>
              <a:t>jaarbasis</a:t>
            </a:r>
            <a:endParaRPr lang="en-US" err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8F205-9188-BBF7-8ECB-CB1E1FD72B9B}"/>
              </a:ext>
            </a:extLst>
          </p:cNvPr>
          <p:cNvSpPr txBox="1"/>
          <p:nvPr/>
        </p:nvSpPr>
        <p:spPr>
          <a:xfrm>
            <a:off x="4962525" y="1357312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latin typeface="+mj-lt"/>
                <a:cs typeface="Arial"/>
              </a:rPr>
              <a:t>X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F11A25-337F-27DA-C781-1067926A51E0}"/>
              </a:ext>
            </a:extLst>
          </p:cNvPr>
          <p:cNvSpPr/>
          <p:nvPr/>
        </p:nvSpPr>
        <p:spPr>
          <a:xfrm>
            <a:off x="9162306" y="2040880"/>
            <a:ext cx="1785936" cy="2009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210FA7-9C3C-07C3-0F49-427468239D4A}"/>
              </a:ext>
            </a:extLst>
          </p:cNvPr>
          <p:cNvSpPr/>
          <p:nvPr/>
        </p:nvSpPr>
        <p:spPr>
          <a:xfrm>
            <a:off x="9162306" y="3346847"/>
            <a:ext cx="1785936" cy="2009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A8CEEB-8609-569A-3014-D5EAC4BF284C}"/>
              </a:ext>
            </a:extLst>
          </p:cNvPr>
          <p:cNvSpPr/>
          <p:nvPr/>
        </p:nvSpPr>
        <p:spPr>
          <a:xfrm>
            <a:off x="9162305" y="2956172"/>
            <a:ext cx="1797098" cy="1897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86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07D95AFA-F649-100F-A678-21D24287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10" y="1731945"/>
            <a:ext cx="9758164" cy="343975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F2676-666A-42B3-9D95-892F4D9E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10" y="231180"/>
            <a:ext cx="9758164" cy="715367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Opbouw</a:t>
            </a:r>
            <a:r>
              <a:rPr lang="en-US"/>
              <a:t> </a:t>
            </a:r>
            <a:r>
              <a:rPr lang="en-US" err="1"/>
              <a:t>elektriciteitsprijs</a:t>
            </a:r>
            <a:r>
              <a:rPr lang="en-US"/>
              <a:t> – </a:t>
            </a:r>
            <a:r>
              <a:rPr lang="en-US" err="1"/>
              <a:t>gemiddelde</a:t>
            </a:r>
            <a:r>
              <a:rPr lang="en-US"/>
              <a:t> </a:t>
            </a:r>
            <a:r>
              <a:rPr lang="en-US" err="1"/>
              <a:t>prijs</a:t>
            </a:r>
            <a:r>
              <a:rPr lang="en-US"/>
              <a:t>/kWh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158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B670D7B-F1C3-D427-B732-8918DECCE3E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/>
          <a:stretch/>
        </p:blipFill>
        <p:spPr>
          <a:xfrm>
            <a:off x="1192610" y="1707549"/>
            <a:ext cx="9758164" cy="348854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F2676-666A-42B3-9D95-892F4D9E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10" y="231180"/>
            <a:ext cx="9758164" cy="715367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Opbouw</a:t>
            </a:r>
            <a:r>
              <a:rPr lang="en-US"/>
              <a:t> </a:t>
            </a:r>
            <a:r>
              <a:rPr lang="en-US" err="1"/>
              <a:t>gasfactuur</a:t>
            </a:r>
            <a:r>
              <a:rPr lang="en-US"/>
              <a:t> – </a:t>
            </a:r>
            <a:r>
              <a:rPr lang="en-US" err="1"/>
              <a:t>gemiddelde</a:t>
            </a:r>
            <a:r>
              <a:rPr lang="en-US"/>
              <a:t> </a:t>
            </a:r>
            <a:r>
              <a:rPr lang="en-US" err="1"/>
              <a:t>prijs</a:t>
            </a:r>
            <a:r>
              <a:rPr lang="en-US"/>
              <a:t> op </a:t>
            </a:r>
            <a:r>
              <a:rPr lang="en-US" err="1"/>
              <a:t>jaarbasis</a:t>
            </a:r>
            <a:endParaRPr lang="en-US" err="1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66B90-E585-0211-1CC9-8C2279C0264F}"/>
              </a:ext>
            </a:extLst>
          </p:cNvPr>
          <p:cNvSpPr txBox="1"/>
          <p:nvPr/>
        </p:nvSpPr>
        <p:spPr>
          <a:xfrm>
            <a:off x="4817418" y="1290340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latin typeface="+mj-lt"/>
                <a:cs typeface="Arial"/>
              </a:rPr>
              <a:t>X 3,5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73D35-1B0D-AC43-0230-226A7D115DE7}"/>
              </a:ext>
            </a:extLst>
          </p:cNvPr>
          <p:cNvSpPr/>
          <p:nvPr/>
        </p:nvSpPr>
        <p:spPr>
          <a:xfrm>
            <a:off x="9229279" y="1706017"/>
            <a:ext cx="1785936" cy="2009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E25105-28DE-87F5-56C0-E42E34F94C26}"/>
              </a:ext>
            </a:extLst>
          </p:cNvPr>
          <p:cNvSpPr/>
          <p:nvPr/>
        </p:nvSpPr>
        <p:spPr>
          <a:xfrm>
            <a:off x="9229279" y="2610148"/>
            <a:ext cx="1785936" cy="2009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7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7BDBCF5-4899-B392-A370-30587E90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10" y="1683153"/>
            <a:ext cx="9758164" cy="353733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F2676-666A-42B3-9D95-892F4D9E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10" y="231180"/>
            <a:ext cx="9758164" cy="715367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err="1"/>
              <a:t>Opbouw</a:t>
            </a:r>
            <a:r>
              <a:rPr lang="en-US"/>
              <a:t> </a:t>
            </a:r>
            <a:r>
              <a:rPr lang="en-US" err="1"/>
              <a:t>gasfactuur</a:t>
            </a:r>
            <a:r>
              <a:rPr lang="en-US"/>
              <a:t> – </a:t>
            </a:r>
            <a:r>
              <a:rPr lang="en-US" err="1"/>
              <a:t>gemiddelde</a:t>
            </a:r>
            <a:r>
              <a:rPr lang="en-US"/>
              <a:t> </a:t>
            </a:r>
            <a:r>
              <a:rPr lang="en-US" err="1"/>
              <a:t>prijs</a:t>
            </a:r>
            <a:r>
              <a:rPr lang="en-US"/>
              <a:t>/kWh</a:t>
            </a:r>
          </a:p>
        </p:txBody>
      </p:sp>
    </p:spTree>
    <p:extLst>
      <p:ext uri="{BB962C8B-B14F-4D97-AF65-F5344CB8AC3E}">
        <p14:creationId xmlns:p14="http://schemas.microsoft.com/office/powerpoint/2010/main" val="183036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4"/>
          </p:nvPr>
        </p:nvSpPr>
        <p:spPr>
          <a:xfrm>
            <a:off x="1237772" y="4957426"/>
            <a:ext cx="6634711" cy="35376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BE" sz="1900">
                <a:latin typeface="Arial"/>
                <a:cs typeface="Arial"/>
              </a:rPr>
              <a:t>Barbara </a:t>
            </a:r>
            <a:r>
              <a:rPr lang="nl-BE" sz="1900" err="1">
                <a:latin typeface="Arial"/>
                <a:cs typeface="Arial"/>
              </a:rPr>
              <a:t>Denys</a:t>
            </a:r>
            <a:r>
              <a:rPr lang="nl-BE" sz="1900">
                <a:latin typeface="Arial"/>
                <a:cs typeface="Arial"/>
              </a:rPr>
              <a:t> - Projectcoördinator Energiehuis W13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5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BE" sz="1700">
                <a:latin typeface="Arial"/>
                <a:cs typeface="Arial"/>
              </a:rPr>
              <a:t>2 juni 2022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089423" y="1396622"/>
            <a:ext cx="8497204" cy="3024913"/>
          </a:xfrm>
        </p:spPr>
        <p:txBody>
          <a:bodyPr/>
          <a:lstStyle/>
          <a:p>
            <a:pPr algn="ctr">
              <a:lnSpc>
                <a:spcPts val="6948"/>
              </a:lnSpc>
            </a:pPr>
            <a:r>
              <a:rPr lang="nl-BE" sz="2800">
                <a:cs typeface="Arial"/>
              </a:rPr>
              <a:t>Praktische infosessie </a:t>
            </a:r>
            <a:endParaRPr lang="en-US" sz="2800">
              <a:cs typeface="Arial"/>
            </a:endParaRPr>
          </a:p>
          <a:p>
            <a:pPr algn="ctr">
              <a:lnSpc>
                <a:spcPts val="6948"/>
              </a:lnSpc>
            </a:pPr>
            <a:r>
              <a:rPr lang="nl-BE" sz="2800">
                <a:cs typeface="Arial"/>
              </a:rPr>
              <a:t>Eerste hulp bij energievragen voor hulpverleners</a:t>
            </a:r>
          </a:p>
        </p:txBody>
      </p:sp>
    </p:spTree>
    <p:extLst>
      <p:ext uri="{BB962C8B-B14F-4D97-AF65-F5344CB8AC3E}">
        <p14:creationId xmlns:p14="http://schemas.microsoft.com/office/powerpoint/2010/main" val="338382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2676-666A-42B3-9D95-892F4D9E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Samenstelling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energiefactuur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C7940-FA0A-94FD-7B68-E051E2516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Nieuwe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nettarieven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elektriciteit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van</a:t>
            </a:r>
            <a:r>
              <a:rPr lang="en-US" sz="2000" err="1">
                <a:latin typeface="Arial"/>
                <a:cs typeface="Arial"/>
              </a:rPr>
              <a:t>af</a:t>
            </a:r>
            <a:r>
              <a:rPr lang="en-US" sz="2000">
                <a:latin typeface="Arial"/>
                <a:cs typeface="Arial"/>
              </a:rPr>
              <a:t> 1 </a:t>
            </a:r>
            <a:r>
              <a:rPr lang="en-US" sz="2000" err="1">
                <a:latin typeface="Arial"/>
                <a:cs typeface="Arial"/>
              </a:rPr>
              <a:t>juli</a:t>
            </a:r>
            <a:r>
              <a:rPr lang="en-US" sz="2000">
                <a:latin typeface="Arial"/>
                <a:cs typeface="Arial"/>
              </a:rPr>
              <a:t> 2022 → </a:t>
            </a:r>
            <a:r>
              <a:rPr lang="en-US" sz="2000" err="1">
                <a:latin typeface="Arial"/>
                <a:cs typeface="Arial"/>
              </a:rPr>
              <a:t>januari</a:t>
            </a:r>
            <a:r>
              <a:rPr lang="en-US" sz="2000">
                <a:latin typeface="Arial"/>
                <a:cs typeface="Arial"/>
              </a:rPr>
              <a:t> 2023</a:t>
            </a:r>
          </a:p>
          <a:p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Wat </a:t>
            </a:r>
            <a:r>
              <a:rPr lang="en-US" sz="2000" err="1">
                <a:latin typeface="Arial"/>
                <a:cs typeface="Arial"/>
              </a:rPr>
              <a:t>verandert</a:t>
            </a:r>
            <a:r>
              <a:rPr lang="en-US" sz="2000">
                <a:latin typeface="Arial"/>
                <a:cs typeface="Arial"/>
              </a:rPr>
              <a:t> er </a:t>
            </a:r>
            <a:r>
              <a:rPr lang="en-US" sz="2000" err="1">
                <a:latin typeface="Arial"/>
                <a:cs typeface="Arial"/>
              </a:rPr>
              <a:t>aan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uw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factuur</a:t>
            </a:r>
            <a:r>
              <a:rPr lang="en-US" sz="2000">
                <a:latin typeface="Arial"/>
                <a:cs typeface="Arial"/>
              </a:rPr>
              <a:t>?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E78FB59-A854-611E-CE1C-60118FBC0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85" y="2241250"/>
            <a:ext cx="9328844" cy="2661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F38CE-40F0-D523-DA99-382CE67AAFFE}"/>
              </a:ext>
            </a:extLst>
          </p:cNvPr>
          <p:cNvSpPr txBox="1"/>
          <p:nvPr/>
        </p:nvSpPr>
        <p:spPr>
          <a:xfrm>
            <a:off x="1195685" y="5062240"/>
            <a:ext cx="433938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800">
                <a:solidFill>
                  <a:srgbClr val="A1A7AF"/>
                </a:solidFill>
                <a:latin typeface="+mj-lt"/>
                <a:cs typeface="Arial"/>
                <a:hlinkClick r:id="rId4"/>
              </a:rPr>
              <a:t>Nieuwe nettarieven | VREG</a:t>
            </a:r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F544C-2039-5CE1-C1CB-661B000DD1D3}"/>
              </a:ext>
            </a:extLst>
          </p:cNvPr>
          <p:cNvSpPr txBox="1"/>
          <p:nvPr/>
        </p:nvSpPr>
        <p:spPr>
          <a:xfrm>
            <a:off x="4510832" y="2070794"/>
            <a:ext cx="205115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solidFill>
                  <a:srgbClr val="00B0F0"/>
                </a:solidFill>
                <a:latin typeface="+mj-lt"/>
                <a:cs typeface="Arial"/>
              </a:rPr>
              <a:t>Aanleg</a:t>
            </a:r>
            <a:r>
              <a:rPr lang="en-US" sz="1600" b="1">
                <a:solidFill>
                  <a:srgbClr val="00B0F0"/>
                </a:solidFill>
                <a:latin typeface="+mj-lt"/>
                <a:cs typeface="Arial"/>
              </a:rPr>
              <a:t>+ </a:t>
            </a:r>
            <a:r>
              <a:rPr lang="en-US" sz="1600" b="1" err="1">
                <a:solidFill>
                  <a:srgbClr val="00B0F0"/>
                </a:solidFill>
                <a:latin typeface="+mj-lt"/>
                <a:cs typeface="Arial"/>
              </a:rPr>
              <a:t>onderhoud</a:t>
            </a:r>
            <a:r>
              <a:rPr lang="en-US" sz="1600" b="1">
                <a:solidFill>
                  <a:srgbClr val="00B0F0"/>
                </a:solidFill>
                <a:latin typeface="+mj-lt"/>
                <a:cs typeface="Arial"/>
              </a:rPr>
              <a:t> </a:t>
            </a:r>
            <a:r>
              <a:rPr lang="en-US" sz="1600" b="1" err="1">
                <a:solidFill>
                  <a:srgbClr val="00B0F0"/>
                </a:solidFill>
                <a:latin typeface="+mj-lt"/>
                <a:cs typeface="Arial"/>
              </a:rPr>
              <a:t>elektriciteitsnet</a:t>
            </a:r>
            <a:endParaRPr lang="en-US" sz="1600" b="1">
              <a:solidFill>
                <a:srgbClr val="00B0F0"/>
              </a:solidFill>
              <a:latin typeface="+mj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79DAE-9B29-4FD1-AD77-4B34C1897417}"/>
              </a:ext>
            </a:extLst>
          </p:cNvPr>
          <p:cNvSpPr txBox="1"/>
          <p:nvPr/>
        </p:nvSpPr>
        <p:spPr>
          <a:xfrm>
            <a:off x="4164806" y="260657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latin typeface="+mj-lt"/>
                <a:cs typeface="Arial"/>
              </a:rPr>
              <a:t>Afname</a:t>
            </a:r>
            <a:r>
              <a:rPr lang="en-US" sz="1600" b="1">
                <a:latin typeface="+mj-lt"/>
                <a:cs typeface="Arial"/>
              </a:rPr>
              <a:t> kWh van het net</a:t>
            </a:r>
            <a:endParaRPr lang="en-US" sz="1600" b="1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3C51E5-2595-878D-DE7E-D02380EF08C5}"/>
              </a:ext>
            </a:extLst>
          </p:cNvPr>
          <p:cNvSpPr txBox="1">
            <a:spLocks/>
          </p:cNvSpPr>
          <p:nvPr/>
        </p:nvSpPr>
        <p:spPr>
          <a:xfrm>
            <a:off x="5856078" y="5057379"/>
            <a:ext cx="4791026" cy="8923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112118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6000"/>
              <a:buFontTx/>
              <a:buNone/>
              <a:tabLst>
                <a:tab pos="335359" algn="l"/>
              </a:tabLst>
              <a:defRPr sz="1300" b="1" kern="1200" spc="0" baseline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571514" rtl="0" eaLnBrk="1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300" kern="1200" spc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2000" indent="-342000" algn="l" defTabSz="571514" rtl="0" eaLnBrk="1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300" kern="1200" spc="0" baseline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8650" marR="0" indent="-269875" algn="l" defTabSz="571514" rtl="0" eaLnBrk="1" fontAlgn="auto" latinLnBrk="0" hangingPunct="1">
              <a:lnSpc>
                <a:spcPts val="1688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tabLst>
                <a:tab pos="628650" algn="l"/>
              </a:tabLst>
              <a:defRPr sz="1150" kern="1200" spc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28650" marR="0" indent="0" algn="l" defTabSz="571514" rtl="0" eaLnBrk="1" fontAlgn="auto" latinLnBrk="0" hangingPunct="1">
              <a:lnSpc>
                <a:spcPts val="1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spc="0" baseline="0">
                <a:solidFill>
                  <a:srgbClr val="013845"/>
                </a:solidFill>
                <a:latin typeface="+mn-lt"/>
                <a:ea typeface="+mn-ea"/>
                <a:cs typeface="+mn-cs"/>
              </a:defRPr>
            </a:lvl5pPr>
            <a:lvl6pPr marL="628650" indent="-269875" algn="l" defTabSz="1624211" rtl="0" eaLnBrk="1" latinLnBrk="0" hangingPunct="1">
              <a:lnSpc>
                <a:spcPts val="1688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tabLst/>
              <a:defRPr sz="1150" b="1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43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301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58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Betalen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op basis van 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verbruik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 en (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piek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r>
              <a:rPr lang="en-US" sz="1400" dirty="0" err="1">
                <a:solidFill>
                  <a:schemeClr val="tx1"/>
                </a:solidFill>
                <a:latin typeface="Arial"/>
                <a:cs typeface="Arial"/>
              </a:rPr>
              <a:t>vermogen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1400" strike="sngStrike" dirty="0" err="1">
                <a:solidFill>
                  <a:schemeClr val="tx1"/>
                </a:solidFill>
                <a:latin typeface="Arial"/>
                <a:cs typeface="Arial"/>
              </a:rPr>
              <a:t>bijkomend</a:t>
            </a:r>
            <a:r>
              <a:rPr lang="en-US" sz="1400" strike="sngStrike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strike="sngStrike" dirty="0" err="1">
                <a:solidFill>
                  <a:schemeClr val="tx1"/>
                </a:solidFill>
                <a:latin typeface="Arial"/>
                <a:cs typeface="Arial"/>
              </a:rPr>
              <a:t>tarief</a:t>
            </a:r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  </a:t>
            </a:r>
            <a:endParaRPr lang="en-US" sz="1400" dirty="0">
              <a:solidFill>
                <a:schemeClr val="tx1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1400" strike="sngStrike" dirty="0">
                <a:solidFill>
                  <a:schemeClr val="tx1"/>
                </a:solidFill>
                <a:latin typeface="Arial"/>
                <a:cs typeface="Arial"/>
              </a:rPr>
              <a:t>Dag- en </a:t>
            </a:r>
            <a:r>
              <a:rPr lang="en-US" sz="1400" strike="sngStrike" dirty="0" err="1">
                <a:solidFill>
                  <a:schemeClr val="tx1"/>
                </a:solidFill>
                <a:latin typeface="Arial"/>
                <a:cs typeface="Arial"/>
              </a:rPr>
              <a:t>nachttarief</a:t>
            </a:r>
            <a:endParaRPr lang="en-US" sz="1400" strike="sngStrike" dirty="0">
              <a:solidFill>
                <a:schemeClr val="tx1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</a:pPr>
            <a:endParaRPr lang="en-US" sz="1200" strike="sngStrike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 fontAlgn="auto">
              <a:lnSpc>
                <a:spcPct val="150000"/>
              </a:lnSpc>
            </a:pPr>
            <a:endParaRPr lang="en-US" sz="11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449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cs typeface="Arial"/>
              </a:rPr>
              <a:t>Opbouw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waterfactuur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885" y="13515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</a:pPr>
            <a:endParaRPr lang="en-US" sz="2000">
              <a:solidFill>
                <a:schemeClr val="tx1"/>
              </a:solidFill>
              <a:cs typeface="Arial"/>
            </a:endParaRPr>
          </a:p>
          <a:p>
            <a:pPr marL="341630" lvl="2" indent="-341630">
              <a:lnSpc>
                <a:spcPct val="150000"/>
              </a:lnSpc>
            </a:pPr>
            <a:endParaRPr lang="en-US" sz="170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F407261-A6C7-C524-4C30-7A2A582A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85" y="1350878"/>
            <a:ext cx="8125797" cy="345613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DED4E8A-D978-CA01-AE43-58A79D13D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752" y="3921"/>
            <a:ext cx="2358648" cy="134560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5324FC-0D7B-834C-AB31-54D613BA6D6D}"/>
              </a:ext>
            </a:extLst>
          </p:cNvPr>
          <p:cNvSpPr txBox="1">
            <a:spLocks/>
          </p:cNvSpPr>
          <p:nvPr/>
        </p:nvSpPr>
        <p:spPr>
          <a:xfrm>
            <a:off x="1259285" y="4954752"/>
            <a:ext cx="9758164" cy="11808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112118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6000"/>
              <a:buFontTx/>
              <a:buNone/>
              <a:tabLst>
                <a:tab pos="335359" algn="l"/>
              </a:tabLst>
              <a:defRPr sz="1300" b="1" kern="1200" spc="0" baseline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571514" rtl="0" eaLnBrk="1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300" kern="1200" spc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2000" indent="-342000" algn="l" defTabSz="571514" rtl="0" eaLnBrk="1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300" kern="1200" spc="0" baseline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8650" marR="0" indent="-269875" algn="l" defTabSz="571514" rtl="0" eaLnBrk="1" fontAlgn="auto" latinLnBrk="0" hangingPunct="1">
              <a:lnSpc>
                <a:spcPts val="1688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tabLst>
                <a:tab pos="628650" algn="l"/>
              </a:tabLst>
              <a:defRPr sz="1150" kern="1200" spc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28650" marR="0" indent="0" algn="l" defTabSz="571514" rtl="0" eaLnBrk="1" fontAlgn="auto" latinLnBrk="0" hangingPunct="1">
              <a:lnSpc>
                <a:spcPts val="1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spc="0" baseline="0">
                <a:solidFill>
                  <a:srgbClr val="013845"/>
                </a:solidFill>
                <a:latin typeface="+mn-lt"/>
                <a:ea typeface="+mn-ea"/>
                <a:cs typeface="+mn-cs"/>
              </a:defRPr>
            </a:lvl5pPr>
            <a:lvl6pPr marL="628650" indent="-269875" algn="l" defTabSz="1624211" rtl="0" eaLnBrk="1" latinLnBrk="0" hangingPunct="1">
              <a:lnSpc>
                <a:spcPts val="1688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tabLst/>
              <a:defRPr sz="1150" b="1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43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301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58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*</a:t>
            </a: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Verbruik</a:t>
            </a: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 30 m³ per </a:t>
            </a: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woning</a:t>
            </a: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 + 30 m³ per </a:t>
            </a: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gezinslid</a:t>
            </a: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. </a:t>
            </a:r>
          </a:p>
          <a:p>
            <a:pPr>
              <a:lnSpc>
                <a:spcPct val="150000"/>
              </a:lnSpc>
            </a:pP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Verschil</a:t>
            </a: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maatschappij</a:t>
            </a: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 tot </a:t>
            </a: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maatschappij</a:t>
            </a: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gemeente</a:t>
            </a:r>
            <a:r>
              <a:rPr lang="en-US" sz="1700" b="0">
                <a:solidFill>
                  <a:schemeClr val="tx1"/>
                </a:solidFill>
                <a:latin typeface="Arial"/>
                <a:cs typeface="Arial"/>
              </a:rPr>
              <a:t> tot </a:t>
            </a:r>
            <a:r>
              <a:rPr lang="en-US" sz="1700" b="0" err="1">
                <a:solidFill>
                  <a:schemeClr val="tx1"/>
                </a:solidFill>
                <a:latin typeface="Arial"/>
                <a:cs typeface="Arial"/>
              </a:rPr>
              <a:t>gemeente</a:t>
            </a:r>
            <a:endParaRPr lang="en-US" sz="1700" b="0">
              <a:solidFill>
                <a:schemeClr val="tx1"/>
              </a:solidFill>
              <a:latin typeface="Arial"/>
              <a:cs typeface="Arial"/>
            </a:endParaRPr>
          </a:p>
          <a:p>
            <a:pPr marL="0" lvl="2" indent="0" fontAlgn="auto">
              <a:lnSpc>
                <a:spcPct val="150000"/>
              </a:lnSpc>
              <a:buNone/>
            </a:pPr>
            <a:endParaRPr lang="en-US" sz="1700" b="1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,Sans-Serif" panose="020B0604020202020204" pitchFamily="34" charset="0"/>
              <a:buChar char="–"/>
            </a:pPr>
            <a:endParaRPr lang="en-US" sz="1700">
              <a:solidFill>
                <a:schemeClr val="tx1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898F2-D1F3-6226-2BA3-2D9801B57E74}"/>
              </a:ext>
            </a:extLst>
          </p:cNvPr>
          <p:cNvSpPr/>
          <p:nvPr/>
        </p:nvSpPr>
        <p:spPr>
          <a:xfrm>
            <a:off x="1189494" y="4198345"/>
            <a:ext cx="2542689" cy="605402"/>
          </a:xfrm>
          <a:prstGeom prst="rect">
            <a:avLst/>
          </a:prstGeom>
          <a:noFill/>
          <a:ln w="57150">
            <a:solidFill>
              <a:srgbClr val="EF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164A2-CB67-2BFF-153B-3FC0E7799299}"/>
              </a:ext>
            </a:extLst>
          </p:cNvPr>
          <p:cNvSpPr txBox="1"/>
          <p:nvPr/>
        </p:nvSpPr>
        <p:spPr>
          <a:xfrm>
            <a:off x="3820331" y="3952309"/>
            <a:ext cx="854344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EF4036"/>
                </a:solidFill>
                <a:latin typeface="+mj-lt"/>
              </a:rPr>
              <a:t>X2!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BFBDE5-0F40-8F9A-C6B0-DB3B916F34C9}"/>
              </a:ext>
            </a:extLst>
          </p:cNvPr>
          <p:cNvSpPr txBox="1"/>
          <p:nvPr/>
        </p:nvSpPr>
        <p:spPr>
          <a:xfrm>
            <a:off x="2340727" y="3659294"/>
            <a:ext cx="50321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latin typeface="+mj-lt"/>
                <a:cs typeface="Arial"/>
              </a:rPr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8D0BDD-1CC3-16F3-4814-25C476FBBF7A}"/>
              </a:ext>
            </a:extLst>
          </p:cNvPr>
          <p:cNvSpPr txBox="1"/>
          <p:nvPr/>
        </p:nvSpPr>
        <p:spPr>
          <a:xfrm>
            <a:off x="9489322" y="2574413"/>
            <a:ext cx="144763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+mj-lt"/>
                <a:cs typeface="Arial"/>
              </a:rPr>
              <a:t>= € 100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7CE8C-939B-8271-9B69-C94F3FAC52D3}"/>
              </a:ext>
            </a:extLst>
          </p:cNvPr>
          <p:cNvSpPr txBox="1"/>
          <p:nvPr/>
        </p:nvSpPr>
        <p:spPr>
          <a:xfrm>
            <a:off x="9489321" y="3143491"/>
            <a:ext cx="144763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+mj-lt"/>
                <a:cs typeface="Arial"/>
              </a:rPr>
              <a:t>= € - 20</a:t>
            </a:r>
          </a:p>
        </p:txBody>
      </p:sp>
    </p:spTree>
    <p:extLst>
      <p:ext uri="{BB962C8B-B14F-4D97-AF65-F5344CB8AC3E}">
        <p14:creationId xmlns:p14="http://schemas.microsoft.com/office/powerpoint/2010/main" val="167246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381B5D-0F9E-06D4-311D-AB9DFCE69A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Normaal</a:t>
            </a:r>
            <a:r>
              <a:rPr lang="en-US">
                <a:cs typeface="Arial"/>
              </a:rPr>
              <a:t> energie- en waterverbruik</a:t>
            </a:r>
          </a:p>
        </p:txBody>
      </p:sp>
    </p:spTree>
    <p:extLst>
      <p:ext uri="{BB962C8B-B14F-4D97-AF65-F5344CB8AC3E}">
        <p14:creationId xmlns:p14="http://schemas.microsoft.com/office/powerpoint/2010/main" val="1151371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Europese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verbruikscategorieën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elektriciteit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AB5616-B1A9-45A4-9AB7-AE5559901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62" y="1158812"/>
            <a:ext cx="9510278" cy="437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C44548-6A72-B6F9-00C0-B6CD0FC63039}"/>
              </a:ext>
            </a:extLst>
          </p:cNvPr>
          <p:cNvSpPr/>
          <p:nvPr/>
        </p:nvSpPr>
        <p:spPr>
          <a:xfrm>
            <a:off x="4591856" y="2733271"/>
            <a:ext cx="3680846" cy="920212"/>
          </a:xfrm>
          <a:prstGeom prst="rect">
            <a:avLst/>
          </a:prstGeom>
          <a:noFill/>
          <a:ln w="57150">
            <a:solidFill>
              <a:srgbClr val="EF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535072-360D-684A-336B-8628DA23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760" y="5428259"/>
            <a:ext cx="9758164" cy="783521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Het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werkelijke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verbruik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kan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hoger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of lager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liggen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afhankelijk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comforteisen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gewoontes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, het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aantal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elektrische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apparaten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, de mate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waarin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woning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is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geïsoleerd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zonnepanelen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600" b="0" dirty="0" err="1">
                <a:solidFill>
                  <a:schemeClr val="tx1"/>
                </a:solidFill>
                <a:latin typeface="Arial"/>
                <a:cs typeface="Arial"/>
              </a:rPr>
              <a:t>warmtepomp</a:t>
            </a:r>
            <a:r>
              <a:rPr lang="en-US" sz="1600" b="0" dirty="0">
                <a:solidFill>
                  <a:schemeClr val="tx1"/>
                </a:solidFill>
                <a:latin typeface="Arial"/>
                <a:cs typeface="Arial"/>
              </a:rPr>
              <a:t> …</a:t>
            </a:r>
            <a:endParaRPr lang="en-US" sz="1600" b="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347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Europese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verbruikscategorieën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aardgas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5E4DD59-2AB3-4C99-AC7E-37366E2A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9" y="1435415"/>
            <a:ext cx="9406370" cy="2454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EA38BB-92E9-A215-D0F4-B45D1C02590B}"/>
              </a:ext>
            </a:extLst>
          </p:cNvPr>
          <p:cNvSpPr/>
          <p:nvPr/>
        </p:nvSpPr>
        <p:spPr>
          <a:xfrm>
            <a:off x="6710765" y="2890676"/>
            <a:ext cx="3717170" cy="447998"/>
          </a:xfrm>
          <a:prstGeom prst="rect">
            <a:avLst/>
          </a:prstGeom>
          <a:noFill/>
          <a:ln w="57150">
            <a:solidFill>
              <a:srgbClr val="EF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D93460-0658-7344-86C6-90450102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3885209"/>
            <a:ext cx="9758164" cy="1535996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Gemiddeld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aardgasverbruik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doorsnee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gezin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2.326 kWh (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koken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+ warm water)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Als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aardgas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daarnaast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ook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verwarming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wordt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gebruikt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gemiddeld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23.260 kWh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0" dirty="0">
                <a:latin typeface="Arial"/>
                <a:cs typeface="Arial"/>
                <a:hlinkClick r:id="rId4"/>
              </a:rPr>
              <a:t>https://www.vreg.be/nl/energieverbruik#:~:text=Verbruikscategorie%C3%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851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Waterverbruik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885" y="13515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D5C92A-1B1A-A208-CABF-54A23DDB4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525871"/>
              </p:ext>
            </p:extLst>
          </p:nvPr>
        </p:nvGraphicFramePr>
        <p:xfrm>
          <a:off x="1249680" y="1312926"/>
          <a:ext cx="9178367" cy="4201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990">
                  <a:extLst>
                    <a:ext uri="{9D8B030D-6E8A-4147-A177-3AD203B41FA5}">
                      <a16:colId xmlns:a16="http://schemas.microsoft.com/office/drawing/2014/main" val="3200029043"/>
                    </a:ext>
                  </a:extLst>
                </a:gridCol>
                <a:gridCol w="1655356">
                  <a:extLst>
                    <a:ext uri="{9D8B030D-6E8A-4147-A177-3AD203B41FA5}">
                      <a16:colId xmlns:a16="http://schemas.microsoft.com/office/drawing/2014/main" val="2508086979"/>
                    </a:ext>
                  </a:extLst>
                </a:gridCol>
                <a:gridCol w="2179449">
                  <a:extLst>
                    <a:ext uri="{9D8B030D-6E8A-4147-A177-3AD203B41FA5}">
                      <a16:colId xmlns:a16="http://schemas.microsoft.com/office/drawing/2014/main" val="28840563"/>
                    </a:ext>
                  </a:extLst>
                </a:gridCol>
                <a:gridCol w="1491898">
                  <a:extLst>
                    <a:ext uri="{9D8B030D-6E8A-4147-A177-3AD203B41FA5}">
                      <a16:colId xmlns:a16="http://schemas.microsoft.com/office/drawing/2014/main" val="1584624531"/>
                    </a:ext>
                  </a:extLst>
                </a:gridCol>
                <a:gridCol w="1835674">
                  <a:extLst>
                    <a:ext uri="{9D8B030D-6E8A-4147-A177-3AD203B41FA5}">
                      <a16:colId xmlns:a16="http://schemas.microsoft.com/office/drawing/2014/main" val="1278064679"/>
                    </a:ext>
                  </a:extLst>
                </a:gridCol>
              </a:tblGrid>
              <a:tr h="694605">
                <a:tc>
                  <a:txBody>
                    <a:bodyPr/>
                    <a:lstStyle/>
                    <a:p>
                      <a:r>
                        <a:rPr lang="en-US" sz="2000" err="1"/>
                        <a:t>Gezinsgrootte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err="1"/>
                        <a:t>Gemiddeld</a:t>
                      </a:r>
                      <a:r>
                        <a:rPr lang="en-US" sz="2000"/>
                        <a:t> </a:t>
                      </a:r>
                      <a:r>
                        <a:rPr lang="en-US" sz="2000" err="1"/>
                        <a:t>verbruik</a:t>
                      </a:r>
                      <a:r>
                        <a:rPr lang="en-US" sz="2000"/>
                        <a:t> per </a:t>
                      </a:r>
                      <a:r>
                        <a:rPr lang="en-US" sz="2000" err="1"/>
                        <a:t>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err="1"/>
                        <a:t>Gemiddeld</a:t>
                      </a:r>
                      <a:r>
                        <a:rPr lang="en-US" sz="2000"/>
                        <a:t> </a:t>
                      </a:r>
                      <a:r>
                        <a:rPr lang="en-US" sz="2000" err="1"/>
                        <a:t>verbruik</a:t>
                      </a:r>
                      <a:r>
                        <a:rPr lang="en-US" sz="2000"/>
                        <a:t> per </a:t>
                      </a:r>
                      <a:r>
                        <a:rPr lang="en-US" sz="2000" err="1"/>
                        <a:t>gedomicilieerde</a:t>
                      </a:r>
                      <a:r>
                        <a:rPr lang="en-US" sz="2000"/>
                        <a:t> per </a:t>
                      </a:r>
                      <a:r>
                        <a:rPr lang="en-US" sz="2000" err="1"/>
                        <a:t>jaar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err="1"/>
                        <a:t>Prijs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178243"/>
                  </a:ext>
                </a:extLst>
              </a:tr>
              <a:tr h="582572">
                <a:tc>
                  <a:txBody>
                    <a:bodyPr/>
                    <a:lstStyle/>
                    <a:p>
                      <a:r>
                        <a:rPr lang="en-US" sz="2000"/>
                        <a:t>1 </a:t>
                      </a:r>
                      <a:r>
                        <a:rPr lang="en-US" sz="2000" err="1"/>
                        <a:t>persoon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39m³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107 liter/</a:t>
                      </a:r>
                      <a:r>
                        <a:rPr lang="en-US" sz="2000" err="1"/>
                        <a:t>dag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59 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/>
                        <a:t>€280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168328"/>
                  </a:ext>
                </a:extLst>
              </a:tr>
              <a:tr h="582572">
                <a:tc>
                  <a:txBody>
                    <a:bodyPr/>
                    <a:lstStyle/>
                    <a:p>
                      <a:r>
                        <a:rPr lang="en-US" sz="2000"/>
                        <a:t>2 </a:t>
                      </a:r>
                      <a:r>
                        <a:rPr lang="en-US" sz="2000" err="1"/>
                        <a:t>personen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65m³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89 liter/</a:t>
                      </a:r>
                      <a:r>
                        <a:rPr lang="en-US" sz="2000" err="1"/>
                        <a:t>dag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98m³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/>
                        <a:t>€369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910594"/>
                  </a:ext>
                </a:extLst>
              </a:tr>
              <a:tr h="582572">
                <a:tc>
                  <a:txBody>
                    <a:bodyPr/>
                    <a:lstStyle/>
                    <a:p>
                      <a:r>
                        <a:rPr lang="en-US" sz="2000"/>
                        <a:t>3 </a:t>
                      </a:r>
                      <a:r>
                        <a:rPr lang="en-US" sz="2000" err="1"/>
                        <a:t>personen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93m³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85 liter/</a:t>
                      </a:r>
                      <a:r>
                        <a:rPr lang="en-US" sz="2000" err="1"/>
                        <a:t>dag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140m³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56141"/>
                  </a:ext>
                </a:extLst>
              </a:tr>
              <a:tr h="582572">
                <a:tc>
                  <a:txBody>
                    <a:bodyPr/>
                    <a:lstStyle/>
                    <a:p>
                      <a:r>
                        <a:rPr lang="en-US" sz="2000"/>
                        <a:t>4 </a:t>
                      </a:r>
                      <a:r>
                        <a:rPr lang="en-US" sz="2000" err="1"/>
                        <a:t>personen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111m³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76 liter/</a:t>
                      </a:r>
                      <a:r>
                        <a:rPr lang="en-US" sz="2000" err="1"/>
                        <a:t>dag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167m³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/>
                        <a:t>€539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983465"/>
                  </a:ext>
                </a:extLst>
              </a:tr>
              <a:tr h="560165">
                <a:tc>
                  <a:txBody>
                    <a:bodyPr/>
                    <a:lstStyle/>
                    <a:p>
                      <a:r>
                        <a:rPr lang="en-US" sz="2000"/>
                        <a:t>5 </a:t>
                      </a:r>
                      <a:r>
                        <a:rPr lang="en-US" sz="2000" err="1"/>
                        <a:t>personen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134m³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73 liter/</a:t>
                      </a:r>
                      <a:r>
                        <a:rPr lang="en-US" sz="2000" err="1"/>
                        <a:t>dag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201m³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9084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6301B2-2FF7-307A-DD8D-50958BDC06DC}"/>
              </a:ext>
            </a:extLst>
          </p:cNvPr>
          <p:cNvSpPr txBox="1"/>
          <p:nvPr/>
        </p:nvSpPr>
        <p:spPr>
          <a:xfrm>
            <a:off x="1323975" y="5681662"/>
            <a:ext cx="9220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latin typeface="+mj-lt"/>
              </a:rPr>
              <a:t>Telt</a:t>
            </a:r>
            <a:r>
              <a:rPr lang="en-US" sz="1600" b="1">
                <a:latin typeface="+mj-lt"/>
              </a:rPr>
              <a:t> </a:t>
            </a:r>
            <a:r>
              <a:rPr lang="en-US" sz="1600" b="1" err="1">
                <a:latin typeface="+mj-lt"/>
              </a:rPr>
              <a:t>een</a:t>
            </a:r>
            <a:r>
              <a:rPr lang="en-US" sz="1600" b="1">
                <a:latin typeface="+mj-lt"/>
              </a:rPr>
              <a:t> </a:t>
            </a:r>
            <a:r>
              <a:rPr lang="en-US" sz="1600" b="1" err="1">
                <a:latin typeface="+mj-lt"/>
              </a:rPr>
              <a:t>gezin</a:t>
            </a:r>
            <a:r>
              <a:rPr lang="en-US" sz="1600" b="1">
                <a:latin typeface="+mj-lt"/>
              </a:rPr>
              <a:t> </a:t>
            </a:r>
            <a:r>
              <a:rPr lang="en-US" sz="1600" b="1" err="1">
                <a:latin typeface="+mj-lt"/>
              </a:rPr>
              <a:t>meer</a:t>
            </a:r>
            <a:r>
              <a:rPr lang="en-US" sz="1600" b="1">
                <a:latin typeface="+mj-lt"/>
              </a:rPr>
              <a:t> dan 5 </a:t>
            </a:r>
            <a:r>
              <a:rPr lang="en-US" sz="1600" b="1" err="1">
                <a:latin typeface="+mj-lt"/>
              </a:rPr>
              <a:t>personen</a:t>
            </a:r>
            <a:r>
              <a:rPr lang="en-US" sz="1600" b="1">
                <a:latin typeface="+mj-lt"/>
              </a:rPr>
              <a:t>? Dan </a:t>
            </a:r>
            <a:r>
              <a:rPr lang="en-US" sz="1600" b="1" err="1">
                <a:latin typeface="+mj-lt"/>
              </a:rPr>
              <a:t>tel</a:t>
            </a:r>
            <a:r>
              <a:rPr lang="en-US" sz="1600" b="1">
                <a:latin typeface="+mj-lt"/>
              </a:rPr>
              <a:t> je 27m³ per </a:t>
            </a:r>
            <a:r>
              <a:rPr lang="en-US" sz="1600" b="1" err="1">
                <a:latin typeface="+mj-lt"/>
              </a:rPr>
              <a:t>persoon</a:t>
            </a:r>
            <a:r>
              <a:rPr lang="en-US" sz="1600" b="1">
                <a:latin typeface="+mj-lt"/>
              </a:rPr>
              <a:t> </a:t>
            </a:r>
            <a:r>
              <a:rPr lang="en-US" sz="1600" b="1" err="1">
                <a:latin typeface="+mj-lt"/>
              </a:rPr>
              <a:t>bij</a:t>
            </a:r>
            <a:r>
              <a:rPr lang="en-US" sz="1600" b="1">
                <a:latin typeface="+mj-lt"/>
              </a:rPr>
              <a:t> </a:t>
            </a:r>
            <a:r>
              <a:rPr lang="en-US" sz="1600" b="1" err="1">
                <a:latin typeface="+mj-lt"/>
              </a:rPr>
              <a:t>als</a:t>
            </a:r>
            <a:r>
              <a:rPr lang="en-US" sz="1600" b="1">
                <a:latin typeface="+mj-lt"/>
              </a:rPr>
              <a:t> </a:t>
            </a:r>
            <a:r>
              <a:rPr lang="en-US" sz="1600" b="1" err="1">
                <a:latin typeface="+mj-lt"/>
              </a:rPr>
              <a:t>gemiddeld</a:t>
            </a:r>
            <a:r>
              <a:rPr lang="en-US" sz="1600" b="1">
                <a:latin typeface="+mj-lt"/>
              </a:rPr>
              <a:t> </a:t>
            </a:r>
            <a:r>
              <a:rPr lang="en-US" sz="1600" b="1" err="1">
                <a:latin typeface="+mj-lt"/>
              </a:rPr>
              <a:t>verbruik</a:t>
            </a:r>
          </a:p>
        </p:txBody>
      </p:sp>
    </p:spTree>
    <p:extLst>
      <p:ext uri="{BB962C8B-B14F-4D97-AF65-F5344CB8AC3E}">
        <p14:creationId xmlns:p14="http://schemas.microsoft.com/office/powerpoint/2010/main" val="224647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4995-EB67-4A9D-A526-72BA0532A67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1929F-AFBE-4DF5-AA68-B06C78953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6400">
                <a:cs typeface="Arial"/>
              </a:rPr>
              <a:t>EnergieID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30EC9A-9ACA-A49C-11B1-A3E0AF17655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22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F29C558-286E-B347-F8D0-644938344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3" r="10988" b="1"/>
          <a:stretch/>
        </p:blipFill>
        <p:spPr>
          <a:xfrm>
            <a:off x="20" y="10"/>
            <a:ext cx="11429980" cy="642936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A8C99-B802-F520-71A8-9DCAD621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2146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C53E826-14A4-A0B3-0EA6-34081751C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19" y="1520523"/>
            <a:ext cx="6437659" cy="386259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10" y="231180"/>
            <a:ext cx="9758164" cy="711748"/>
          </a:xfrm>
        </p:spPr>
        <p:txBody>
          <a:bodyPr anchor="b">
            <a:normAutofit/>
          </a:bodyPr>
          <a:lstStyle/>
          <a:p>
            <a:r>
              <a:rPr lang="en-US" err="1"/>
              <a:t>EnergieID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4732" y="1419686"/>
            <a:ext cx="3097609" cy="4761508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Opvolgen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waterverbruik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Vergelijken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met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gelijkaardige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profielen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EnergieID - Energy Analytics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003746"/>
              </a:buClr>
              <a:buFont typeface="Arial"/>
              <a:buChar char="•"/>
            </a:pPr>
            <a:endParaRPr lang="en-US"/>
          </a:p>
          <a:p>
            <a:pPr>
              <a:spcAft>
                <a:spcPts val="600"/>
              </a:spcAft>
              <a:buClr>
                <a:srgbClr val="003746"/>
              </a:buClr>
            </a:pPr>
            <a:endParaRPr lang="en-US" sz="1300"/>
          </a:p>
          <a:p>
            <a:pPr lvl="3">
              <a:spcAft>
                <a:spcPts val="600"/>
              </a:spcAft>
              <a:buClr>
                <a:srgbClr val="003746"/>
              </a:buClr>
            </a:pPr>
            <a:endParaRPr lang="en-US"/>
          </a:p>
          <a:p>
            <a:pPr>
              <a:spcAft>
                <a:spcPts val="600"/>
              </a:spcAft>
              <a:buClr>
                <a:srgbClr val="00374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3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4995-EB67-4A9D-A526-72BA0532A67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1929F-AFBE-4DF5-AA68-B06C78953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6400">
                <a:cs typeface="Arial"/>
              </a:rPr>
              <a:t>CREG-scan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30EC9A-9ACA-A49C-11B1-A3E0AF17655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8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Welkom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Microfoon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uitschakelen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Vragen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tussendoor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via de chat 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Na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elke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spreker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kunnen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vragen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worden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gesteld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Opname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zal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achteraf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beschikbaar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zijn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op de website Energiehuis WarmerWonen (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  <a:hlinkClick r:id="rId2"/>
              </a:rPr>
              <a:t>https://www.energiehuis-warmerwonen.be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952F3B-1B6E-26CB-7C9C-EA3B2650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175" y="1263105"/>
            <a:ext cx="429670" cy="43893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E0D98F6-3200-69D6-F38B-D9845B655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782" y="1748938"/>
            <a:ext cx="5316907" cy="109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45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07BCED5-51D7-695E-83B5-0A67A0CE3C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4756" r="19467" b="1"/>
          <a:stretch/>
        </p:blipFill>
        <p:spPr>
          <a:xfrm>
            <a:off x="20" y="10"/>
            <a:ext cx="11429980" cy="6429365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A8C99-B802-F520-71A8-9DCAD621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BE" err="1"/>
              <a:t>Footer</a:t>
            </a:r>
            <a:r>
              <a:rPr lang="nl-BE"/>
              <a:t>: Titel presentatie (</a:t>
            </a:r>
            <a:r>
              <a:rPr lang="nl-BE" err="1"/>
              <a:t>Arial</a:t>
            </a:r>
            <a:r>
              <a:rPr lang="nl-BE"/>
              <a:t> </a:t>
            </a:r>
            <a:r>
              <a:rPr lang="nl-BE" err="1"/>
              <a:t>bold</a:t>
            </a:r>
            <a:r>
              <a:rPr lang="nl-BE"/>
              <a:t>, 7.5 </a:t>
            </a:r>
            <a:r>
              <a:rPr lang="nl-BE" err="1"/>
              <a:t>pt</a:t>
            </a:r>
            <a:r>
              <a:rPr lang="nl-B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763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CREG-scan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57" y="1790355"/>
            <a:ext cx="6491089" cy="4641146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Vergelijking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van het contract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afgesloten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in het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verleden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met het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huidige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aanbod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Hoe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situeert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je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tarief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zich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t.a.v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. de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huidige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tarieven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www.creg.be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5B152E-9661-9430-4F7B-8B390FAA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738" y="1610092"/>
            <a:ext cx="3143250" cy="40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00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CREG-scan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179" y="1790355"/>
            <a:ext cx="4848278" cy="464114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Gepersonaliseerd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resultaat</a:t>
            </a:r>
            <a:endParaRPr lang="en-US" dirty="0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Tarieffiche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van je contract: naam + datum van je product (op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te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vragen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bij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je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energieleverancier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lang="en-US" sz="185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Clr>
                <a:srgbClr val="003746"/>
              </a:buClr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155FB37-B779-3B8B-990D-4E328C06D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842" y="505364"/>
            <a:ext cx="2066925" cy="159067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13D28E9-42A7-7480-72C1-16652E7B3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07" y="1067598"/>
            <a:ext cx="4946864" cy="53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06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CREG-scan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08734"/>
            <a:ext cx="9389025" cy="4641146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Clr>
                <a:srgbClr val="003746"/>
              </a:buClr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91F96-415C-8ED3-8B81-F0FA3030B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842" y="505364"/>
            <a:ext cx="2066925" cy="1590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0CF812-208A-6985-ACCF-5E6EFDEF28FF}"/>
              </a:ext>
            </a:extLst>
          </p:cNvPr>
          <p:cNvSpPr txBox="1"/>
          <p:nvPr/>
        </p:nvSpPr>
        <p:spPr>
          <a:xfrm>
            <a:off x="1292172" y="1036691"/>
            <a:ext cx="8736684" cy="2712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  <a:cs typeface="Arial"/>
            </a:endParaRPr>
          </a:p>
          <a:p>
            <a:pPr marL="285750" indent="-285750" defTabSz="11211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6000"/>
              <a:buFont typeface="Arial"/>
              <a:buChar char="•"/>
              <a:tabLst>
                <a:tab pos="335359" algn="l"/>
              </a:tabLst>
            </a:pPr>
            <a:r>
              <a:rPr lang="en-US" sz="2000" b="1" err="1">
                <a:latin typeface="Arial"/>
                <a:cs typeface="Arial"/>
              </a:rPr>
              <a:t>Sociaal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tarief</a:t>
            </a:r>
            <a:r>
              <a:rPr lang="en-US" sz="2000" b="1">
                <a:latin typeface="Arial"/>
                <a:cs typeface="Arial"/>
              </a:rPr>
              <a:t> is </a:t>
            </a:r>
            <a:r>
              <a:rPr lang="en-US" sz="2000" b="1" err="1">
                <a:latin typeface="Arial"/>
                <a:cs typeface="Arial"/>
              </a:rPr>
              <a:t>niet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opgenomen</a:t>
            </a:r>
            <a:r>
              <a:rPr lang="en-US" sz="2000" b="1">
                <a:latin typeface="Arial"/>
                <a:cs typeface="Arial"/>
              </a:rPr>
              <a:t> in de CREG Scan: </a:t>
            </a:r>
            <a:r>
              <a:rPr lang="en-US" sz="2000" b="1" err="1">
                <a:latin typeface="Arial"/>
                <a:cs typeface="Arial"/>
              </a:rPr>
              <a:t>voordeel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energiecomponent</a:t>
            </a:r>
            <a:r>
              <a:rPr lang="en-US" sz="2000" b="1">
                <a:latin typeface="Arial"/>
                <a:cs typeface="Arial"/>
              </a:rPr>
              <a:t> + </a:t>
            </a:r>
            <a:r>
              <a:rPr lang="en-US" sz="2000" b="1" err="1">
                <a:latin typeface="Arial"/>
                <a:cs typeface="Arial"/>
              </a:rPr>
              <a:t>netkosten</a:t>
            </a:r>
            <a:r>
              <a:rPr lang="en-US" sz="2000" b="1">
                <a:latin typeface="Arial"/>
                <a:cs typeface="Arial"/>
              </a:rPr>
              <a:t>​</a:t>
            </a:r>
          </a:p>
          <a:p>
            <a:pPr marL="285750" indent="-285750" defTabSz="11211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6000"/>
              <a:buFont typeface="Arial"/>
              <a:buChar char="•"/>
              <a:tabLst>
                <a:tab pos="335359" algn="l"/>
              </a:tabLst>
            </a:pPr>
            <a:r>
              <a:rPr lang="en-US" sz="2000" b="1">
                <a:latin typeface="Arial"/>
                <a:cs typeface="Arial"/>
              </a:rPr>
              <a:t>Minder </a:t>
            </a:r>
            <a:r>
              <a:rPr lang="en-US" sz="2000" b="1" err="1">
                <a:latin typeface="Arial"/>
                <a:cs typeface="Arial"/>
              </a:rPr>
              <a:t>nuttig</a:t>
            </a:r>
            <a:r>
              <a:rPr lang="en-US" sz="2000" b="1">
                <a:latin typeface="Arial"/>
                <a:cs typeface="Arial"/>
              </a:rPr>
              <a:t> om </a:t>
            </a:r>
            <a:r>
              <a:rPr lang="en-US" sz="2000" b="1" err="1">
                <a:latin typeface="Arial"/>
                <a:cs typeface="Arial"/>
              </a:rPr>
              <a:t>te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doen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bij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zonnepanelen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en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terugdraaiende</a:t>
            </a:r>
            <a:r>
              <a:rPr lang="en-US" sz="2000" b="1">
                <a:latin typeface="Arial"/>
                <a:cs typeface="Arial"/>
              </a:rPr>
              <a:t> teller​</a:t>
            </a:r>
          </a:p>
          <a:p>
            <a:pPr marL="285750" lvl="3" indent="-285750" defTabSz="11211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6000"/>
              <a:buFont typeface="Arial"/>
              <a:buChar char="•"/>
              <a:tabLst>
                <a:tab pos="335359" algn="l"/>
              </a:tabLst>
            </a:pPr>
            <a:r>
              <a:rPr lang="en-US" sz="2000" b="1" err="1">
                <a:latin typeface="Arial"/>
                <a:cs typeface="Arial"/>
              </a:rPr>
              <a:t>Laag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jaarverbruik</a:t>
            </a:r>
            <a:r>
              <a:rPr lang="en-US" sz="2000" b="1">
                <a:latin typeface="Arial"/>
                <a:cs typeface="Arial"/>
              </a:rPr>
              <a:t>​</a:t>
            </a:r>
          </a:p>
          <a:p>
            <a:pPr marL="285750" lvl="3" indent="-285750" defTabSz="11211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6000"/>
              <a:buFont typeface="Arial"/>
              <a:buChar char="•"/>
              <a:tabLst>
                <a:tab pos="335359" algn="l"/>
              </a:tabLst>
            </a:pPr>
            <a:r>
              <a:rPr lang="en-US" sz="2000" b="1">
                <a:latin typeface="Arial"/>
                <a:cs typeface="Arial"/>
              </a:rPr>
              <a:t>Product </a:t>
            </a:r>
            <a:r>
              <a:rPr lang="en-US" sz="2000" b="1" err="1">
                <a:latin typeface="Arial"/>
                <a:cs typeface="Arial"/>
              </a:rPr>
              <a:t>kiezen</a:t>
            </a:r>
            <a:r>
              <a:rPr lang="en-US" sz="2000" b="1">
                <a:latin typeface="Arial"/>
                <a:cs typeface="Arial"/>
              </a:rPr>
              <a:t> met </a:t>
            </a:r>
            <a:r>
              <a:rPr lang="en-US" sz="2000" b="1" err="1">
                <a:latin typeface="Arial"/>
                <a:cs typeface="Arial"/>
              </a:rPr>
              <a:t>laagst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mogelijke</a:t>
            </a:r>
            <a:r>
              <a:rPr lang="en-US" sz="2000" b="1">
                <a:latin typeface="Arial"/>
                <a:cs typeface="Arial"/>
              </a:rPr>
              <a:t> </a:t>
            </a:r>
            <a:r>
              <a:rPr lang="en-US" sz="2000" b="1" err="1">
                <a:latin typeface="Arial"/>
                <a:cs typeface="Arial"/>
              </a:rPr>
              <a:t>abonnenement</a:t>
            </a:r>
            <a:endParaRPr lang="en-US" sz="20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342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94B672-C6E7-469B-A698-448939018C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4995-EB67-4A9D-A526-72BA0532A67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1929F-AFBE-4DF5-AA68-B06C78953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6400">
                <a:cs typeface="Arial"/>
              </a:rPr>
              <a:t>V-test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61D5FA7B-E6DC-82F5-BF71-7FB8A933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57" y="-2588"/>
            <a:ext cx="9540923" cy="64345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E9C5C23-3B27-1EA5-79DD-D10D997D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57" y="4196296"/>
            <a:ext cx="3760276" cy="13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3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V-test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465" y="1618259"/>
            <a:ext cx="5539309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Vergelijken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verschillende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energiecontracten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tarieven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dit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moment</a:t>
            </a: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Op basis van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jaarlijks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verbruik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kan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eenvoudig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berekend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worden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hoeveel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je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klant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het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komende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jaar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zou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betalen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als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hij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zij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vandaag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energiecontract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afsluit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58775" lvl="3" indent="0">
              <a:lnSpc>
                <a:spcPct val="150000"/>
              </a:lnSpc>
              <a:buClr>
                <a:srgbClr val="003746"/>
              </a:buClr>
              <a:buNone/>
            </a:pP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BEC0763-D763-5668-E994-8FCAF6A2E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64" y="1617981"/>
            <a:ext cx="4374131" cy="35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25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928A74-59C5-F6C2-EA55-5FBE63714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843" y="1189633"/>
            <a:ext cx="8263698" cy="4524375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CC9444B-57E9-DD6E-A655-04087C91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10" y="231180"/>
            <a:ext cx="9758164" cy="715367"/>
          </a:xfrm>
        </p:spPr>
        <p:txBody>
          <a:bodyPr/>
          <a:lstStyle/>
          <a:p>
            <a:r>
              <a:rPr lang="en-US">
                <a:cs typeface="Arial"/>
              </a:rPr>
              <a:t>V-test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43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Vast/</a:t>
            </a:r>
            <a:r>
              <a:rPr lang="en-US" err="1">
                <a:cs typeface="Arial"/>
              </a:rPr>
              <a:t>variabel</a:t>
            </a:r>
            <a:r>
              <a:rPr lang="en-US">
                <a:cs typeface="Arial"/>
              </a:rPr>
              <a:t>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A6DC0-DE43-CB84-65EB-614C1C7C3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255" y="4722328"/>
            <a:ext cx="2743200" cy="170960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BB4D643-25B4-0698-476E-27FB24BE3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06" y="1357541"/>
            <a:ext cx="9765868" cy="327840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66CF25D-B06C-E4B4-7E82-D4B22A10E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88" y="325973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64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Soorten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indexatieparameters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variabel</a:t>
            </a:r>
            <a:r>
              <a:rPr lang="en-US">
                <a:cs typeface="Arial"/>
              </a:rPr>
              <a:t>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A6DC0-DE43-CB84-65EB-614C1C7C3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930" y="4722328"/>
            <a:ext cx="2743200" cy="170960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68E52E2-138E-9A36-8674-4903CD23B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07" y="1288330"/>
            <a:ext cx="9899058" cy="29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Vorming</a:t>
            </a:r>
            <a:r>
              <a:rPr lang="en-US">
                <a:cs typeface="Arial"/>
              </a:rPr>
              <a:t> met </a:t>
            </a:r>
            <a:r>
              <a:rPr lang="en-US" err="1">
                <a:cs typeface="Arial"/>
              </a:rPr>
              <a:t>als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medewerkers</a:t>
            </a:r>
            <a:r>
              <a:rPr lang="en-US">
                <a:cs typeface="Arial"/>
              </a:rPr>
              <a:t>/</a:t>
            </a:r>
            <a:r>
              <a:rPr lang="en-US" err="1">
                <a:cs typeface="Arial"/>
              </a:rPr>
              <a:t>gastsprekers</a:t>
            </a:r>
            <a:r>
              <a:rPr lang="en-US">
                <a:cs typeface="Arial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Aysel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Vandeginste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(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projectleider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– innovator GBO)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Sander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Deflo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coördinator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vzw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Effect)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Nele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Monkerhey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renovatiecoach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Barbara Denys (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coördinator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Energiehuis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W13)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077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Welke criteria </a:t>
            </a:r>
            <a:r>
              <a:rPr lang="en-US" dirty="0" err="1">
                <a:cs typeface="Arial"/>
              </a:rPr>
              <a:t>zijn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belangrijk</a:t>
            </a:r>
            <a:r>
              <a:rPr lang="en-US" dirty="0">
                <a:cs typeface="Arial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Vast of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variabel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tarief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914400" lvl="3" indent="-285750">
              <a:lnSpc>
                <a:spcPct val="150000"/>
              </a:lnSpc>
              <a:buFont typeface="Arial"/>
              <a:buChar char="–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Geen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financiële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verrassingen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→ vast contract</a:t>
            </a:r>
          </a:p>
          <a:p>
            <a:pPr marL="914400" lvl="3" indent="-285750">
              <a:lnSpc>
                <a:spcPct val="150000"/>
              </a:lnSpc>
              <a:buFont typeface="Arial"/>
              <a:buChar char="–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2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maand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voordat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je contract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vervalt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krijg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je van je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huidige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leverancier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tariefvoorstel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om je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samenwerking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verlengen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met 1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jaar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→ V-test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Prijssetting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Klachtenindicator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Solvabiliteit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van de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onderneming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63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Nieuwe V-test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223" y="1618259"/>
            <a:ext cx="5887551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Link kan gedeeld worden</a:t>
            </a: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b="1">
                <a:solidFill>
                  <a:schemeClr val="tx1"/>
                </a:solidFill>
                <a:latin typeface="Arial"/>
                <a:cs typeface="Arial"/>
              </a:rPr>
              <a:t>Klant kan V-test telkens opnieuw doen met actuele aanbod zolang er niets veranderd aan zijn invoergegevens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A942C6-FA85-49DD-BFEB-52A280071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36" y="1616779"/>
            <a:ext cx="3379643" cy="35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44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cs typeface="Arial"/>
              </a:rPr>
              <a:t>Filmpjes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voor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hulpverleners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Filmpjes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het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informeren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anderstalige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nieuwkomers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over de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energiemarkt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in Vlaanderen in 15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talen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: </a:t>
            </a:r>
            <a:endParaRPr lang="en-US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</a:pPr>
            <a:r>
              <a:rPr lang="en-US" sz="1850" b="1">
                <a:latin typeface="Arial"/>
                <a:cs typeface="Arial"/>
                <a:hlinkClick r:id="rId3"/>
              </a:rPr>
              <a:t>https://www.vreg.be/nl/anderstalige%20nieuwkomers</a:t>
            </a:r>
            <a:r>
              <a:rPr lang="en-US" sz="1850" b="0">
                <a:latin typeface="Arial"/>
                <a:cs typeface="Arial"/>
              </a:rPr>
              <a:t>. </a:t>
            </a:r>
            <a:endParaRPr lang="en-US" sz="2000"/>
          </a:p>
          <a:p>
            <a:pPr lvl="3">
              <a:lnSpc>
                <a:spcPct val="150000"/>
              </a:lnSpc>
            </a:pPr>
            <a:r>
              <a:rPr lang="en-US" sz="2000" b="0" err="1">
                <a:latin typeface="Arial"/>
                <a:cs typeface="Arial"/>
              </a:rPr>
              <a:t>Wachtwoord</a:t>
            </a:r>
            <a:r>
              <a:rPr lang="en-US" sz="2000" b="0">
                <a:latin typeface="Arial"/>
                <a:cs typeface="Arial"/>
              </a:rPr>
              <a:t>: L27gqVvG</a:t>
            </a:r>
            <a:endParaRPr lang="en-US" sz="2000" b="0"/>
          </a:p>
          <a:p>
            <a:pPr marL="341630" lvl="2" indent="-341630">
              <a:lnSpc>
                <a:spcPct val="150000"/>
              </a:lnSpc>
            </a:pPr>
            <a:r>
              <a:rPr lang="en-US" sz="2150" b="1">
                <a:latin typeface="Arial"/>
                <a:cs typeface="Arial"/>
              </a:rPr>
              <a:t>Thema's</a:t>
            </a:r>
          </a:p>
          <a:p>
            <a:pPr lvl="3"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Het </a:t>
            </a:r>
            <a:r>
              <a:rPr lang="en-US" sz="2000" err="1">
                <a:latin typeface="Arial"/>
                <a:cs typeface="Arial"/>
              </a:rPr>
              <a:t>afsluiten</a:t>
            </a:r>
            <a:r>
              <a:rPr lang="en-US" sz="2000">
                <a:latin typeface="Arial"/>
                <a:cs typeface="Arial"/>
              </a:rPr>
              <a:t> van </a:t>
            </a:r>
            <a:r>
              <a:rPr lang="en-US" sz="2000" err="1">
                <a:latin typeface="Arial"/>
                <a:cs typeface="Arial"/>
              </a:rPr>
              <a:t>een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energiecontract</a:t>
            </a:r>
            <a:endParaRPr lang="en-US" sz="2000" b="0"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De </a:t>
            </a:r>
            <a:r>
              <a:rPr lang="en-US" sz="2000" err="1">
                <a:latin typeface="Arial"/>
                <a:cs typeface="Arial"/>
              </a:rPr>
              <a:t>soorten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energiemeters</a:t>
            </a:r>
            <a:endParaRPr lang="en-US" sz="2000"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2000" err="1">
                <a:latin typeface="Arial"/>
                <a:cs typeface="Arial"/>
              </a:rPr>
              <a:t>Verhuizen</a:t>
            </a:r>
            <a:endParaRPr lang="en-US" sz="2000" b="0"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2000" err="1">
                <a:latin typeface="Arial"/>
                <a:cs typeface="Arial"/>
              </a:rPr>
              <a:t>Meterstanden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doorgeven</a:t>
            </a:r>
            <a:endParaRPr lang="en-US" sz="2000"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Een </a:t>
            </a:r>
            <a:r>
              <a:rPr lang="en-US" sz="2000" err="1">
                <a:latin typeface="Arial"/>
                <a:cs typeface="Arial"/>
              </a:rPr>
              <a:t>energieleverancier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kiezen</a:t>
            </a:r>
            <a:endParaRPr lang="en-US" sz="2000" b="0"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2000">
                <a:latin typeface="Arial"/>
                <a:cs typeface="Arial"/>
              </a:rPr>
              <a:t>Dit </a:t>
            </a:r>
            <a:r>
              <a:rPr lang="en-US" sz="2000" err="1">
                <a:latin typeface="Arial"/>
                <a:cs typeface="Arial"/>
              </a:rPr>
              <a:t>moet</a:t>
            </a:r>
            <a:r>
              <a:rPr lang="en-US" sz="2000">
                <a:latin typeface="Arial"/>
                <a:cs typeface="Arial"/>
              </a:rPr>
              <a:t> je </a:t>
            </a:r>
            <a:r>
              <a:rPr lang="en-US" sz="2000" err="1">
                <a:latin typeface="Arial"/>
                <a:cs typeface="Arial"/>
              </a:rPr>
              <a:t>doen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als</a:t>
            </a:r>
            <a:r>
              <a:rPr lang="en-US" sz="2000">
                <a:latin typeface="Arial"/>
                <a:cs typeface="Arial"/>
              </a:rPr>
              <a:t> je </a:t>
            </a:r>
            <a:r>
              <a:rPr lang="en-US" sz="2000" err="1">
                <a:latin typeface="Arial"/>
                <a:cs typeface="Arial"/>
              </a:rPr>
              <a:t>huurt</a:t>
            </a:r>
            <a:endParaRPr lang="en-US" sz="200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b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521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DEF5-3BAC-532C-9C2E-727AB137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Contactformulier</a:t>
            </a:r>
            <a:r>
              <a:rPr lang="en-US">
                <a:cs typeface="Arial"/>
              </a:rPr>
              <a:t> VREG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6DC47-AE74-28C6-1338-AD0F3B6A8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  <a:hlinkClick r:id="rId2"/>
              </a:rPr>
              <a:t>https://www.vreg.be/nl/contact</a:t>
            </a:r>
          </a:p>
          <a:p>
            <a:endParaRPr lang="en-US" b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EFA49CD-85A1-6638-889D-7E75F7E4D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85" y="1658545"/>
            <a:ext cx="7799635" cy="41950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308296-152C-6FE3-9B39-AC5C5701BC97}"/>
              </a:ext>
            </a:extLst>
          </p:cNvPr>
          <p:cNvSpPr/>
          <p:nvPr/>
        </p:nvSpPr>
        <p:spPr>
          <a:xfrm>
            <a:off x="1328737" y="5492203"/>
            <a:ext cx="5357812" cy="212081"/>
          </a:xfrm>
          <a:prstGeom prst="rect">
            <a:avLst/>
          </a:prstGeom>
          <a:noFill/>
          <a:ln w="28575">
            <a:solidFill>
              <a:srgbClr val="EF403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87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381B5D-0F9E-06D4-311D-AB9DFCE69A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cs typeface="Arial"/>
              </a:rPr>
              <a:t>Overheidsmaatregelen</a:t>
            </a:r>
          </a:p>
        </p:txBody>
      </p:sp>
    </p:spTree>
    <p:extLst>
      <p:ext uri="{BB962C8B-B14F-4D97-AF65-F5344CB8AC3E}">
        <p14:creationId xmlns:p14="http://schemas.microsoft.com/office/powerpoint/2010/main" val="1438765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Extra </a:t>
            </a:r>
            <a:r>
              <a:rPr lang="en-US" err="1">
                <a:cs typeface="Arial"/>
              </a:rPr>
              <a:t>overheidsmaatregelen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BTW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verlaging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naar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6%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elektriciteit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 (01/03)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gas (01/04)</a:t>
            </a:r>
          </a:p>
          <a:p>
            <a:pPr lvl="3">
              <a:lnSpc>
                <a:spcPct val="150000"/>
              </a:lnSpc>
            </a:pP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tot 30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september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automatisch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Gemiddelde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korting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van €200 op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jaarfactuur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Éénmalig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verwarmingspremie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van 100 euro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iedereen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Komt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via de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elektriciteitsrekening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automatisch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Tijdelijke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uitbreiding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sociaal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tarief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wie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recht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heeft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verhoogde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tegemoetkoming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verlengd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tot 30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september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Premie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van 200 euro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huishoudens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die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stoken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olie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propaan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butaangas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Verhoogde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energiepremies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Investeren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in je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woning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→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beste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bescherming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700" dirty="0">
                <a:solidFill>
                  <a:schemeClr val="tx1"/>
                </a:solidFill>
                <a:latin typeface="Arial"/>
                <a:cs typeface="Arial"/>
              </a:rPr>
              <a:t>Sterk </a:t>
            </a:r>
            <a:r>
              <a:rPr lang="en-US" sz="1700" dirty="0" err="1">
                <a:solidFill>
                  <a:schemeClr val="tx1"/>
                </a:solidFill>
                <a:latin typeface="Arial"/>
                <a:cs typeface="Arial"/>
              </a:rPr>
              <a:t>verhoogde</a:t>
            </a:r>
            <a:r>
              <a:rPr lang="en-US" sz="17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Arial"/>
                <a:cs typeface="Arial"/>
              </a:rPr>
              <a:t>energiepremies</a:t>
            </a:r>
            <a:endParaRPr lang="en-US" sz="1700" b="1" dirty="0" err="1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850" b="0" dirty="0">
                <a:latin typeface="Arial"/>
                <a:cs typeface="Arial"/>
                <a:hlinkClick r:id="rId2"/>
              </a:rPr>
              <a:t>https://economie.fgov.be/nl/themas/energie/energieprijzen</a:t>
            </a:r>
            <a:endParaRPr lang="en-US" sz="185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6768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Wie </a:t>
            </a:r>
            <a:r>
              <a:rPr lang="en-US" err="1">
                <a:cs typeface="Arial"/>
              </a:rPr>
              <a:t>en</a:t>
            </a:r>
            <a:r>
              <a:rPr lang="en-US">
                <a:cs typeface="Arial"/>
              </a:rPr>
              <a:t> wat </a:t>
            </a:r>
            <a:r>
              <a:rPr lang="en-US" err="1">
                <a:cs typeface="Arial"/>
              </a:rPr>
              <a:t>tijdelijk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sociaal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tarief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Personen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met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verhoogde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tegemoetkoming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(VT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statuut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Krijgen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sociaal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tarief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 gas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elektriciteit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tot 30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september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2022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Recht op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verhoogde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premies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beschermde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afnemer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premie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gas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condensatieketel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Fluvius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Altijd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recht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op gratis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energiescan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Altijd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recht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op 0%-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lening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van de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Vlaamse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overheid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energiebesparende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maatregelen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Fluviusbon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64F146-71D6-0749-77ED-3EA77E88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386" y="4492221"/>
            <a:ext cx="3511490" cy="12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62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Wie en wat </a:t>
            </a:r>
            <a:r>
              <a:rPr lang="en-US" dirty="0" err="1">
                <a:cs typeface="Arial"/>
              </a:rPr>
              <a:t>tijdelijk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sociaal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tarief</a:t>
            </a:r>
            <a:r>
              <a:rPr lang="en-US" dirty="0">
                <a:cs typeface="Arial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Automatisch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toegepast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Is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dit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niet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het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geval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Bewijzen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mogelijks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niet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meegestuurd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bij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verhuizing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leverancierswissel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Het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kan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ook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zijn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dat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de naam in de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kruispuntbank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niet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overeenkomt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met de naam op het contract. Correct de naam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doorgeven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is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belangrijk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564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3EA7EE-F741-62DA-5E9C-CD7402B8A8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0256" y="2005750"/>
            <a:ext cx="9294090" cy="3905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>
                <a:cs typeface="Arial"/>
              </a:rPr>
              <a:t>Toeleiden</a:t>
            </a:r>
            <a:endParaRPr lang="en-US" dirty="0"/>
          </a:p>
          <a:p>
            <a:pPr marL="685800" indent="-685800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cs typeface="Arial"/>
              </a:rPr>
              <a:t>Groepsaankoop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groene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stroom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provincie</a:t>
            </a:r>
            <a:r>
              <a:rPr lang="en-US" sz="2400" dirty="0">
                <a:cs typeface="Arial"/>
              </a:rPr>
              <a:t> West-Vlaanderen</a:t>
            </a:r>
          </a:p>
          <a:p>
            <a:pPr marL="685800" indent="-685800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cs typeface="Arial"/>
              </a:rPr>
              <a:t>Energiescan</a:t>
            </a:r>
            <a:endParaRPr lang="en-US" sz="2400" dirty="0">
              <a:cs typeface="Arial"/>
            </a:endParaRPr>
          </a:p>
          <a:p>
            <a:pPr marL="685800" indent="-6858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cs typeface="Arial"/>
              </a:rPr>
              <a:t>De </a:t>
            </a:r>
            <a:r>
              <a:rPr lang="en-US" sz="2400" dirty="0" err="1">
                <a:cs typeface="Arial"/>
              </a:rPr>
              <a:t>watergroep</a:t>
            </a:r>
            <a:endParaRPr lang="en-US" sz="2400" dirty="0">
              <a:cs typeface="Arial"/>
            </a:endParaRPr>
          </a:p>
          <a:p>
            <a:pPr marL="685800" indent="-685800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cs typeface="Arial"/>
              </a:rPr>
              <a:t>Renovatiebegeleiding</a:t>
            </a:r>
            <a:endParaRPr lang="en-US" sz="2400" dirty="0">
              <a:cs typeface="Arial"/>
            </a:endParaRPr>
          </a:p>
          <a:p>
            <a:pPr marL="685800" indent="-685800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cs typeface="Arial"/>
              </a:rPr>
              <a:t>Woningonderzoek</a:t>
            </a:r>
            <a:r>
              <a:rPr lang="en-US" sz="2400" dirty="0">
                <a:cs typeface="Arial"/>
              </a:rPr>
              <a:t> of </a:t>
            </a:r>
            <a:r>
              <a:rPr lang="en-US" sz="2400" dirty="0" err="1">
                <a:cs typeface="Arial"/>
              </a:rPr>
              <a:t>dienst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wonen</a:t>
            </a:r>
            <a:r>
              <a:rPr lang="en-US" sz="2400" dirty="0">
                <a:cs typeface="Arial"/>
              </a:rPr>
              <a:t> van de </a:t>
            </a:r>
            <a:r>
              <a:rPr lang="en-US" sz="2400" dirty="0" err="1">
                <a:cs typeface="Arial"/>
              </a:rPr>
              <a:t>gemeente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06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cs typeface="Arial"/>
              </a:rPr>
              <a:t>Groepsaankoop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groene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stroom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provincie</a:t>
            </a:r>
            <a:r>
              <a:rPr lang="en-US">
                <a:cs typeface="Arial"/>
              </a:rPr>
              <a:t> West-Vlaanderen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380134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11e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editie</a:t>
            </a:r>
            <a:endParaRPr lang="en-US" sz="2000" b="0" err="1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Vorige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10 steeds met vast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tarief</a:t>
            </a:r>
            <a:endParaRPr lang="en-US" sz="2000" b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Nu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variabel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door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onzekere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prijzen</a:t>
            </a:r>
            <a:endParaRPr lang="en-US" sz="2000" b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Winnaar MEGA</a:t>
            </a:r>
          </a:p>
          <a:p>
            <a:pPr marL="342900" indent="-34290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Heel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onduidelijk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om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te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kunnen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vergelijken</a:t>
            </a:r>
            <a:endParaRPr lang="en-US" sz="2000" b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Voorstel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probeer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te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gaan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naar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vast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conract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doe </a:t>
            </a:r>
            <a:r>
              <a:rPr lang="en-US" sz="2000" b="0" err="1">
                <a:solidFill>
                  <a:schemeClr val="tx1"/>
                </a:solidFill>
                <a:latin typeface="Arial"/>
                <a:cs typeface="Arial"/>
              </a:rPr>
              <a:t>dikwijls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 de V-test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1950"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</a:pPr>
            <a:endParaRPr lang="en-US" sz="1950"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endParaRPr lang="en-US" sz="1850" b="1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511034-CA11-FAE6-1666-F323E34D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837" y="4203209"/>
            <a:ext cx="3871590" cy="122350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5B584F4-4790-BB72-AF35-2D607A684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83" y="4202546"/>
            <a:ext cx="4365678" cy="20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39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B8B04-2893-5192-8AB9-6D5C5AA9C3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cs typeface="Arial"/>
              </a:rPr>
              <a:t>Energiehuis </a:t>
            </a:r>
          </a:p>
          <a:p>
            <a:r>
              <a:rPr lang="en-US">
                <a:cs typeface="Arial"/>
              </a:rPr>
              <a:t>WarmerWonen</a:t>
            </a:r>
          </a:p>
        </p:txBody>
      </p:sp>
    </p:spTree>
    <p:extLst>
      <p:ext uri="{BB962C8B-B14F-4D97-AF65-F5344CB8AC3E}">
        <p14:creationId xmlns:p14="http://schemas.microsoft.com/office/powerpoint/2010/main" val="3427056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cs typeface="Arial"/>
              </a:rPr>
              <a:t>Groepsaankoop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groene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stroom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provincie</a:t>
            </a:r>
            <a:r>
              <a:rPr lang="en-US">
                <a:cs typeface="Arial"/>
              </a:rPr>
              <a:t> West-Vlaanderen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380134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Inschrijven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lang="en-US" sz="1800" b="0" dirty="0" err="1">
                <a:latin typeface="Arial"/>
                <a:cs typeface="Arial"/>
              </a:rPr>
              <a:t>ovember</a:t>
            </a:r>
            <a:r>
              <a:rPr lang="en-US" sz="1800" b="0" dirty="0">
                <a:latin typeface="Arial"/>
                <a:cs typeface="Arial"/>
              </a:rPr>
              <a:t> – </a:t>
            </a:r>
            <a:r>
              <a:rPr lang="en-US" sz="1800" b="0" dirty="0" err="1">
                <a:latin typeface="Arial"/>
                <a:cs typeface="Arial"/>
              </a:rPr>
              <a:t>februari</a:t>
            </a:r>
            <a:endParaRPr lang="en-US" sz="1800" b="0" dirty="0"/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r>
              <a:rPr lang="en-US" sz="1950" dirty="0" err="1">
                <a:latin typeface="Arial"/>
                <a:cs typeface="Arial"/>
              </a:rPr>
              <a:t>Overstap</a:t>
            </a:r>
            <a:r>
              <a:rPr lang="en-US" sz="1950" dirty="0">
                <a:latin typeface="Arial"/>
                <a:cs typeface="Arial"/>
              </a:rPr>
              <a:t>: </a:t>
            </a:r>
            <a:r>
              <a:rPr lang="en-US" sz="1950" dirty="0" err="1">
                <a:latin typeface="Arial"/>
                <a:cs typeface="Arial"/>
              </a:rPr>
              <a:t>maart</a:t>
            </a:r>
            <a:r>
              <a:rPr lang="en-US" sz="1950" dirty="0">
                <a:latin typeface="Arial"/>
                <a:cs typeface="Arial"/>
              </a:rPr>
              <a:t> – </a:t>
            </a:r>
            <a:r>
              <a:rPr lang="en-US" sz="1950" dirty="0" err="1">
                <a:latin typeface="Arial"/>
                <a:cs typeface="Arial"/>
              </a:rPr>
              <a:t>april</a:t>
            </a:r>
            <a:endParaRPr lang="en-US" sz="1950" dirty="0"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r>
              <a:rPr lang="en-US" sz="1950" dirty="0" err="1">
                <a:latin typeface="Arial"/>
                <a:cs typeface="Arial"/>
              </a:rPr>
              <a:t>Persoonlijk</a:t>
            </a:r>
            <a:r>
              <a:rPr lang="en-US" sz="1950" dirty="0">
                <a:latin typeface="Arial"/>
                <a:cs typeface="Arial"/>
              </a:rPr>
              <a:t> </a:t>
            </a:r>
            <a:r>
              <a:rPr lang="en-US" sz="1950" dirty="0" err="1">
                <a:latin typeface="Arial"/>
                <a:cs typeface="Arial"/>
              </a:rPr>
              <a:t>voorstel</a:t>
            </a:r>
            <a:r>
              <a:rPr lang="en-US" sz="1950" dirty="0">
                <a:latin typeface="Arial"/>
                <a:cs typeface="Arial"/>
              </a:rPr>
              <a:t> op basis van </a:t>
            </a:r>
            <a:r>
              <a:rPr lang="en-US" sz="1950" dirty="0" err="1">
                <a:latin typeface="Arial"/>
                <a:cs typeface="Arial"/>
              </a:rPr>
              <a:t>uw</a:t>
            </a:r>
            <a:r>
              <a:rPr lang="en-US" sz="1950" dirty="0">
                <a:latin typeface="Arial"/>
                <a:cs typeface="Arial"/>
              </a:rPr>
              <a:t> </a:t>
            </a:r>
            <a:r>
              <a:rPr lang="en-US" sz="1950" dirty="0" err="1">
                <a:latin typeface="Arial"/>
                <a:cs typeface="Arial"/>
              </a:rPr>
              <a:t>verbruik</a:t>
            </a:r>
            <a:endParaRPr lang="en-US" sz="1950" dirty="0"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</a:pPr>
            <a:r>
              <a:rPr lang="en-US" sz="1950" dirty="0" err="1">
                <a:latin typeface="Arial"/>
                <a:cs typeface="Arial"/>
              </a:rPr>
              <a:t>Opgelet</a:t>
            </a:r>
            <a:r>
              <a:rPr lang="en-US" sz="1950" dirty="0">
                <a:latin typeface="Arial"/>
                <a:cs typeface="Arial"/>
              </a:rPr>
              <a:t>! Na 1 </a:t>
            </a:r>
            <a:r>
              <a:rPr lang="en-US" sz="1950" dirty="0" err="1">
                <a:latin typeface="Arial"/>
                <a:cs typeface="Arial"/>
              </a:rPr>
              <a:t>jaar</a:t>
            </a:r>
            <a:r>
              <a:rPr lang="en-US" sz="1950" dirty="0">
                <a:latin typeface="Arial"/>
                <a:cs typeface="Arial"/>
              </a:rPr>
              <a:t> </a:t>
            </a:r>
            <a:r>
              <a:rPr lang="en-US" sz="1950" dirty="0" err="1">
                <a:latin typeface="Arial"/>
                <a:cs typeface="Arial"/>
              </a:rPr>
              <a:t>veranderen</a:t>
            </a:r>
            <a:r>
              <a:rPr lang="en-US" sz="1950" dirty="0">
                <a:latin typeface="Arial"/>
                <a:cs typeface="Arial"/>
              </a:rPr>
              <a:t> de </a:t>
            </a:r>
            <a:r>
              <a:rPr lang="en-US" sz="1950" dirty="0" err="1">
                <a:latin typeface="Arial"/>
                <a:cs typeface="Arial"/>
              </a:rPr>
              <a:t>prijzen</a:t>
            </a:r>
            <a:r>
              <a:rPr lang="en-US" sz="1950" dirty="0">
                <a:latin typeface="Arial"/>
                <a:cs typeface="Arial"/>
              </a:rPr>
              <a:t>! → V-test</a:t>
            </a:r>
          </a:p>
          <a:p>
            <a:pPr marL="341630" lvl="2" indent="-341630">
              <a:lnSpc>
                <a:spcPct val="150000"/>
              </a:lnSpc>
            </a:pPr>
            <a:r>
              <a:rPr lang="en-US" sz="1950" dirty="0" err="1">
                <a:latin typeface="Arial"/>
                <a:cs typeface="Arial"/>
                <a:hlinkClick r:id="rId3"/>
              </a:rPr>
              <a:t>Groepsaankoop</a:t>
            </a:r>
            <a:r>
              <a:rPr lang="en-US" sz="1950" dirty="0">
                <a:latin typeface="Arial"/>
                <a:cs typeface="Arial"/>
                <a:hlinkClick r:id="rId3"/>
              </a:rPr>
              <a:t> </a:t>
            </a:r>
            <a:r>
              <a:rPr lang="en-US" sz="1950" dirty="0" err="1">
                <a:latin typeface="Arial"/>
                <a:cs typeface="Arial"/>
                <a:hlinkClick r:id="rId3"/>
              </a:rPr>
              <a:t>groene</a:t>
            </a:r>
            <a:r>
              <a:rPr lang="en-US" sz="1950" dirty="0">
                <a:latin typeface="Arial"/>
                <a:cs typeface="Arial"/>
                <a:hlinkClick r:id="rId3"/>
              </a:rPr>
              <a:t> </a:t>
            </a:r>
            <a:r>
              <a:rPr lang="en-US" sz="1950" dirty="0" err="1">
                <a:latin typeface="Arial"/>
                <a:cs typeface="Arial"/>
                <a:hlinkClick r:id="rId3"/>
              </a:rPr>
              <a:t>stroom</a:t>
            </a:r>
            <a:r>
              <a:rPr lang="en-US" sz="1950" dirty="0">
                <a:latin typeface="Arial"/>
                <a:cs typeface="Arial"/>
                <a:hlinkClick r:id="rId3"/>
              </a:rPr>
              <a:t> | </a:t>
            </a:r>
            <a:r>
              <a:rPr lang="en-US" sz="1950" dirty="0" err="1">
                <a:latin typeface="Arial"/>
                <a:cs typeface="Arial"/>
                <a:hlinkClick r:id="rId3"/>
              </a:rPr>
              <a:t>Provincie</a:t>
            </a:r>
            <a:r>
              <a:rPr lang="en-US" sz="1950" dirty="0">
                <a:latin typeface="Arial"/>
                <a:cs typeface="Arial"/>
                <a:hlinkClick r:id="rId3"/>
              </a:rPr>
              <a:t> West-</a:t>
            </a:r>
            <a:r>
              <a:rPr lang="en-US" sz="1950" dirty="0" err="1">
                <a:latin typeface="Arial"/>
                <a:cs typeface="Arial"/>
                <a:hlinkClick r:id="rId3"/>
              </a:rPr>
              <a:t>Vlaanderen</a:t>
            </a:r>
            <a:endParaRPr lang="en-US" sz="1950" dirty="0"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</a:pPr>
            <a:endParaRPr lang="en-US" sz="1950" dirty="0"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endParaRPr lang="en-US" sz="185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6D44E90-0527-2676-C857-A437374A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3693920"/>
            <a:ext cx="4087193" cy="2153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59B34-85CD-51E2-63B7-2BBF9D483F73}"/>
              </a:ext>
            </a:extLst>
          </p:cNvPr>
          <p:cNvSpPr txBox="1"/>
          <p:nvPr/>
        </p:nvSpPr>
        <p:spPr>
          <a:xfrm>
            <a:off x="6208040" y="4523809"/>
            <a:ext cx="436567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+mj-lt"/>
                <a:cs typeface="Arial"/>
              </a:rPr>
              <a:t>Vergelijken</a:t>
            </a:r>
            <a:r>
              <a:rPr lang="en-US" sz="2400" b="1" dirty="0">
                <a:latin typeface="+mj-lt"/>
                <a:cs typeface="Arial"/>
              </a:rPr>
              <a:t> is </a:t>
            </a:r>
            <a:r>
              <a:rPr lang="en-US" sz="2400" b="1" dirty="0" err="1">
                <a:latin typeface="+mj-lt"/>
                <a:cs typeface="Arial"/>
              </a:rPr>
              <a:t>belangrijk</a:t>
            </a:r>
            <a:r>
              <a:rPr lang="en-US" sz="2400" b="1" dirty="0">
                <a:latin typeface="+mj-lt"/>
                <a:cs typeface="Arial"/>
              </a:rPr>
              <a:t> </a:t>
            </a:r>
            <a:r>
              <a:rPr lang="en-US" sz="2400" b="1" dirty="0" err="1">
                <a:latin typeface="+mj-lt"/>
                <a:cs typeface="Arial"/>
              </a:rPr>
              <a:t>en</a:t>
            </a:r>
            <a:r>
              <a:rPr lang="en-US" sz="2400" b="1" dirty="0">
                <a:latin typeface="+mj-lt"/>
                <a:cs typeface="Arial"/>
              </a:rPr>
              <a:t> </a:t>
            </a:r>
            <a:r>
              <a:rPr lang="en-US" sz="2400" b="1" dirty="0" err="1">
                <a:latin typeface="+mj-lt"/>
                <a:cs typeface="Arial"/>
              </a:rPr>
              <a:t>kost</a:t>
            </a:r>
            <a:r>
              <a:rPr lang="en-US" sz="2400" b="1" dirty="0">
                <a:latin typeface="+mj-lt"/>
                <a:cs typeface="Arial"/>
              </a:rPr>
              <a:t> </a:t>
            </a:r>
            <a:r>
              <a:rPr lang="en-US" sz="2400" b="1" dirty="0" err="1">
                <a:latin typeface="+mj-lt"/>
                <a:cs typeface="Arial"/>
              </a:rPr>
              <a:t>geen</a:t>
            </a:r>
            <a:r>
              <a:rPr lang="en-US" sz="2400" b="1" dirty="0">
                <a:latin typeface="+mj-lt"/>
                <a:cs typeface="Arial"/>
              </a:rPr>
              <a:t> geld!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7023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VZW effect: </a:t>
            </a:r>
            <a:r>
              <a:rPr lang="en-US" err="1">
                <a:cs typeface="Arial"/>
              </a:rPr>
              <a:t>energiescan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294409"/>
            <a:ext cx="9758164" cy="4631621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rgbClr val="003746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D2F5B7E7-EE7A-E11D-55E3-918BCD9836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0483499"/>
              </p:ext>
            </p:extLst>
          </p:nvPr>
        </p:nvGraphicFramePr>
        <p:xfrm>
          <a:off x="1247775" y="1652587"/>
          <a:ext cx="9058275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4CAB7CE-D42C-CDCE-CB87-F293D0511A8A}"/>
              </a:ext>
            </a:extLst>
          </p:cNvPr>
          <p:cNvSpPr txBox="1"/>
          <p:nvPr/>
        </p:nvSpPr>
        <p:spPr>
          <a:xfrm>
            <a:off x="1247775" y="5072062"/>
            <a:ext cx="9220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 dirty="0">
                <a:latin typeface="+mj-lt"/>
                <a:cs typeface="Arial"/>
              </a:rPr>
              <a:t>De </a:t>
            </a:r>
            <a:r>
              <a:rPr lang="en-US" sz="2800" b="1" i="1" err="1">
                <a:latin typeface="+mj-lt"/>
                <a:cs typeface="Arial"/>
              </a:rPr>
              <a:t>goedkoopste</a:t>
            </a:r>
            <a:r>
              <a:rPr lang="en-US" sz="2800" b="1" i="1" dirty="0">
                <a:latin typeface="+mj-lt"/>
                <a:cs typeface="Arial"/>
              </a:rPr>
              <a:t> kWh is de kWh die je </a:t>
            </a:r>
            <a:r>
              <a:rPr lang="en-US" sz="2800" b="1" i="1" err="1">
                <a:latin typeface="+mj-lt"/>
                <a:cs typeface="Arial"/>
              </a:rPr>
              <a:t>niet</a:t>
            </a:r>
            <a:r>
              <a:rPr lang="en-US" sz="2800" b="1" i="1" dirty="0">
                <a:latin typeface="+mj-lt"/>
                <a:cs typeface="Arial"/>
              </a:rPr>
              <a:t> </a:t>
            </a:r>
            <a:r>
              <a:rPr lang="en-US" sz="2800" b="1" i="1" err="1">
                <a:latin typeface="+mj-lt"/>
                <a:cs typeface="Arial"/>
              </a:rPr>
              <a:t>verbruikt</a:t>
            </a:r>
            <a:endParaRPr lang="en-US" sz="2800" b="1" i="1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985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VZW effect: energiescan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380134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Doelgroep</a:t>
            </a:r>
            <a:endParaRPr lang="en-US" sz="2000" err="1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00" dirty="0" err="1">
                <a:latin typeface="Arial"/>
                <a:cs typeface="Arial"/>
              </a:rPr>
              <a:t>Huurder</a:t>
            </a:r>
            <a:r>
              <a:rPr lang="en-US" sz="1800" dirty="0">
                <a:latin typeface="Arial"/>
                <a:cs typeface="Arial"/>
              </a:rPr>
              <a:t> die max 528,57</a:t>
            </a:r>
            <a:r>
              <a:rPr lang="en-US" sz="1800" b="0" dirty="0">
                <a:latin typeface="Arial"/>
                <a:cs typeface="Arial"/>
              </a:rPr>
              <a:t> euro (</a:t>
            </a:r>
            <a:r>
              <a:rPr lang="en-US" sz="1800" b="0" dirty="0" err="1">
                <a:latin typeface="Arial"/>
                <a:cs typeface="Arial"/>
              </a:rPr>
              <a:t>regio</a:t>
            </a:r>
            <a:r>
              <a:rPr lang="en-US" sz="1800" b="0" dirty="0">
                <a:latin typeface="Arial"/>
                <a:cs typeface="Arial"/>
              </a:rPr>
              <a:t>) of </a:t>
            </a:r>
            <a:r>
              <a:rPr lang="en-US" sz="1800" dirty="0">
                <a:latin typeface="Arial"/>
                <a:cs typeface="Arial"/>
              </a:rPr>
              <a:t>578,57euro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(</a:t>
            </a:r>
            <a:r>
              <a:rPr lang="en-US" sz="1800" dirty="0" err="1">
                <a:latin typeface="Arial"/>
                <a:cs typeface="Arial"/>
              </a:rPr>
              <a:t>centrumsteden</a:t>
            </a:r>
            <a:r>
              <a:rPr lang="en-US" sz="1800" dirty="0">
                <a:latin typeface="Arial"/>
                <a:cs typeface="Arial"/>
              </a:rPr>
              <a:t>) </a:t>
            </a:r>
            <a:r>
              <a:rPr lang="en-US" sz="1800" dirty="0" err="1">
                <a:latin typeface="Arial"/>
                <a:cs typeface="Arial"/>
              </a:rPr>
              <a:t>betaalt</a:t>
            </a:r>
            <a:r>
              <a:rPr lang="en-US" sz="1800" dirty="0">
                <a:latin typeface="Arial"/>
                <a:cs typeface="Arial"/>
              </a:rPr>
              <a:t>;</a:t>
            </a:r>
            <a:endParaRPr lang="en-US" sz="1800" dirty="0"/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00" dirty="0">
                <a:latin typeface="Arial"/>
                <a:cs typeface="Arial"/>
              </a:rPr>
              <a:t>Bruto </a:t>
            </a:r>
            <a:r>
              <a:rPr lang="en-US" sz="1800" dirty="0" err="1">
                <a:latin typeface="Arial"/>
                <a:cs typeface="Arial"/>
              </a:rPr>
              <a:t>belastbaar</a:t>
            </a:r>
            <a:r>
              <a:rPr lang="en-US" sz="1800" dirty="0">
                <a:latin typeface="Arial"/>
                <a:cs typeface="Arial"/>
              </a:rPr>
              <a:t> </a:t>
            </a:r>
            <a:r>
              <a:rPr lang="en-US" sz="1800" dirty="0" err="1">
                <a:latin typeface="Arial"/>
                <a:cs typeface="Arial"/>
              </a:rPr>
              <a:t>inkomen</a:t>
            </a:r>
            <a:r>
              <a:rPr lang="en-US" sz="1800" dirty="0">
                <a:latin typeface="Arial"/>
                <a:cs typeface="Arial"/>
              </a:rPr>
              <a:t> max 32.980</a:t>
            </a:r>
            <a:r>
              <a:rPr lang="en-US" sz="1800" b="0" dirty="0">
                <a:latin typeface="Arial"/>
                <a:cs typeface="Arial"/>
              </a:rPr>
              <a:t> euro (+ </a:t>
            </a:r>
            <a:r>
              <a:rPr lang="en-US" sz="1800" dirty="0">
                <a:latin typeface="Arial"/>
                <a:cs typeface="Arial"/>
              </a:rPr>
              <a:t>1720</a:t>
            </a:r>
            <a:r>
              <a:rPr lang="en-US" sz="1800" b="0" dirty="0">
                <a:latin typeface="Arial"/>
                <a:cs typeface="Arial"/>
              </a:rPr>
              <a:t> euro per </a:t>
            </a:r>
            <a:r>
              <a:rPr lang="en-US" sz="1800" b="0" dirty="0" err="1">
                <a:latin typeface="Arial"/>
                <a:cs typeface="Arial"/>
              </a:rPr>
              <a:t>persoon</a:t>
            </a:r>
            <a:r>
              <a:rPr lang="en-US" sz="1800" b="0" dirty="0">
                <a:latin typeface="Arial"/>
                <a:cs typeface="Arial"/>
              </a:rPr>
              <a:t> ten </a:t>
            </a:r>
            <a:r>
              <a:rPr lang="en-US" sz="1800" b="0" dirty="0" err="1">
                <a:latin typeface="Arial"/>
                <a:cs typeface="Arial"/>
              </a:rPr>
              <a:t>laste</a:t>
            </a:r>
            <a:r>
              <a:rPr lang="en-US" sz="1800" b="0" dirty="0">
                <a:latin typeface="Arial"/>
                <a:cs typeface="Arial"/>
              </a:rPr>
              <a:t>);</a:t>
            </a:r>
            <a:endParaRPr lang="en-US" sz="1800" b="1" dirty="0"/>
          </a:p>
          <a:p>
            <a:pPr lvl="3">
              <a:lnSpc>
                <a:spcPct val="150000"/>
              </a:lnSpc>
            </a:pPr>
            <a:r>
              <a:rPr lang="en-US" sz="1800" dirty="0" err="1">
                <a:latin typeface="Arial"/>
                <a:cs typeface="Arial"/>
              </a:rPr>
              <a:t>Beschermde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afnemer</a:t>
            </a:r>
            <a:r>
              <a:rPr lang="en-US" sz="1800" dirty="0">
                <a:latin typeface="Arial"/>
                <a:cs typeface="Arial"/>
              </a:rPr>
              <a:t> (=</a:t>
            </a:r>
            <a:r>
              <a:rPr lang="en-US" sz="1800" dirty="0" err="1">
                <a:latin typeface="Arial"/>
                <a:cs typeface="Arial"/>
              </a:rPr>
              <a:t>sociaal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tarief</a:t>
            </a:r>
            <a:r>
              <a:rPr lang="en-US" sz="1800" dirty="0">
                <a:latin typeface="Arial"/>
                <a:cs typeface="Arial"/>
              </a:rPr>
              <a:t>)</a:t>
            </a:r>
            <a:endParaRPr lang="en-US" sz="1800" dirty="0"/>
          </a:p>
          <a:p>
            <a:pPr lvl="3">
              <a:lnSpc>
                <a:spcPct val="150000"/>
              </a:lnSpc>
            </a:pPr>
            <a:r>
              <a:rPr lang="en-US" sz="1800" dirty="0" err="1">
                <a:latin typeface="Arial"/>
                <a:cs typeface="Arial"/>
              </a:rPr>
              <a:t>Actieve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b="0" dirty="0" err="1">
                <a:latin typeface="Arial"/>
                <a:cs typeface="Arial"/>
              </a:rPr>
              <a:t>budgetmeter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b="0" dirty="0" err="1">
                <a:latin typeface="Arial"/>
                <a:cs typeface="Arial"/>
              </a:rPr>
              <a:t>voor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b="0" dirty="0" err="1">
                <a:latin typeface="Arial"/>
                <a:cs typeface="Arial"/>
              </a:rPr>
              <a:t>elektriciteit</a:t>
            </a:r>
            <a:r>
              <a:rPr lang="en-US" sz="1800" dirty="0">
                <a:latin typeface="Arial"/>
                <a:cs typeface="Arial"/>
              </a:rPr>
              <a:t> </a:t>
            </a:r>
            <a:r>
              <a:rPr lang="en-US" sz="1800" dirty="0" err="1">
                <a:latin typeface="Arial"/>
                <a:cs typeface="Arial"/>
              </a:rPr>
              <a:t>en</a:t>
            </a:r>
            <a:r>
              <a:rPr lang="en-US" sz="1800" dirty="0">
                <a:latin typeface="Arial"/>
                <a:cs typeface="Arial"/>
              </a:rPr>
              <a:t>/of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b="0" dirty="0" err="1">
                <a:latin typeface="Arial"/>
                <a:cs typeface="Arial"/>
              </a:rPr>
              <a:t>aardgas</a:t>
            </a:r>
            <a:r>
              <a:rPr lang="en-US" sz="1800" b="0" dirty="0">
                <a:latin typeface="Arial"/>
                <a:cs typeface="Arial"/>
              </a:rPr>
              <a:t>;</a:t>
            </a:r>
            <a:endParaRPr lang="en-US" sz="1800" b="1" dirty="0"/>
          </a:p>
          <a:p>
            <a:pPr lvl="3">
              <a:lnSpc>
                <a:spcPct val="150000"/>
              </a:lnSpc>
            </a:pPr>
            <a:r>
              <a:rPr lang="en-US" sz="1800" dirty="0" err="1">
                <a:latin typeface="Arial"/>
                <a:cs typeface="Arial"/>
              </a:rPr>
              <a:t>Verhoogde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b="0" dirty="0" err="1">
                <a:latin typeface="Arial"/>
                <a:cs typeface="Arial"/>
              </a:rPr>
              <a:t>tegemoetkoming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b="0" dirty="0" err="1">
                <a:latin typeface="Arial"/>
                <a:cs typeface="Arial"/>
              </a:rPr>
              <a:t>bij</a:t>
            </a:r>
            <a:r>
              <a:rPr lang="en-US" sz="1800" b="0" dirty="0">
                <a:latin typeface="Arial"/>
                <a:cs typeface="Arial"/>
              </a:rPr>
              <a:t> het </a:t>
            </a:r>
            <a:r>
              <a:rPr lang="en-US" sz="1800" b="0" dirty="0" err="1">
                <a:latin typeface="Arial"/>
                <a:cs typeface="Arial"/>
              </a:rPr>
              <a:t>ziekenfonds</a:t>
            </a:r>
            <a:r>
              <a:rPr lang="en-US" sz="1800" dirty="0">
                <a:latin typeface="Arial"/>
                <a:cs typeface="Arial"/>
              </a:rPr>
              <a:t> (</a:t>
            </a:r>
            <a:r>
              <a:rPr lang="en-US" sz="1800" b="1" u="sng" dirty="0">
                <a:latin typeface="Arial"/>
                <a:cs typeface="Arial"/>
              </a:rPr>
              <a:t>nu </a:t>
            </a:r>
            <a:r>
              <a:rPr lang="en-US" sz="1800" b="1" u="sng" dirty="0" err="1">
                <a:latin typeface="Arial"/>
                <a:cs typeface="Arial"/>
              </a:rPr>
              <a:t>ook</a:t>
            </a:r>
            <a:r>
              <a:rPr lang="en-US" sz="1800" b="1" u="sng" dirty="0">
                <a:latin typeface="Arial"/>
                <a:cs typeface="Arial"/>
              </a:rPr>
              <a:t> </a:t>
            </a:r>
            <a:r>
              <a:rPr lang="en-US" sz="1800" b="1" u="sng" dirty="0" err="1">
                <a:latin typeface="Arial"/>
                <a:cs typeface="Arial"/>
              </a:rPr>
              <a:t>tijdelijk</a:t>
            </a:r>
            <a:r>
              <a:rPr lang="en-US" sz="1800" b="1" u="sng" dirty="0">
                <a:latin typeface="Arial"/>
                <a:cs typeface="Arial"/>
              </a:rPr>
              <a:t> ST </a:t>
            </a:r>
            <a:r>
              <a:rPr lang="en-US" sz="1800" b="1" u="sng" dirty="0" err="1">
                <a:latin typeface="Arial"/>
                <a:cs typeface="Arial"/>
              </a:rPr>
              <a:t>t.e.m.</a:t>
            </a:r>
            <a:r>
              <a:rPr lang="en-US" sz="1800" b="1" u="sng" dirty="0">
                <a:latin typeface="Arial"/>
                <a:cs typeface="Arial"/>
              </a:rPr>
              <a:t> 30/09/'22)</a:t>
            </a:r>
            <a:r>
              <a:rPr lang="en-US" sz="1800" dirty="0">
                <a:latin typeface="Arial"/>
                <a:cs typeface="Arial"/>
              </a:rPr>
              <a:t>;</a:t>
            </a:r>
            <a:endParaRPr lang="en-US" sz="1800" dirty="0"/>
          </a:p>
          <a:p>
            <a:pPr lvl="3">
              <a:lnSpc>
                <a:spcPct val="150000"/>
              </a:lnSpc>
            </a:pPr>
            <a:r>
              <a:rPr lang="en-US" sz="1800" dirty="0">
                <a:latin typeface="Arial"/>
                <a:cs typeface="Arial"/>
              </a:rPr>
              <a:t>Schuldbemiddeling/</a:t>
            </a:r>
            <a:r>
              <a:rPr lang="en-US" sz="1800" dirty="0" err="1">
                <a:latin typeface="Arial"/>
                <a:cs typeface="Arial"/>
              </a:rPr>
              <a:t>begeleiding</a:t>
            </a:r>
            <a:r>
              <a:rPr lang="en-US" sz="1800" b="0" dirty="0">
                <a:latin typeface="Arial"/>
                <a:cs typeface="Arial"/>
              </a:rPr>
              <a:t> door het OCMW/CAW;</a:t>
            </a:r>
            <a:endParaRPr lang="en-US" sz="1800" dirty="0"/>
          </a:p>
          <a:p>
            <a:pPr lvl="3">
              <a:lnSpc>
                <a:spcPct val="150000"/>
              </a:lnSpc>
            </a:pPr>
            <a:r>
              <a:rPr lang="en-US" sz="1800" dirty="0" err="1">
                <a:latin typeface="Arial"/>
                <a:cs typeface="Arial"/>
              </a:rPr>
              <a:t>Huurder</a:t>
            </a:r>
            <a:r>
              <a:rPr lang="en-US" sz="1800" dirty="0">
                <a:latin typeface="Arial"/>
                <a:cs typeface="Arial"/>
              </a:rPr>
              <a:t> SVK, SHM, OCMW of </a:t>
            </a:r>
            <a:r>
              <a:rPr lang="en-US" sz="1800" dirty="0" err="1">
                <a:latin typeface="Arial"/>
                <a:cs typeface="Arial"/>
              </a:rPr>
              <a:t>lokaal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bestuur</a:t>
            </a:r>
            <a:endParaRPr lang="en-US" sz="1800" dirty="0"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00" dirty="0" err="1">
                <a:latin typeface="Arial"/>
                <a:cs typeface="Arial"/>
              </a:rPr>
              <a:t>Verzoek</a:t>
            </a:r>
            <a:r>
              <a:rPr lang="en-US" sz="1800" b="0" dirty="0">
                <a:latin typeface="Arial"/>
                <a:cs typeface="Arial"/>
              </a:rPr>
              <a:t> tot </a:t>
            </a:r>
            <a:r>
              <a:rPr lang="en-US" sz="1800" b="0" dirty="0" err="1">
                <a:latin typeface="Arial"/>
                <a:cs typeface="Arial"/>
              </a:rPr>
              <a:t>afsluiting</a:t>
            </a:r>
            <a:r>
              <a:rPr lang="en-US" sz="1800" b="0" dirty="0">
                <a:latin typeface="Arial"/>
                <a:cs typeface="Arial"/>
              </a:rPr>
              <a:t> van gas of </a:t>
            </a:r>
            <a:r>
              <a:rPr lang="en-US" sz="1800" b="0" dirty="0" err="1">
                <a:latin typeface="Arial"/>
                <a:cs typeface="Arial"/>
              </a:rPr>
              <a:t>elektriciteit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b="0" dirty="0" err="1">
                <a:latin typeface="Arial"/>
                <a:cs typeface="Arial"/>
              </a:rPr>
              <a:t>ingediend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b="0" dirty="0" err="1">
                <a:latin typeface="Arial"/>
                <a:cs typeface="Arial"/>
              </a:rPr>
              <a:t>bij</a:t>
            </a:r>
            <a:r>
              <a:rPr lang="en-US" sz="1800" b="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LAC</a:t>
            </a:r>
            <a:endParaRPr lang="en-US" sz="1800" dirty="0"/>
          </a:p>
          <a:p>
            <a:pPr lvl="3">
              <a:lnSpc>
                <a:spcPct val="150000"/>
              </a:lnSpc>
            </a:pPr>
            <a:endParaRPr lang="en-US" sz="1850" b="1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948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VZW effect: </a:t>
            </a:r>
            <a:r>
              <a:rPr lang="en-US" err="1">
                <a:cs typeface="Arial"/>
              </a:rPr>
              <a:t>Gelukkig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valt</a:t>
            </a:r>
            <a:r>
              <a:rPr lang="en-US">
                <a:cs typeface="Arial"/>
              </a:rPr>
              <a:t> er </a:t>
            </a:r>
            <a:r>
              <a:rPr lang="en-US" err="1">
                <a:cs typeface="Arial"/>
              </a:rPr>
              <a:t>iets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aan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te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doen</a:t>
            </a:r>
            <a:r>
              <a:rPr lang="en-US">
                <a:cs typeface="Arial"/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380134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endParaRPr lang="en-US" sz="2000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</a:pPr>
            <a:endParaRPr lang="en-US" sz="1850" b="1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F0D9B5-8B1E-798F-5C8E-AC292312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1247879"/>
            <a:ext cx="5009108" cy="44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290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VZW effect: </a:t>
            </a:r>
            <a:r>
              <a:rPr lang="en-US" err="1">
                <a:cs typeface="Arial"/>
              </a:rPr>
              <a:t>Jaarlijks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energieverbruik</a:t>
            </a:r>
            <a:r>
              <a:rPr lang="en-US">
                <a:cs typeface="Arial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380134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endParaRPr lang="en-US" sz="2000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</a:pPr>
            <a:endParaRPr lang="en-US" sz="1850" b="1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E92214D-FE2B-CDCA-6810-4B2C858E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85" y="1234544"/>
            <a:ext cx="8636793" cy="47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564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VZW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294409"/>
            <a:ext cx="9758164" cy="4631621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Energiescans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: basis- en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opvolgscans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Arial"/>
                <a:cs typeface="Arial"/>
              </a:rPr>
              <a:t>gratis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doorlichting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van het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energieverbruik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woning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Tijdens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het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huisbezoek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worden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ook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leveranciers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vergeleken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en de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bewoners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krijgen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nog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gratis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spaarpakket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Gericht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maatschappelijk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kwetsbare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groepen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=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nuttig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instrument om hen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te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bereiken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Huisbezoek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 en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persoonlijk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gesprek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met de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bewoner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zijn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niet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te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onderschatten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belang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Energietips</a:t>
            </a:r>
            <a:endParaRPr lang="en-US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Vragen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 en </a:t>
            </a: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onduidelijkheden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helpen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beantwoorden</a:t>
            </a:r>
            <a:endParaRPr lang="en-US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Doorverwijzing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indien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wenselijk</a:t>
            </a:r>
            <a:endParaRPr lang="en-US" sz="18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srgbClr val="003746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9286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VZW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885" y="13515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Lokale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contactmomenten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Aanbod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aan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lokale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besturen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Geen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doelgroepvereisten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Focus op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informeren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energiemarkt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/-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factuur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leveranciersvergelijking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laagdrempelig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energiebesparing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Toeleiding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naar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energiescan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...</a:t>
            </a:r>
          </a:p>
          <a:p>
            <a:pPr marL="341630" lvl="2" indent="-341630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Huur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- 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isolatiepremie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sz="17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Superpremie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waarbij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verhuurders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die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woning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verhuren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aan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kansengroepen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aanvraag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kunnen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indienen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indien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ze het dak van de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huurwoning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isoleren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hoogrendmentsglas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plaatsen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/of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hun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spouw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isoleren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0" lvl="2" indent="0">
              <a:lnSpc>
                <a:spcPct val="150000"/>
              </a:lnSpc>
              <a:buNone/>
            </a:pPr>
            <a:endParaRPr lang="en-US" sz="17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310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VZW effect: energiescan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Aanvragen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Webformulier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>
                <a:latin typeface="Arial"/>
                <a:cs typeface="Arial"/>
                <a:hlinkClick r:id="rId3"/>
              </a:rPr>
              <a:t>VZW Effect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Per mail VERA ZHWALIK, </a:t>
            </a:r>
            <a:r>
              <a:rPr lang="en-US" sz="1850" dirty="0">
                <a:latin typeface="Arial"/>
                <a:cs typeface="Arial"/>
                <a:hlinkClick r:id="rId4"/>
              </a:rPr>
              <a:t>vera.zhwalik@vzweffect.be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dirty="0" err="1">
                <a:latin typeface="Arial"/>
                <a:cs typeface="Arial"/>
              </a:rPr>
              <a:t>Telefonisch</a:t>
            </a:r>
            <a:r>
              <a:rPr lang="en-US" sz="1850" dirty="0">
                <a:latin typeface="Arial"/>
                <a:cs typeface="Arial"/>
              </a:rPr>
              <a:t> 056 28 27 73 (</a:t>
            </a:r>
            <a:r>
              <a:rPr lang="en-US" sz="1850" dirty="0" err="1">
                <a:latin typeface="Arial"/>
                <a:cs typeface="Arial"/>
              </a:rPr>
              <a:t>als</a:t>
            </a:r>
            <a:r>
              <a:rPr lang="en-US" sz="1850" dirty="0">
                <a:latin typeface="Arial"/>
                <a:cs typeface="Arial"/>
              </a:rPr>
              <a:t> de '</a:t>
            </a:r>
            <a:r>
              <a:rPr lang="en-US" sz="1850" dirty="0" err="1">
                <a:latin typeface="Arial"/>
                <a:cs typeface="Arial"/>
              </a:rPr>
              <a:t>klant</a:t>
            </a:r>
            <a:r>
              <a:rPr lang="en-US" sz="1850" dirty="0">
                <a:latin typeface="Arial"/>
                <a:cs typeface="Arial"/>
              </a:rPr>
              <a:t>' </a:t>
            </a:r>
            <a:r>
              <a:rPr lang="en-US" sz="1850" dirty="0" err="1">
                <a:latin typeface="Arial"/>
                <a:cs typeface="Arial"/>
              </a:rPr>
              <a:t>erbij</a:t>
            </a:r>
            <a:r>
              <a:rPr lang="en-US" sz="1850" dirty="0">
                <a:latin typeface="Arial"/>
                <a:cs typeface="Arial"/>
              </a:rPr>
              <a:t> zit)</a:t>
            </a: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dirty="0">
                <a:latin typeface="Arial"/>
                <a:cs typeface="Arial"/>
              </a:rPr>
              <a:t>Papier (</a:t>
            </a:r>
            <a:r>
              <a:rPr lang="en-US" sz="1850" dirty="0" err="1">
                <a:latin typeface="Arial"/>
                <a:cs typeface="Arial"/>
              </a:rPr>
              <a:t>liever</a:t>
            </a:r>
            <a:r>
              <a:rPr lang="en-US" sz="1850" dirty="0">
                <a:latin typeface="Arial"/>
                <a:cs typeface="Arial"/>
              </a:rPr>
              <a:t> </a:t>
            </a:r>
            <a:r>
              <a:rPr lang="en-US" sz="1850" dirty="0" err="1">
                <a:latin typeface="Arial"/>
                <a:cs typeface="Arial"/>
              </a:rPr>
              <a:t>niet</a:t>
            </a:r>
            <a:r>
              <a:rPr lang="en-US" sz="1850" dirty="0">
                <a:latin typeface="Arial"/>
                <a:cs typeface="Arial"/>
              </a:rPr>
              <a:t>) </a:t>
            </a:r>
            <a:r>
              <a:rPr lang="en-US" sz="1850" dirty="0">
                <a:latin typeface="Arial"/>
                <a:cs typeface="Arial"/>
                <a:hlinkClick r:id="rId5"/>
              </a:rPr>
              <a:t>VZW Effect</a:t>
            </a:r>
            <a:endParaRPr lang="en-US" sz="1850" dirty="0"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latin typeface="Arial"/>
                <a:cs typeface="Arial"/>
              </a:rPr>
              <a:t>Belangrijke</a:t>
            </a:r>
            <a:r>
              <a:rPr lang="en-US" sz="1850" dirty="0">
                <a:latin typeface="Arial"/>
                <a:cs typeface="Arial"/>
              </a:rPr>
              <a:t> </a:t>
            </a:r>
            <a:r>
              <a:rPr lang="en-US" sz="1850" dirty="0" err="1">
                <a:latin typeface="Arial"/>
                <a:cs typeface="Arial"/>
              </a:rPr>
              <a:t>gegevens</a:t>
            </a:r>
            <a:r>
              <a:rPr lang="en-US" sz="1850" dirty="0">
                <a:latin typeface="Arial"/>
                <a:cs typeface="Arial"/>
              </a:rPr>
              <a:t>: naam, </a:t>
            </a:r>
            <a:r>
              <a:rPr lang="en-US" sz="1850" dirty="0" err="1">
                <a:latin typeface="Arial"/>
                <a:cs typeface="Arial"/>
              </a:rPr>
              <a:t>adres</a:t>
            </a:r>
            <a:r>
              <a:rPr lang="en-US" sz="1850" dirty="0">
                <a:latin typeface="Arial"/>
                <a:cs typeface="Arial"/>
              </a:rPr>
              <a:t>, </a:t>
            </a:r>
            <a:r>
              <a:rPr lang="en-US" sz="1850" dirty="0" err="1">
                <a:latin typeface="Arial"/>
                <a:cs typeface="Arial"/>
              </a:rPr>
              <a:t>telefoon</a:t>
            </a:r>
            <a:r>
              <a:rPr lang="en-US" sz="1850" dirty="0">
                <a:latin typeface="Arial"/>
                <a:cs typeface="Arial"/>
              </a:rPr>
              <a:t>, </a:t>
            </a:r>
            <a:r>
              <a:rPr lang="en-US" sz="1850" dirty="0" err="1">
                <a:latin typeface="Arial"/>
                <a:cs typeface="Arial"/>
              </a:rPr>
              <a:t>doelgroep</a:t>
            </a:r>
            <a:r>
              <a:rPr lang="en-US" sz="1850" dirty="0">
                <a:latin typeface="Arial"/>
                <a:cs typeface="Arial"/>
              </a:rPr>
              <a:t> (!)</a:t>
            </a:r>
          </a:p>
          <a:p>
            <a:pPr lvl="3">
              <a:lnSpc>
                <a:spcPct val="150000"/>
              </a:lnSpc>
            </a:pPr>
            <a:r>
              <a:rPr lang="en-US" sz="1850" dirty="0" err="1">
                <a:latin typeface="Arial"/>
                <a:cs typeface="Arial"/>
              </a:rPr>
              <a:t>Indien</a:t>
            </a:r>
            <a:r>
              <a:rPr lang="en-US" sz="1850" dirty="0">
                <a:latin typeface="Arial"/>
                <a:cs typeface="Arial"/>
              </a:rPr>
              <a:t> </a:t>
            </a:r>
            <a:r>
              <a:rPr lang="en-US" sz="1850" dirty="0" err="1">
                <a:latin typeface="Arial"/>
                <a:cs typeface="Arial"/>
              </a:rPr>
              <a:t>mogelijk</a:t>
            </a:r>
            <a:r>
              <a:rPr lang="en-US" sz="1850" dirty="0">
                <a:latin typeface="Arial"/>
                <a:cs typeface="Arial"/>
              </a:rPr>
              <a:t> </a:t>
            </a:r>
            <a:r>
              <a:rPr lang="en-US" sz="1850" dirty="0" err="1">
                <a:latin typeface="Arial"/>
                <a:cs typeface="Arial"/>
              </a:rPr>
              <a:t>zeker</a:t>
            </a:r>
            <a:r>
              <a:rPr lang="en-US" sz="1850" dirty="0">
                <a:latin typeface="Arial"/>
                <a:cs typeface="Arial"/>
              </a:rPr>
              <a:t> </a:t>
            </a:r>
            <a:r>
              <a:rPr lang="en-US" sz="1850" dirty="0" err="1">
                <a:latin typeface="Arial"/>
                <a:cs typeface="Arial"/>
              </a:rPr>
              <a:t>afrekening</a:t>
            </a:r>
            <a:r>
              <a:rPr lang="en-US" sz="1850" dirty="0">
                <a:latin typeface="Arial"/>
                <a:cs typeface="Arial"/>
              </a:rPr>
              <a:t> </a:t>
            </a:r>
            <a:r>
              <a:rPr lang="en-US" sz="1850" dirty="0" err="1">
                <a:latin typeface="Arial"/>
                <a:cs typeface="Arial"/>
              </a:rPr>
              <a:t>energiefactuur</a:t>
            </a:r>
            <a:r>
              <a:rPr lang="en-US" sz="1850" dirty="0">
                <a:latin typeface="Arial"/>
                <a:cs typeface="Arial"/>
              </a:rPr>
              <a:t>!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7033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VZW effect: energiescan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Hoe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volg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je de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cliënt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na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energiescan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Terugkoppeling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energiescan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naar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cliënt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Terugkoppeling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energiescan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naar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hulpverlener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"/>
              <a:buChar char="–"/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Verdere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opvolging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energiebesparende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tips met de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cliënt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Zie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Fluvius.be)</a:t>
            </a:r>
          </a:p>
          <a:p>
            <a:pPr lvl="3">
              <a:lnSpc>
                <a:spcPct val="150000"/>
              </a:lnSpc>
              <a:buClr>
                <a:srgbClr val="003746"/>
              </a:buClr>
              <a:buFont typeface="Arial"/>
              <a:buChar char="–"/>
            </a:pPr>
            <a:r>
              <a:rPr lang="en-US" sz="1850" b="1" dirty="0">
                <a:solidFill>
                  <a:srgbClr val="013845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https://www.fluvius.be/nl/thema/besparen-op-energie-en-water</a:t>
            </a:r>
            <a:endParaRPr lang="en-US" sz="1850" b="1" dirty="0">
              <a:solidFill>
                <a:srgbClr val="013845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5418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De </a:t>
            </a:r>
            <a:r>
              <a:rPr lang="en-US" err="1">
                <a:cs typeface="Arial"/>
              </a:rPr>
              <a:t>Watergroep</a:t>
            </a:r>
            <a:r>
              <a:rPr lang="en-US">
                <a:cs typeface="Arial"/>
              </a:rPr>
              <a:t>: </a:t>
            </a:r>
            <a:r>
              <a:rPr lang="en-US" err="1">
                <a:cs typeface="Arial"/>
              </a:rPr>
              <a:t>bijkomende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voordelen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beschermde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klanten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885" y="13515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Een gratis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waterscan</a:t>
            </a:r>
            <a:endParaRPr lang="en-US" dirty="0" err="1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</a:pP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Voor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klanten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bij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wie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gratis </a:t>
            </a:r>
            <a:r>
              <a:rPr lang="en-US" sz="1850" b="1" dirty="0" err="1">
                <a:solidFill>
                  <a:schemeClr val="tx1"/>
                </a:solidFill>
                <a:latin typeface="Arial"/>
                <a:cs typeface="Arial"/>
              </a:rPr>
              <a:t>energiescan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is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uitgevoerd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waarbij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het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waterverbruik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minstens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de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helft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hoger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ligt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dan het 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gemiddelde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sz="185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Gratis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opname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van de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meterstand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Maandelijkse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betaling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Afbetalingsplan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maat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Geen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kosten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herinneringsbrieven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ingebrekestellingen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</a:pPr>
            <a:endParaRPr lang="en-US" sz="170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94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1728-6307-42C9-9D9A-F905FCDDD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Energiehuis WarmerWonen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9EC12-2375-4747-893D-251378803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4799608"/>
            <a:ext cx="9758164" cy="922933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In Zuid-West-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Vlaanderen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samenwerking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tussen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W13, Leiedal, 13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lokale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besturen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en (semi-)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publieke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instanties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1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BB9FDE-6098-4FB6-BC08-B93B91A50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096181"/>
            <a:ext cx="8010525" cy="34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57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RenovatieCoach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Aanbod</a:t>
            </a:r>
            <a:endParaRPr lang="en-US" err="1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Ondersteuning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op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maat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Inschatting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werk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kosten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err="1">
                <a:solidFill>
                  <a:schemeClr val="tx1"/>
                </a:solidFill>
                <a:latin typeface="Arial"/>
                <a:cs typeface="Arial"/>
              </a:rPr>
              <a:t>Stappenplan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Maximalisatie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energiebesparing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Opvragen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offertes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Aanspreekpunt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tijdens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na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werken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Premies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leningen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opvragen</a:t>
            </a:r>
            <a:endParaRPr lang="en-US" sz="1850">
              <a:solidFill>
                <a:schemeClr val="tx1"/>
              </a:solidFill>
              <a:latin typeface="Arial"/>
              <a:cs typeface="Arial"/>
            </a:endParaRPr>
          </a:p>
          <a:p>
            <a:pPr marL="358775" lvl="3" indent="0">
              <a:lnSpc>
                <a:spcPct val="150000"/>
              </a:lnSpc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Energiezuinige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huizen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zijn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belangrijkste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buffer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tegen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prijsstijgingen</a:t>
            </a: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1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383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RenovatieCoaches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100" dirty="0">
                <a:solidFill>
                  <a:schemeClr val="tx1"/>
                </a:solidFill>
                <a:latin typeface="Arial"/>
                <a:cs typeface="Arial"/>
              </a:rPr>
              <a:t>Wie &amp; </a:t>
            </a:r>
            <a:r>
              <a:rPr lang="en-US" sz="2100" dirty="0" err="1">
                <a:solidFill>
                  <a:schemeClr val="tx1"/>
                </a:solidFill>
                <a:latin typeface="Arial"/>
                <a:cs typeface="Arial"/>
              </a:rPr>
              <a:t>prijs</a:t>
            </a:r>
            <a:r>
              <a:rPr lang="en-US" sz="2100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 defTabSz="112118">
              <a:lnSpc>
                <a:spcPct val="150000"/>
              </a:lnSpc>
              <a:buClr>
                <a:srgbClr val="003746"/>
              </a:buClr>
              <a:tabLst>
                <a:tab pos="335359" algn="l"/>
              </a:tabLst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Sociale 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doelgroep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 gratis 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begeleidingstraject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 defTabSz="112118">
              <a:lnSpc>
                <a:spcPct val="150000"/>
              </a:lnSpc>
              <a:buClr>
                <a:srgbClr val="003746"/>
              </a:buClr>
              <a:tabLst>
                <a:tab pos="335359" algn="l"/>
              </a:tabLst>
            </a:pP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Particulieren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 gratis 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eerste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huisbezoek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 50% 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korting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 op 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begeleidingstraject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 defTabSz="112118">
              <a:lnSpc>
                <a:spcPct val="150000"/>
              </a:lnSpc>
              <a:buClr>
                <a:srgbClr val="003746"/>
              </a:buClr>
              <a:tabLst>
                <a:tab pos="335359" algn="l"/>
              </a:tabLst>
            </a:pP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Uurtarief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 is €52,50 excl. BTW</a:t>
            </a:r>
          </a:p>
          <a:p>
            <a:pPr marL="358775" lvl="3" indent="0">
              <a:lnSpc>
                <a:spcPct val="150000"/>
              </a:lnSpc>
              <a:buNone/>
            </a:pPr>
            <a:endParaRPr lang="en-US" sz="18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Aanvragen</a:t>
            </a:r>
            <a:endParaRPr lang="en-US" sz="2000" b="0" err="1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,Sans-Serif"/>
              <a:buChar char="–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Webformulier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: </a:t>
            </a:r>
            <a:r>
              <a:rPr lang="en-US" sz="2000" dirty="0">
                <a:latin typeface="Arial"/>
                <a:cs typeface="Arial"/>
                <a:hlinkClick r:id="rId3"/>
              </a:rPr>
              <a:t>De RenovatieCoach | Warmer Wonen</a:t>
            </a:r>
            <a:endParaRPr lang="en-US" sz="2000" dirty="0"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,Sans-Serif"/>
              <a:buChar char="–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Per mail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energiehuis@warmerwonen.be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Font typeface="Arial,Sans-Serif"/>
              <a:buChar char="–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Telefonisch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056 24 16 19 ('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als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de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klant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erbij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zit')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5132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RenovatieCoaches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C933CEA-5F0E-79AB-E5D4-9B2C69020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25" r="441" b="781"/>
          <a:stretch/>
        </p:blipFill>
        <p:spPr>
          <a:xfrm>
            <a:off x="1340604" y="2152426"/>
            <a:ext cx="8349252" cy="3337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60E39-C15C-6624-303E-C9A12290C6FA}"/>
              </a:ext>
            </a:extLst>
          </p:cNvPr>
          <p:cNvSpPr txBox="1"/>
          <p:nvPr/>
        </p:nvSpPr>
        <p:spPr>
          <a:xfrm>
            <a:off x="6716578" y="1242528"/>
            <a:ext cx="363919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latin typeface="+mj-lt"/>
                <a:cs typeface="Arial"/>
              </a:rPr>
              <a:t>Investeren</a:t>
            </a:r>
            <a:r>
              <a:rPr lang="en-US" sz="2000" b="1" dirty="0">
                <a:latin typeface="+mj-lt"/>
                <a:cs typeface="Arial"/>
              </a:rPr>
              <a:t> in je </a:t>
            </a:r>
            <a:r>
              <a:rPr lang="en-US" sz="2000" b="1" dirty="0" err="1">
                <a:latin typeface="+mj-lt"/>
                <a:cs typeface="Arial"/>
              </a:rPr>
              <a:t>woning</a:t>
            </a:r>
            <a:r>
              <a:rPr lang="en-US" sz="2000" b="1" dirty="0">
                <a:latin typeface="+mj-lt"/>
                <a:cs typeface="Arial"/>
              </a:rPr>
              <a:t> is de </a:t>
            </a:r>
            <a:r>
              <a:rPr lang="en-US" sz="2000" b="1" dirty="0" err="1">
                <a:latin typeface="+mj-lt"/>
                <a:cs typeface="Arial"/>
              </a:rPr>
              <a:t>beste</a:t>
            </a:r>
            <a:r>
              <a:rPr lang="en-US" sz="2000" b="1" dirty="0">
                <a:latin typeface="+mj-lt"/>
                <a:cs typeface="Arial"/>
              </a:rPr>
              <a:t> </a:t>
            </a:r>
            <a:r>
              <a:rPr lang="en-US" sz="2000" b="1" dirty="0" err="1">
                <a:latin typeface="+mj-lt"/>
                <a:cs typeface="Arial"/>
              </a:rPr>
              <a:t>bescherming</a:t>
            </a:r>
            <a:endParaRPr lang="en-US" sz="1800" b="1" dirty="0" err="1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1246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RenovatieCoaches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E06F304-E6DB-69BA-8076-2140B6A6B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07" y="1472269"/>
            <a:ext cx="9438952" cy="39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169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94B672-C6E7-469B-A698-448939018C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4995-EB67-4A9D-A526-72BA0532A67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1929F-AFBE-4DF5-AA68-B06C78953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32298" y="1613114"/>
            <a:ext cx="8751473" cy="30370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6400" dirty="0">
                <a:cs typeface="Arial"/>
              </a:rPr>
              <a:t>Andere tips</a:t>
            </a:r>
            <a:endParaRPr lang="en-US" dirty="0"/>
          </a:p>
          <a:p>
            <a:pPr marL="857250" indent="-857250">
              <a:lnSpc>
                <a:spcPct val="150000"/>
              </a:lnSpc>
              <a:buFont typeface="Arial"/>
              <a:buChar char="•"/>
            </a:pPr>
            <a:r>
              <a:rPr lang="en-US" sz="2400" err="1">
                <a:cs typeface="Arial"/>
              </a:rPr>
              <a:t>Huishoudtoestellen</a:t>
            </a:r>
            <a:endParaRPr lang="en-US" sz="2400">
              <a:cs typeface="Arial"/>
            </a:endParaRPr>
          </a:p>
          <a:p>
            <a:pPr marL="857250" indent="-857250">
              <a:lnSpc>
                <a:spcPct val="150000"/>
              </a:lnSpc>
              <a:buFont typeface="Arial"/>
              <a:buChar char="•"/>
            </a:pPr>
            <a:r>
              <a:rPr lang="en-US" sz="2400" err="1">
                <a:cs typeface="Arial"/>
              </a:rPr>
              <a:t>Kortingsbon</a:t>
            </a:r>
            <a:r>
              <a:rPr lang="en-US" sz="2400">
                <a:cs typeface="Arial"/>
              </a:rPr>
              <a:t> </a:t>
            </a:r>
            <a:r>
              <a:rPr lang="en-US" sz="2400" err="1">
                <a:cs typeface="Arial"/>
              </a:rPr>
              <a:t>voor</a:t>
            </a:r>
            <a:r>
              <a:rPr lang="en-US" sz="2400">
                <a:cs typeface="Arial"/>
              </a:rPr>
              <a:t> </a:t>
            </a:r>
            <a:r>
              <a:rPr lang="en-US" sz="2400" err="1">
                <a:cs typeface="Arial"/>
              </a:rPr>
              <a:t>energiezuinige</a:t>
            </a:r>
            <a:r>
              <a:rPr lang="en-US" sz="2400">
                <a:cs typeface="Arial"/>
              </a:rPr>
              <a:t> huishoudtoestellen</a:t>
            </a:r>
          </a:p>
        </p:txBody>
      </p:sp>
    </p:spTree>
    <p:extLst>
      <p:ext uri="{BB962C8B-B14F-4D97-AF65-F5344CB8AC3E}">
        <p14:creationId xmlns:p14="http://schemas.microsoft.com/office/powerpoint/2010/main" val="6012492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cs typeface="Arial"/>
              </a:rPr>
              <a:t>Huishoudtoestellen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Sinds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maart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2021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nieuwe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energielabels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A tot G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QR-code</a:t>
            </a: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Vroeger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A+++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krijgt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nu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score C of B</a:t>
            </a: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Een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oude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wasmachine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droogkast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koelkast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diepvriezen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verbruikt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gemiddeld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2x tot 3x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zoveel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 dirty="0">
              <a:solidFill>
                <a:schemeClr val="tx1"/>
              </a:solidFill>
            </a:endParaRPr>
          </a:p>
          <a:p>
            <a:pPr marL="0" lvl="2" indent="0">
              <a:lnSpc>
                <a:spcPct val="150000"/>
              </a:lnSpc>
              <a:buClr>
                <a:srgbClr val="003746"/>
              </a:buClr>
              <a:buNone/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CA39DE-A8E5-6EF1-0B33-461E4BA9F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836558"/>
            <a:ext cx="5031621" cy="250975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8D36C5C-4EF2-37B5-CE03-BE22191FE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713" y="3841346"/>
            <a:ext cx="3106441" cy="205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321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Arial"/>
              </a:rPr>
              <a:t>Huishoudtoestellen</a:t>
            </a:r>
            <a:r>
              <a:rPr lang="en-US" dirty="0">
                <a:cs typeface="Arial"/>
              </a:rPr>
              <a:t>/</a:t>
            </a:r>
            <a:r>
              <a:rPr lang="en-US" dirty="0" err="1">
                <a:cs typeface="Arial"/>
              </a:rPr>
              <a:t>verlichting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0" lvl="2" indent="0">
              <a:lnSpc>
                <a:spcPct val="150000"/>
              </a:lnSpc>
              <a:buClr>
                <a:srgbClr val="003746"/>
              </a:buClr>
              <a:buNone/>
            </a:pP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09AFD2-A845-FDB6-4F0F-A6D856C8C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567" y="1314693"/>
            <a:ext cx="2109063" cy="41148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7F02A5-0762-DB26-2CC5-392D9C328DA5}"/>
              </a:ext>
            </a:extLst>
          </p:cNvPr>
          <p:cNvSpPr txBox="1">
            <a:spLocks/>
          </p:cNvSpPr>
          <p:nvPr/>
        </p:nvSpPr>
        <p:spPr>
          <a:xfrm>
            <a:off x="3439702" y="1770659"/>
            <a:ext cx="7651364" cy="4643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112118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6000"/>
              <a:buFontTx/>
              <a:buNone/>
              <a:tabLst>
                <a:tab pos="335359" algn="l"/>
              </a:tabLst>
              <a:defRPr sz="1300" b="1" kern="1200" spc="0" baseline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571514" rtl="0" eaLnBrk="1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300" kern="1200" spc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2000" indent="-342000" algn="l" defTabSz="571514" rtl="0" eaLnBrk="1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300" kern="1200" spc="0" baseline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28650" marR="0" indent="-269875" algn="l" defTabSz="571514" rtl="0" eaLnBrk="1" fontAlgn="auto" latinLnBrk="0" hangingPunct="1">
              <a:lnSpc>
                <a:spcPts val="1688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tabLst>
                <a:tab pos="628650" algn="l"/>
              </a:tabLst>
              <a:defRPr sz="1150" kern="1200" spc="0">
                <a:solidFill>
                  <a:srgbClr val="0138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28650" marR="0" indent="0" algn="l" defTabSz="571514" rtl="0" eaLnBrk="1" fontAlgn="auto" latinLnBrk="0" hangingPunct="1">
              <a:lnSpc>
                <a:spcPts val="1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spc="0" baseline="0">
                <a:solidFill>
                  <a:srgbClr val="013845"/>
                </a:solidFill>
                <a:latin typeface="+mn-lt"/>
                <a:ea typeface="+mn-ea"/>
                <a:cs typeface="+mn-cs"/>
              </a:defRPr>
            </a:lvl5pPr>
            <a:lvl6pPr marL="628650" indent="-269875" algn="l" defTabSz="1624211" rtl="0" eaLnBrk="1" latinLnBrk="0" hangingPunct="1">
              <a:lnSpc>
                <a:spcPts val="1688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tabLst/>
              <a:defRPr sz="1150" b="1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43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301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58" indent="0" algn="l" defTabSz="571514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Energiekost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= 179 kWh/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jaar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x € 0,46/kWh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3746"/>
              </a:buClr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                          = € 82,34/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jaar</a:t>
            </a:r>
            <a:endParaRPr lang="en-US" sz="2000" dirty="0" err="1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>
              <a:solidFill>
                <a:schemeClr val="tx1"/>
              </a:solidFill>
            </a:endParaRPr>
          </a:p>
          <a:p>
            <a:pPr marL="341630" lvl="2" indent="-341630" fontAlgn="auto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0" lvl="2" indent="0" fontAlgn="auto">
              <a:lnSpc>
                <a:spcPct val="150000"/>
              </a:lnSpc>
              <a:buClr>
                <a:srgbClr val="003746"/>
              </a:buClr>
              <a:buFont typeface="Arial" panose="020B0604020202020204" pitchFamily="34" charset="0"/>
              <a:buNone/>
            </a:pPr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997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cs typeface="Arial"/>
              </a:rPr>
              <a:t>Verbruik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toestellen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0" lvl="2" indent="0">
              <a:lnSpc>
                <a:spcPct val="150000"/>
              </a:lnSpc>
              <a:buClr>
                <a:srgbClr val="003746"/>
              </a:buClr>
              <a:buNone/>
            </a:pP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15C4502-06BD-9384-A5AA-468E3630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1158812"/>
            <a:ext cx="8410575" cy="475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251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cs typeface="Arial"/>
              </a:rPr>
              <a:t>Verbruik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toestellen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0" lvl="2" indent="0">
              <a:lnSpc>
                <a:spcPct val="150000"/>
              </a:lnSpc>
              <a:buClr>
                <a:srgbClr val="003746"/>
              </a:buClr>
              <a:buNone/>
            </a:pP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FC1887E-B1AC-8513-1E36-8C201098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1314976"/>
            <a:ext cx="8972550" cy="46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263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cs typeface="Arial"/>
              </a:rPr>
              <a:t>Verbruik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toestellen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0" lvl="2" indent="0">
              <a:lnSpc>
                <a:spcPct val="150000"/>
              </a:lnSpc>
              <a:buClr>
                <a:srgbClr val="003746"/>
              </a:buClr>
              <a:buNone/>
            </a:pP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31588CE-E7DB-2838-748B-25CA3F121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29568"/>
            <a:ext cx="9010650" cy="47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2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1728-6307-42C9-9D9A-F905FCDDD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Werkingsgebied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Energiehuis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WarmerWonen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360FDAF-32DC-426A-8FE9-C0C39C075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853" y="1169222"/>
            <a:ext cx="8724141" cy="4761508"/>
          </a:xfrm>
        </p:spPr>
      </p:pic>
    </p:spTree>
    <p:extLst>
      <p:ext uri="{BB962C8B-B14F-4D97-AF65-F5344CB8AC3E}">
        <p14:creationId xmlns:p14="http://schemas.microsoft.com/office/powerpoint/2010/main" val="42304433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cs typeface="Arial"/>
              </a:rPr>
              <a:t>Kortingsbon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voor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energiezuinige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toestellen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18259"/>
            <a:ext cx="9758164" cy="463162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Wie: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rechthebbenden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op het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sociaal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tarief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aardgas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elektriciteit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Wat: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kortingsbon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strike="sngStrike">
                <a:solidFill>
                  <a:schemeClr val="tx1"/>
                </a:solidFill>
                <a:latin typeface="Arial"/>
                <a:cs typeface="Arial"/>
              </a:rPr>
              <a:t>€150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u="sng">
                <a:solidFill>
                  <a:schemeClr val="tx1"/>
                </a:solidFill>
                <a:latin typeface="Arial"/>
                <a:cs typeface="Arial"/>
              </a:rPr>
              <a:t>€250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per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toestel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die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aan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kassa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wordt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verrekend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Welke </a:t>
            </a:r>
            <a:r>
              <a:rPr lang="en-US" sz="2000" err="1">
                <a:solidFill>
                  <a:schemeClr val="tx1"/>
                </a:solidFill>
                <a:latin typeface="Arial"/>
                <a:cs typeface="Arial"/>
              </a:rPr>
              <a:t>toestellen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: </a:t>
            </a:r>
          </a:p>
          <a:p>
            <a:pPr lvl="3">
              <a:lnSpc>
                <a:spcPct val="150000"/>
              </a:lnSpc>
            </a:pPr>
            <a:r>
              <a:rPr lang="en-US" sz="1800" err="1">
                <a:solidFill>
                  <a:schemeClr val="tx1"/>
                </a:solidFill>
                <a:latin typeface="Arial"/>
                <a:cs typeface="Arial"/>
              </a:rPr>
              <a:t>Wasmachine</a:t>
            </a: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US" sz="1800" err="1">
                <a:solidFill>
                  <a:schemeClr val="tx1"/>
                </a:solidFill>
                <a:latin typeface="Arial"/>
                <a:cs typeface="Arial"/>
              </a:rPr>
              <a:t>droogkast</a:t>
            </a: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en-US" sz="1800" err="1">
                <a:solidFill>
                  <a:schemeClr val="tx1"/>
                </a:solidFill>
                <a:latin typeface="Arial"/>
                <a:cs typeface="Arial"/>
              </a:rPr>
              <a:t>combinatie</a:t>
            </a:r>
            <a:endParaRPr lang="en-US" sz="180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00" err="1">
                <a:solidFill>
                  <a:schemeClr val="tx1"/>
                </a:solidFill>
                <a:latin typeface="Arial"/>
                <a:cs typeface="Arial"/>
              </a:rPr>
              <a:t>Koelkast</a:t>
            </a: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800" err="1">
                <a:solidFill>
                  <a:schemeClr val="tx1"/>
                </a:solidFill>
                <a:latin typeface="Arial"/>
                <a:cs typeface="Arial"/>
              </a:rPr>
              <a:t>diepvries</a:t>
            </a: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en-US" sz="1800" err="1">
                <a:solidFill>
                  <a:schemeClr val="tx1"/>
                </a:solidFill>
                <a:latin typeface="Arial"/>
                <a:cs typeface="Arial"/>
              </a:rPr>
              <a:t>combinatie</a:t>
            </a:r>
            <a:endParaRPr lang="en-US" sz="180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Hoe </a:t>
            </a:r>
            <a:r>
              <a:rPr lang="en-US" sz="2000" b="1" err="1">
                <a:solidFill>
                  <a:schemeClr val="tx1"/>
                </a:solidFill>
                <a:latin typeface="Arial"/>
                <a:cs typeface="Arial"/>
              </a:rPr>
              <a:t>aanvragen</a:t>
            </a:r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 b="1">
                <a:solidFill>
                  <a:schemeClr val="tx1"/>
                </a:solidFill>
                <a:latin typeface="Arial"/>
                <a:cs typeface="Arial"/>
              </a:rPr>
              <a:t>Online: </a:t>
            </a:r>
            <a:r>
              <a:rPr lang="en-US" sz="1850">
                <a:latin typeface="Arial"/>
                <a:cs typeface="Arial"/>
                <a:hlinkClick r:id="rId3"/>
              </a:rPr>
              <a:t>Aanvraag kortingsbon Particulieren (chkmkt.com) </a:t>
            </a:r>
            <a:r>
              <a:rPr lang="en-US" sz="1850">
                <a:latin typeface="Arial"/>
                <a:cs typeface="Arial"/>
              </a:rPr>
              <a:t> </a:t>
            </a:r>
            <a:endParaRPr lang="en-US" sz="1850" b="1"/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>
                <a:latin typeface="Arial"/>
                <a:cs typeface="Arial"/>
              </a:rPr>
              <a:t>Op papier: </a:t>
            </a:r>
            <a:r>
              <a:rPr lang="en-US" sz="1850">
                <a:latin typeface="Arial"/>
                <a:cs typeface="Arial"/>
                <a:hlinkClick r:id="rId4"/>
              </a:rPr>
              <a:t>aanvraagformulier-kortingsbon-beschermde-afnemer_0_0.pdf (fluvius.be)</a:t>
            </a:r>
            <a:endParaRPr lang="en-US" sz="1850"/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 err="1">
                <a:latin typeface="Arial"/>
                <a:cs typeface="Arial"/>
              </a:rPr>
              <a:t>Bijlage</a:t>
            </a:r>
            <a:r>
              <a:rPr lang="en-US" sz="1850">
                <a:latin typeface="Arial"/>
                <a:cs typeface="Arial"/>
              </a:rPr>
              <a:t>: recent attest of </a:t>
            </a:r>
            <a:r>
              <a:rPr lang="en-US" sz="1850" err="1">
                <a:latin typeface="Arial"/>
                <a:cs typeface="Arial"/>
              </a:rPr>
              <a:t>bewijs</a:t>
            </a:r>
            <a:r>
              <a:rPr lang="en-US" sz="1850">
                <a:latin typeface="Arial"/>
                <a:cs typeface="Arial"/>
              </a:rPr>
              <a:t> </a:t>
            </a:r>
            <a:r>
              <a:rPr lang="en-US" sz="1850" err="1">
                <a:latin typeface="Arial"/>
                <a:cs typeface="Arial"/>
              </a:rPr>
              <a:t>dat</a:t>
            </a:r>
            <a:r>
              <a:rPr lang="en-US" sz="1850">
                <a:latin typeface="Arial"/>
                <a:cs typeface="Arial"/>
              </a:rPr>
              <a:t> je </a:t>
            </a:r>
            <a:r>
              <a:rPr lang="en-US" sz="1850" err="1">
                <a:latin typeface="Arial"/>
                <a:cs typeface="Arial"/>
              </a:rPr>
              <a:t>recht</a:t>
            </a:r>
            <a:r>
              <a:rPr lang="en-US" sz="1850">
                <a:latin typeface="Arial"/>
                <a:cs typeface="Arial"/>
              </a:rPr>
              <a:t> </a:t>
            </a:r>
            <a:r>
              <a:rPr lang="en-US" sz="1850" err="1">
                <a:latin typeface="Arial"/>
                <a:cs typeface="Arial"/>
              </a:rPr>
              <a:t>hebt</a:t>
            </a:r>
            <a:r>
              <a:rPr lang="en-US" sz="1850">
                <a:latin typeface="Arial"/>
                <a:cs typeface="Arial"/>
              </a:rPr>
              <a:t> op het </a:t>
            </a:r>
            <a:r>
              <a:rPr lang="en-US" sz="1850" err="1">
                <a:latin typeface="Arial"/>
                <a:cs typeface="Arial"/>
              </a:rPr>
              <a:t>sociaal</a:t>
            </a:r>
            <a:r>
              <a:rPr lang="en-US" sz="1850">
                <a:latin typeface="Arial"/>
                <a:cs typeface="Arial"/>
              </a:rPr>
              <a:t> </a:t>
            </a:r>
            <a:r>
              <a:rPr lang="en-US" sz="1850" err="1">
                <a:latin typeface="Arial"/>
                <a:cs typeface="Arial"/>
              </a:rPr>
              <a:t>tarief</a:t>
            </a:r>
            <a:r>
              <a:rPr lang="en-US" sz="1850">
                <a:latin typeface="Arial"/>
                <a:cs typeface="Arial"/>
              </a:rPr>
              <a:t> </a:t>
            </a:r>
            <a:r>
              <a:rPr lang="en-US" sz="1850" err="1">
                <a:latin typeface="Arial"/>
                <a:cs typeface="Arial"/>
              </a:rPr>
              <a:t>voor</a:t>
            </a:r>
            <a:r>
              <a:rPr lang="en-US" sz="1850">
                <a:latin typeface="Arial"/>
                <a:cs typeface="Arial"/>
              </a:rPr>
              <a:t> </a:t>
            </a:r>
            <a:r>
              <a:rPr lang="en-US" sz="1850" err="1">
                <a:latin typeface="Arial"/>
                <a:cs typeface="Arial"/>
              </a:rPr>
              <a:t>elektriciteit</a:t>
            </a:r>
            <a:r>
              <a:rPr lang="en-US" sz="1850">
                <a:latin typeface="Arial"/>
                <a:cs typeface="Arial"/>
              </a:rPr>
              <a:t> </a:t>
            </a:r>
            <a:r>
              <a:rPr lang="en-US" sz="1850" err="1">
                <a:latin typeface="Arial"/>
                <a:cs typeface="Arial"/>
              </a:rPr>
              <a:t>en</a:t>
            </a:r>
            <a:r>
              <a:rPr lang="en-US" sz="1850">
                <a:latin typeface="Arial"/>
                <a:cs typeface="Arial"/>
              </a:rPr>
              <a:t> </a:t>
            </a:r>
            <a:r>
              <a:rPr lang="en-US" sz="1850" err="1">
                <a:latin typeface="Arial"/>
                <a:cs typeface="Arial"/>
              </a:rPr>
              <a:t>aardgas</a:t>
            </a:r>
            <a:endParaRPr lang="en-US" sz="1850" err="1"/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endParaRPr lang="en-US" sz="2000" b="1">
              <a:solidFill>
                <a:schemeClr val="tx1"/>
              </a:solidFill>
            </a:endParaRPr>
          </a:p>
          <a:p>
            <a:pPr marL="0" lvl="2" indent="0">
              <a:lnSpc>
                <a:spcPct val="150000"/>
              </a:lnSpc>
              <a:buClr>
                <a:srgbClr val="003746"/>
              </a:buClr>
              <a:buNone/>
            </a:pPr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07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94B672-C6E7-469B-A698-448939018C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4995-EB67-4A9D-A526-72BA0532A67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1929F-AFBE-4DF5-AA68-B06C78953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32298" y="1613114"/>
            <a:ext cx="8751473" cy="30370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6400">
                <a:cs typeface="Arial"/>
              </a:rPr>
              <a:t>Vragen</a:t>
            </a:r>
          </a:p>
        </p:txBody>
      </p:sp>
    </p:spTree>
    <p:extLst>
      <p:ext uri="{BB962C8B-B14F-4D97-AF65-F5344CB8AC3E}">
        <p14:creationId xmlns:p14="http://schemas.microsoft.com/office/powerpoint/2010/main" val="2487669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94B672-C6E7-469B-A698-448939018C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4995-EB67-4A9D-A526-72BA0532A67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1929F-AFBE-4DF5-AA68-B06C78953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32298" y="1613114"/>
            <a:ext cx="8751473" cy="30370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6400">
                <a:cs typeface="Arial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11878288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0589-0BDB-4E5A-A1C3-CD5EEDBA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09" y="226401"/>
            <a:ext cx="4173780" cy="720146"/>
          </a:xfrm>
        </p:spPr>
        <p:txBody>
          <a:bodyPr/>
          <a:lstStyle/>
          <a:p>
            <a:r>
              <a:rPr lang="en-US" dirty="0">
                <a:cs typeface="Arial"/>
              </a:rPr>
              <a:t>Website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6EB0055-B59C-44EE-E4D5-31580963E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881" y="1308517"/>
            <a:ext cx="9758164" cy="459638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3720-7F54-2530-EF7C-677C91351C41}"/>
              </a:ext>
            </a:extLst>
          </p:cNvPr>
          <p:cNvSpPr txBox="1"/>
          <p:nvPr/>
        </p:nvSpPr>
        <p:spPr>
          <a:xfrm rot="20700000">
            <a:off x="1304280" y="1278852"/>
            <a:ext cx="47652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+mj-lt"/>
                <a:cs typeface="Arial"/>
              </a:rPr>
              <a:t>www.energiehuis-warmerwonen.be</a:t>
            </a:r>
          </a:p>
        </p:txBody>
      </p:sp>
    </p:spTree>
    <p:extLst>
      <p:ext uri="{BB962C8B-B14F-4D97-AF65-F5344CB8AC3E}">
        <p14:creationId xmlns:p14="http://schemas.microsoft.com/office/powerpoint/2010/main" val="31051301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F3801394-133C-42D3-A486-1C2003655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779" y="2878568"/>
            <a:ext cx="4993756" cy="2911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80589-0BDB-4E5A-A1C3-CD5EEDBA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09" y="226401"/>
            <a:ext cx="4173780" cy="720146"/>
          </a:xfrm>
        </p:spPr>
        <p:txBody>
          <a:bodyPr/>
          <a:lstStyle/>
          <a:p>
            <a:r>
              <a:rPr lang="en-US" dirty="0">
                <a:cs typeface="Arial"/>
              </a:rPr>
              <a:t>Facebook</a:t>
            </a:r>
            <a:endParaRPr lang="en-US" dirty="0" err="1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70FCC3F1-02CD-5EF6-D254-5EF757664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739" y="1208708"/>
            <a:ext cx="4862108" cy="271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138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7A65-D836-44FB-8239-045BC57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Arial"/>
              </a:rPr>
              <a:t>Nieuwsbrief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E0CA-FDB6-4FA1-B037-D476B0F7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10" y="1608734"/>
            <a:ext cx="5319514" cy="4641146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285750" indent="-285750">
              <a:lnSpc>
                <a:spcPct val="150000"/>
              </a:lnSpc>
              <a:buClr>
                <a:srgbClr val="003746"/>
              </a:buClr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W13</a:t>
            </a:r>
          </a:p>
          <a:p>
            <a:pPr lvl="3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Inschrijven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onderaan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via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onze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homepagina</a:t>
            </a:r>
            <a:endParaRPr lang="en-US" sz="180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800" dirty="0">
                <a:latin typeface="Arial"/>
                <a:cs typeface="Arial"/>
                <a:hlinkClick r:id="rId3"/>
              </a:rPr>
              <a:t>Welzijn (welzijn13.be)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Leiedal</a:t>
            </a:r>
            <a:endParaRPr lang="en-US" sz="2000" b="1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 dirty="0">
                <a:latin typeface="Arial"/>
                <a:cs typeface="Arial"/>
                <a:hlinkClick r:id="rId4"/>
              </a:rPr>
              <a:t>Onze nieuwsbrief | Leiedal</a:t>
            </a:r>
            <a:endParaRPr lang="en-US" sz="185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1630" lvl="2" indent="-341630">
              <a:lnSpc>
                <a:spcPct val="150000"/>
              </a:lnSpc>
              <a:buClr>
                <a:srgbClr val="003746"/>
              </a:buClr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Onze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partners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informeren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 over de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ontwikkelingen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in het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energielandschap</a:t>
            </a:r>
            <a:endParaRPr lang="en-US" sz="2000" b="1" dirty="0" err="1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Wijzigingen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energiebeleid</a:t>
            </a:r>
            <a:endParaRPr lang="en-US" sz="1850" dirty="0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Aankondigingen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opleidingen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infosessies</a:t>
            </a:r>
            <a:endParaRPr lang="en-US" sz="1850" dirty="0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Ons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aanbod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voor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inwoners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van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ons</a:t>
            </a:r>
            <a:r>
              <a:rPr lang="en-US" sz="18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50" dirty="0" err="1">
                <a:solidFill>
                  <a:schemeClr val="tx1"/>
                </a:solidFill>
                <a:latin typeface="Arial"/>
                <a:cs typeface="Arial"/>
              </a:rPr>
              <a:t>werkingsgebied</a:t>
            </a:r>
            <a:endParaRPr lang="en-US" sz="1850" dirty="0" err="1">
              <a:solidFill>
                <a:schemeClr val="tx1"/>
              </a:solidFill>
            </a:endParaRP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endParaRPr lang="en-US" sz="1850" b="1" dirty="0">
              <a:solidFill>
                <a:schemeClr val="tx1"/>
              </a:solidFill>
            </a:endParaRPr>
          </a:p>
          <a:p>
            <a:pPr marL="0" lvl="2" indent="0">
              <a:lnSpc>
                <a:spcPct val="150000"/>
              </a:lnSpc>
              <a:buClr>
                <a:srgbClr val="003746"/>
              </a:buClr>
              <a:buNone/>
            </a:pP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20468-30F2-4132-B418-254CF0842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911" y="1825207"/>
            <a:ext cx="2533650" cy="115422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9289FD5-AA97-6209-20C7-E3251D4218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4" r="32329" b="826"/>
          <a:stretch/>
        </p:blipFill>
        <p:spPr>
          <a:xfrm>
            <a:off x="6518361" y="3075387"/>
            <a:ext cx="4095787" cy="14502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0B8953-CB43-736B-063A-4B53668E7402}"/>
              </a:ext>
            </a:extLst>
          </p:cNvPr>
          <p:cNvSpPr/>
          <p:nvPr/>
        </p:nvSpPr>
        <p:spPr>
          <a:xfrm>
            <a:off x="9677400" y="3871912"/>
            <a:ext cx="838200" cy="219075"/>
          </a:xfrm>
          <a:prstGeom prst="rect">
            <a:avLst/>
          </a:prstGeom>
          <a:noFill/>
          <a:ln w="57150">
            <a:solidFill>
              <a:srgbClr val="EF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698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07E8-A998-4CAC-97DA-D8BE4AC3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Contactgegevens</a:t>
            </a:r>
            <a:endParaRPr lang="en-US" err="1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737759C-BFEB-48F0-977E-C0FE9D65E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985" y="2076694"/>
            <a:ext cx="6972300" cy="2286000"/>
          </a:xfrm>
        </p:spPr>
      </p:pic>
    </p:spTree>
    <p:extLst>
      <p:ext uri="{BB962C8B-B14F-4D97-AF65-F5344CB8AC3E}">
        <p14:creationId xmlns:p14="http://schemas.microsoft.com/office/powerpoint/2010/main" val="235163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2609" y="390111"/>
            <a:ext cx="9888780" cy="757353"/>
          </a:xfrm>
        </p:spPr>
        <p:txBody>
          <a:bodyPr>
            <a:normAutofit fontScale="90000"/>
          </a:bodyPr>
          <a:lstStyle/>
          <a:p>
            <a:r>
              <a:rPr lang="nl-BE" dirty="0">
                <a:cs typeface="Arial"/>
              </a:rPr>
              <a:t>Unieke loketfunctie met vragen van inwoners rond</a:t>
            </a:r>
            <a:br>
              <a:rPr lang="nl-BE" dirty="0">
                <a:cs typeface="Arial"/>
              </a:rPr>
            </a:br>
            <a:r>
              <a:rPr lang="nl-BE" dirty="0">
                <a:cs typeface="Arial"/>
              </a:rPr>
              <a:t>energie en wonen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2610" y="1323578"/>
            <a:ext cx="9758164" cy="4627563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nl-BE" sz="1800" dirty="0">
                <a:latin typeface="Arial"/>
                <a:cs typeface="Arial"/>
              </a:rPr>
              <a:t>1. Informeren en communiceren over energiebeleidsmaatregelen</a:t>
            </a:r>
            <a:endParaRPr lang="en-US" dirty="0"/>
          </a:p>
          <a:p>
            <a:pPr lvl="3">
              <a:lnSpc>
                <a:spcPct val="150000"/>
              </a:lnSpc>
            </a:pP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Invoering</a:t>
            </a:r>
            <a:r>
              <a:rPr lang="en-US" sz="16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capaciteitstarief</a:t>
            </a:r>
            <a:r>
              <a:rPr lang="en-US" sz="1650" dirty="0">
                <a:solidFill>
                  <a:schemeClr val="tx1"/>
                </a:solidFill>
                <a:latin typeface="Arial"/>
                <a:cs typeface="Arial"/>
              </a:rPr>
              <a:t>, </a:t>
            </a: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Mijn</a:t>
            </a:r>
            <a:r>
              <a:rPr lang="en-US" sz="1650" dirty="0">
                <a:solidFill>
                  <a:schemeClr val="tx1"/>
                </a:solidFill>
                <a:latin typeface="Arial"/>
                <a:cs typeface="Arial"/>
              </a:rPr>
              <a:t> "</a:t>
            </a: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Verbouwpremie</a:t>
            </a:r>
            <a:r>
              <a:rPr lang="en-US" sz="1650" dirty="0">
                <a:solidFill>
                  <a:schemeClr val="tx1"/>
                </a:solidFill>
                <a:latin typeface="Arial"/>
                <a:cs typeface="Arial"/>
              </a:rPr>
              <a:t>" …</a:t>
            </a:r>
            <a:endParaRPr lang="nl-BE" sz="1650" b="1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Premies</a:t>
            </a:r>
            <a:r>
              <a:rPr lang="en-US" sz="16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16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leningen</a:t>
            </a:r>
            <a:endParaRPr lang="en-US" sz="16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Energetische</a:t>
            </a:r>
            <a:r>
              <a:rPr lang="en-US" sz="16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renovaties</a:t>
            </a:r>
            <a:endParaRPr lang="en-US" sz="1650" dirty="0">
              <a:solidFill>
                <a:schemeClr val="tx1"/>
              </a:solidFill>
              <a:latin typeface="Arial"/>
              <a:cs typeface="Arial"/>
            </a:endParaRPr>
          </a:p>
          <a:p>
            <a:pPr lvl="3">
              <a:lnSpc>
                <a:spcPct val="150000"/>
              </a:lnSpc>
            </a:pPr>
            <a:r>
              <a:rPr lang="en-US" sz="1650" dirty="0" err="1">
                <a:solidFill>
                  <a:schemeClr val="tx1"/>
                </a:solidFill>
                <a:latin typeface="Arial"/>
                <a:cs typeface="Arial"/>
              </a:rPr>
              <a:t>Energiebesparing</a:t>
            </a:r>
            <a:endParaRPr lang="en-US" sz="165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nl-BE" sz="1800" dirty="0">
                <a:latin typeface="Arial"/>
                <a:cs typeface="Arial"/>
              </a:rPr>
              <a:t>2. Ondersteunen</a:t>
            </a:r>
          </a:p>
          <a:p>
            <a:pPr lvl="3">
              <a:lnSpc>
                <a:spcPct val="150000"/>
              </a:lnSpc>
            </a:pPr>
            <a:r>
              <a:rPr lang="nl-BE" sz="1650" dirty="0">
                <a:latin typeface="Arial"/>
                <a:cs typeface="Arial"/>
              </a:rPr>
              <a:t>Overstap energieleverancier</a:t>
            </a:r>
          </a:p>
          <a:p>
            <a:pPr lvl="3">
              <a:lnSpc>
                <a:spcPct val="150000"/>
              </a:lnSpc>
            </a:pPr>
            <a:r>
              <a:rPr lang="nl-BE" sz="1650" dirty="0">
                <a:latin typeface="Arial"/>
                <a:cs typeface="Arial"/>
              </a:rPr>
              <a:t>Aanvragen: premies, energieleningen, vergelijken offertes,...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nl-B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20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2609" y="390111"/>
            <a:ext cx="9888780" cy="757353"/>
          </a:xfrm>
        </p:spPr>
        <p:txBody>
          <a:bodyPr>
            <a:normAutofit fontScale="90000"/>
          </a:bodyPr>
          <a:lstStyle/>
          <a:p>
            <a:r>
              <a:rPr lang="nl-BE">
                <a:cs typeface="Arial"/>
              </a:rPr>
              <a:t>Unieke loketfunctie met vragen van inwoners rond</a:t>
            </a:r>
            <a:br>
              <a:rPr lang="nl-BE">
                <a:cs typeface="Arial"/>
              </a:rPr>
            </a:br>
            <a:r>
              <a:rPr lang="nl-BE">
                <a:cs typeface="Arial"/>
              </a:rPr>
              <a:t>energie en wonen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2610" y="1323578"/>
            <a:ext cx="9758164" cy="4627563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nl-BE" sz="1800" dirty="0">
                <a:latin typeface="Arial"/>
                <a:cs typeface="Arial"/>
              </a:rPr>
              <a:t>3. </a:t>
            </a:r>
            <a:r>
              <a:rPr lang="nl-BE" sz="1800" b="1" dirty="0">
                <a:latin typeface="Arial"/>
                <a:cs typeface="Arial"/>
              </a:rPr>
              <a:t> Verstrekken en beheren van de 0%- energieleninge</a:t>
            </a:r>
            <a:r>
              <a:rPr lang="nl-BE" sz="1800" b="1" dirty="0">
                <a:solidFill>
                  <a:schemeClr val="tx1"/>
                </a:solidFill>
                <a:latin typeface="Arial"/>
                <a:cs typeface="Arial"/>
              </a:rPr>
              <a:t>n (renteloze energielening)</a:t>
            </a: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nl-BE" sz="1650" dirty="0">
                <a:solidFill>
                  <a:schemeClr val="tx1"/>
                </a:solidFill>
                <a:latin typeface="Arial"/>
                <a:cs typeface="Arial"/>
              </a:rPr>
              <a:t>Vlaamse Energielening</a:t>
            </a:r>
          </a:p>
          <a:p>
            <a:pPr lvl="3">
              <a:lnSpc>
                <a:spcPct val="150000"/>
              </a:lnSpc>
              <a:buClr>
                <a:srgbClr val="003746"/>
              </a:buClr>
            </a:pPr>
            <a:r>
              <a:rPr lang="nl-BE" sz="1650" dirty="0">
                <a:solidFill>
                  <a:schemeClr val="tx1"/>
                </a:solidFill>
                <a:latin typeface="Arial"/>
                <a:cs typeface="Arial"/>
              </a:rPr>
              <a:t>Energielening+</a:t>
            </a:r>
          </a:p>
          <a:p>
            <a:pPr lvl="3">
              <a:lnSpc>
                <a:spcPct val="150000"/>
              </a:lnSpc>
            </a:pPr>
            <a:r>
              <a:rPr lang="nl-BE" sz="1650" dirty="0">
                <a:solidFill>
                  <a:schemeClr val="tx1"/>
                </a:solidFill>
                <a:latin typeface="Arial"/>
                <a:cs typeface="Arial"/>
              </a:rPr>
              <a:t>'Mijn Verbouwlening'</a:t>
            </a:r>
          </a:p>
          <a:p>
            <a:pPr>
              <a:lnSpc>
                <a:spcPct val="150000"/>
              </a:lnSpc>
            </a:pPr>
            <a:r>
              <a:rPr lang="nl-BE" sz="1800" dirty="0">
                <a:latin typeface="Arial"/>
                <a:cs typeface="Arial"/>
              </a:rPr>
              <a:t>4. </a:t>
            </a:r>
            <a:r>
              <a:rPr lang="nl-BE" sz="1800" dirty="0" err="1">
                <a:latin typeface="Arial"/>
                <a:cs typeface="Arial"/>
              </a:rPr>
              <a:t>Ontzorging</a:t>
            </a:r>
            <a:r>
              <a:rPr lang="nl-BE" sz="1800" dirty="0">
                <a:latin typeface="Arial"/>
                <a:cs typeface="Arial"/>
              </a:rPr>
              <a:t> energieleningen aangegaan bij financiële sector (advies en begeleiding)</a:t>
            </a:r>
            <a:endParaRPr lang="nl-BE" sz="1800" dirty="0"/>
          </a:p>
          <a:p>
            <a:pPr>
              <a:lnSpc>
                <a:spcPct val="150000"/>
              </a:lnSpc>
            </a:pPr>
            <a:r>
              <a:rPr lang="nl-BE" sz="1800" dirty="0">
                <a:latin typeface="Arial"/>
                <a:cs typeface="Arial"/>
              </a:rPr>
              <a:t>5. Coördineren en doorverwijzen</a:t>
            </a:r>
          </a:p>
          <a:p>
            <a:pPr lvl="3">
              <a:lnSpc>
                <a:spcPct val="150000"/>
              </a:lnSpc>
              <a:buClr>
                <a:srgbClr val="003746"/>
              </a:buClr>
              <a:buSzPct val="86000"/>
            </a:pPr>
            <a:r>
              <a:rPr lang="nl-BE" sz="1650" dirty="0">
                <a:latin typeface="Arial"/>
                <a:cs typeface="Arial"/>
              </a:rPr>
              <a:t>Renovatiebegeleiding, energiesnoeiers …</a:t>
            </a:r>
          </a:p>
          <a:p>
            <a:pPr lvl="3">
              <a:lnSpc>
                <a:spcPct val="150000"/>
              </a:lnSpc>
              <a:buClr>
                <a:srgbClr val="003746"/>
              </a:buClr>
              <a:buSzPct val="86000"/>
            </a:pPr>
            <a:r>
              <a:rPr lang="nl-BE" sz="1650" dirty="0">
                <a:latin typeface="Arial"/>
                <a:cs typeface="Arial"/>
              </a:rPr>
              <a:t>Woon- en energieloketten, IGS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37394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S_SHAPE_LOCK" val="TRUE"/>
</p:tagLst>
</file>

<file path=ppt/theme/theme1.xml><?xml version="1.0" encoding="utf-8"?>
<a:theme xmlns:a="http://schemas.openxmlformats.org/drawingml/2006/main" name="Coverslides - nieuw sjabloon">
  <a:themeElements>
    <a:clrScheme name="WarmerWonen - EnergieHuis">
      <a:dk1>
        <a:srgbClr val="003746"/>
      </a:dk1>
      <a:lt1>
        <a:srgbClr val="FFFFFF"/>
      </a:lt1>
      <a:dk2>
        <a:srgbClr val="003746"/>
      </a:dk2>
      <a:lt2>
        <a:srgbClr val="FFFFFF"/>
      </a:lt2>
      <a:accent1>
        <a:srgbClr val="EF4136"/>
      </a:accent1>
      <a:accent2>
        <a:srgbClr val="003746"/>
      </a:accent2>
      <a:accent3>
        <a:srgbClr val="FBC4B1"/>
      </a:accent3>
      <a:accent4>
        <a:srgbClr val="A1A7AF"/>
      </a:accent4>
      <a:accent5>
        <a:srgbClr val="FBC4B1"/>
      </a:accent5>
      <a:accent6>
        <a:srgbClr val="A1A7AF"/>
      </a:accent6>
      <a:hlink>
        <a:srgbClr val="A1A7AF"/>
      </a:hlink>
      <a:folHlink>
        <a:srgbClr val="A1A7AF"/>
      </a:folHlink>
    </a:clrScheme>
    <a:fontScheme name="Leieda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600" b="1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BDCAF24-D37F-4BE0-846A-553B7B165998}" vid="{01547D61-5E46-4ABB-A8C6-BC8C870D2F3B}"/>
    </a:ext>
  </a:extLst>
</a:theme>
</file>

<file path=ppt/theme/theme2.xml><?xml version="1.0" encoding="utf-8"?>
<a:theme xmlns:a="http://schemas.openxmlformats.org/drawingml/2006/main" name="Titel- &amp; logoslides - nieuw sjabloon">
  <a:themeElements>
    <a:clrScheme name="WarmerWonen - EnergieHuis">
      <a:dk1>
        <a:srgbClr val="003746"/>
      </a:dk1>
      <a:lt1>
        <a:srgbClr val="FFFFFF"/>
      </a:lt1>
      <a:dk2>
        <a:srgbClr val="003746"/>
      </a:dk2>
      <a:lt2>
        <a:srgbClr val="FFFFFF"/>
      </a:lt2>
      <a:accent1>
        <a:srgbClr val="EF4136"/>
      </a:accent1>
      <a:accent2>
        <a:srgbClr val="003746"/>
      </a:accent2>
      <a:accent3>
        <a:srgbClr val="FBC4B1"/>
      </a:accent3>
      <a:accent4>
        <a:srgbClr val="A1A7AF"/>
      </a:accent4>
      <a:accent5>
        <a:srgbClr val="FBC4B1"/>
      </a:accent5>
      <a:accent6>
        <a:srgbClr val="A1A7AF"/>
      </a:accent6>
      <a:hlink>
        <a:srgbClr val="A1A7AF"/>
      </a:hlink>
      <a:folHlink>
        <a:srgbClr val="A1A7AF"/>
      </a:folHlink>
    </a:clrScheme>
    <a:fontScheme name="Leieda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600" b="1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BDCAF24-D37F-4BE0-846A-553B7B165998}" vid="{8A23005A-20C5-4343-B04F-70A1AEA49CE2}"/>
    </a:ext>
  </a:extLst>
</a:theme>
</file>

<file path=ppt/theme/theme3.xml><?xml version="1.0" encoding="utf-8"?>
<a:theme xmlns:a="http://schemas.openxmlformats.org/drawingml/2006/main" name="Tussentitelslides - nieuw sjabloon">
  <a:themeElements>
    <a:clrScheme name="WarmerWonen - EnergieHuis">
      <a:dk1>
        <a:srgbClr val="003746"/>
      </a:dk1>
      <a:lt1>
        <a:srgbClr val="FFFFFF"/>
      </a:lt1>
      <a:dk2>
        <a:srgbClr val="003746"/>
      </a:dk2>
      <a:lt2>
        <a:srgbClr val="FFFFFF"/>
      </a:lt2>
      <a:accent1>
        <a:srgbClr val="EF4136"/>
      </a:accent1>
      <a:accent2>
        <a:srgbClr val="003746"/>
      </a:accent2>
      <a:accent3>
        <a:srgbClr val="FBC4B1"/>
      </a:accent3>
      <a:accent4>
        <a:srgbClr val="A1A7AF"/>
      </a:accent4>
      <a:accent5>
        <a:srgbClr val="FBC4B1"/>
      </a:accent5>
      <a:accent6>
        <a:srgbClr val="A1A7AF"/>
      </a:accent6>
      <a:hlink>
        <a:srgbClr val="A1A7AF"/>
      </a:hlink>
      <a:folHlink>
        <a:srgbClr val="A1A7AF"/>
      </a:folHlink>
    </a:clrScheme>
    <a:fontScheme name="Leieda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600" b="1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BDCAF24-D37F-4BE0-846A-553B7B165998}" vid="{9B4D91DF-3D39-46C1-AAFC-4BD70D3533BD}"/>
    </a:ext>
  </a:extLst>
</a:theme>
</file>

<file path=ppt/theme/theme4.xml><?xml version="1.0" encoding="utf-8"?>
<a:theme xmlns:a="http://schemas.openxmlformats.org/drawingml/2006/main" name="Tekst-, quote- en afbeeldingslides - nieuw sjabloon">
  <a:themeElements>
    <a:clrScheme name="WarmerWonen - EnergieHuis">
      <a:dk1>
        <a:srgbClr val="003746"/>
      </a:dk1>
      <a:lt1>
        <a:srgbClr val="FFFFFF"/>
      </a:lt1>
      <a:dk2>
        <a:srgbClr val="003746"/>
      </a:dk2>
      <a:lt2>
        <a:srgbClr val="FFFFFF"/>
      </a:lt2>
      <a:accent1>
        <a:srgbClr val="EF4136"/>
      </a:accent1>
      <a:accent2>
        <a:srgbClr val="003746"/>
      </a:accent2>
      <a:accent3>
        <a:srgbClr val="FBC4B1"/>
      </a:accent3>
      <a:accent4>
        <a:srgbClr val="A1A7AF"/>
      </a:accent4>
      <a:accent5>
        <a:srgbClr val="FBC4B1"/>
      </a:accent5>
      <a:accent6>
        <a:srgbClr val="A1A7AF"/>
      </a:accent6>
      <a:hlink>
        <a:srgbClr val="A1A7AF"/>
      </a:hlink>
      <a:folHlink>
        <a:srgbClr val="A1A7AF"/>
      </a:folHlink>
    </a:clrScheme>
    <a:fontScheme name="Leieda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600" b="1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BDCAF24-D37F-4BE0-846A-553B7B165998}" vid="{9607E719-3A36-4249-9A10-8CFE924D0D74}"/>
    </a:ext>
  </a:extLst>
</a:theme>
</file>

<file path=ppt/theme/theme5.xml><?xml version="1.0" encoding="utf-8"?>
<a:theme xmlns:a="http://schemas.openxmlformats.org/drawingml/2006/main" name="Einde - nieuw sjabloon">
  <a:themeElements>
    <a:clrScheme name="WarmerWonen - EnergieHuis">
      <a:dk1>
        <a:srgbClr val="003746"/>
      </a:dk1>
      <a:lt1>
        <a:srgbClr val="FFFFFF"/>
      </a:lt1>
      <a:dk2>
        <a:srgbClr val="003746"/>
      </a:dk2>
      <a:lt2>
        <a:srgbClr val="FFFFFF"/>
      </a:lt2>
      <a:accent1>
        <a:srgbClr val="EF4136"/>
      </a:accent1>
      <a:accent2>
        <a:srgbClr val="003746"/>
      </a:accent2>
      <a:accent3>
        <a:srgbClr val="FBC4B1"/>
      </a:accent3>
      <a:accent4>
        <a:srgbClr val="A1A7AF"/>
      </a:accent4>
      <a:accent5>
        <a:srgbClr val="FBC4B1"/>
      </a:accent5>
      <a:accent6>
        <a:srgbClr val="A1A7AF"/>
      </a:accent6>
      <a:hlink>
        <a:srgbClr val="A1A7AF"/>
      </a:hlink>
      <a:folHlink>
        <a:srgbClr val="A1A7AF"/>
      </a:folHlink>
    </a:clrScheme>
    <a:fontScheme name="Leieda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600" b="1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BDCAF24-D37F-4BE0-846A-553B7B165998}" vid="{17918EE8-BC7A-4D0F-A1A0-AD405F2AE6E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8184A77128294EB4D15B4A1836B96A" ma:contentTypeVersion="12" ma:contentTypeDescription="Een nieuw document maken." ma:contentTypeScope="" ma:versionID="b21eb216ba4689227f77764c790355ff">
  <xsd:schema xmlns:xsd="http://www.w3.org/2001/XMLSchema" xmlns:xs="http://www.w3.org/2001/XMLSchema" xmlns:p="http://schemas.microsoft.com/office/2006/metadata/properties" xmlns:ns2="2ccc1a2d-6dea-4c24-a0ea-0da6b7cc1133" xmlns:ns3="8ea460be-c292-438e-b99e-ca7639660fd9" targetNamespace="http://schemas.microsoft.com/office/2006/metadata/properties" ma:root="true" ma:fieldsID="ed6330c9c291313edd80b0c034b6b14a" ns2:_="" ns3:_="">
    <xsd:import namespace="2ccc1a2d-6dea-4c24-a0ea-0da6b7cc1133"/>
    <xsd:import namespace="8ea460be-c292-438e-b99e-ca7639660f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c1a2d-6dea-4c24-a0ea-0da6b7cc11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460be-c292-438e-b99e-ca7639660f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56F25-BC16-4611-AB1A-6B56FA5CE83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DA9A0EA-C429-47E6-BEB7-FFAC363452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504CF5-1414-4288-9858-050CED6527E1}">
  <ds:schemaRefs>
    <ds:schemaRef ds:uri="2ccc1a2d-6dea-4c24-a0ea-0da6b7cc1133"/>
    <ds:schemaRef ds:uri="8ea460be-c292-438e-b99e-ca7639660f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WarmerWonen - Powerpoint - Presentatie</Template>
  <TotalTime>0</TotalTime>
  <Words>2477</Words>
  <Application>Microsoft Office PowerPoint</Application>
  <PresentationFormat>Aangepast</PresentationFormat>
  <Paragraphs>458</Paragraphs>
  <Slides>76</Slides>
  <Notes>42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5</vt:i4>
      </vt:variant>
      <vt:variant>
        <vt:lpstr>Diatitels</vt:lpstr>
      </vt:variant>
      <vt:variant>
        <vt:i4>76</vt:i4>
      </vt:variant>
    </vt:vector>
  </HeadingPairs>
  <TitlesOfParts>
    <vt:vector size="87" baseType="lpstr">
      <vt:lpstr>Arial</vt:lpstr>
      <vt:lpstr>Arial Bold</vt:lpstr>
      <vt:lpstr>Arial,Sans-Serif</vt:lpstr>
      <vt:lpstr>Calibri</vt:lpstr>
      <vt:lpstr>Novecento wide Book</vt:lpstr>
      <vt:lpstr>Times</vt:lpstr>
      <vt:lpstr>Coverslides - nieuw sjabloon</vt:lpstr>
      <vt:lpstr>Titel- &amp; logoslides - nieuw sjabloon</vt:lpstr>
      <vt:lpstr>Tussentitelslides - nieuw sjabloon</vt:lpstr>
      <vt:lpstr>Tekst-, quote- en afbeeldingslides - nieuw sjabloon</vt:lpstr>
      <vt:lpstr>Einde - nieuw sjabloon</vt:lpstr>
      <vt:lpstr>PowerPoint-presentatie</vt:lpstr>
      <vt:lpstr>PowerPoint-presentatie</vt:lpstr>
      <vt:lpstr>Welkom</vt:lpstr>
      <vt:lpstr>Vorming met als medewerkers/gastsprekers:</vt:lpstr>
      <vt:lpstr>PowerPoint-presentatie</vt:lpstr>
      <vt:lpstr>Energiehuis WarmerWonen</vt:lpstr>
      <vt:lpstr>Werkingsgebied Energiehuis WarmerWonen</vt:lpstr>
      <vt:lpstr>Unieke loketfunctie met vragen van inwoners rond energie en wonen</vt:lpstr>
      <vt:lpstr>Unieke loketfunctie met vragen van inwoners rond energie en wonen</vt:lpstr>
      <vt:lpstr>Energiehuis WarmerWonen</vt:lpstr>
      <vt:lpstr>PowerPoint-presentatie</vt:lpstr>
      <vt:lpstr>Als hulpverlener energiebesparing stimuleren</vt:lpstr>
      <vt:lpstr>Rolverdeling</vt:lpstr>
      <vt:lpstr>Rolverdeling</vt:lpstr>
      <vt:lpstr>PowerPoint-presentatie</vt:lpstr>
      <vt:lpstr>Opbouw elektriciteitsprijs – gemiddelde prijs op jaarbasis</vt:lpstr>
      <vt:lpstr>Opbouw elektriciteitsprijs – gemiddelde prijs/kWh</vt:lpstr>
      <vt:lpstr>Opbouw gasfactuur – gemiddelde prijs op jaarbasis</vt:lpstr>
      <vt:lpstr>Opbouw gasfactuur – gemiddelde prijs/kWh</vt:lpstr>
      <vt:lpstr>Samenstelling energiefactuur</vt:lpstr>
      <vt:lpstr>Opbouw waterfactuur</vt:lpstr>
      <vt:lpstr>PowerPoint-presentatie</vt:lpstr>
      <vt:lpstr> Europese verbruikscategorieën elektriciteit</vt:lpstr>
      <vt:lpstr> Europese verbruikscategorieën aardgas</vt:lpstr>
      <vt:lpstr>Waterverbruik</vt:lpstr>
      <vt:lpstr>PowerPoint-presentatie</vt:lpstr>
      <vt:lpstr>PowerPoint-presentatie</vt:lpstr>
      <vt:lpstr>EnergieID</vt:lpstr>
      <vt:lpstr>PowerPoint-presentatie</vt:lpstr>
      <vt:lpstr>PowerPoint-presentatie</vt:lpstr>
      <vt:lpstr>CREG-scan</vt:lpstr>
      <vt:lpstr>CREG-scan</vt:lpstr>
      <vt:lpstr>CREG-scan</vt:lpstr>
      <vt:lpstr>PowerPoint-presentatie</vt:lpstr>
      <vt:lpstr>PowerPoint-presentatie</vt:lpstr>
      <vt:lpstr>V-test</vt:lpstr>
      <vt:lpstr>V-test</vt:lpstr>
      <vt:lpstr>Vast/variabel contract</vt:lpstr>
      <vt:lpstr>Soorten indexatieparameters variabel contract</vt:lpstr>
      <vt:lpstr>Welke criteria zijn belangrijk?</vt:lpstr>
      <vt:lpstr>Nieuwe V-test</vt:lpstr>
      <vt:lpstr>Filmpjes voor hulpverleners</vt:lpstr>
      <vt:lpstr>Contactformulier VREG</vt:lpstr>
      <vt:lpstr>PowerPoint-presentatie</vt:lpstr>
      <vt:lpstr>Extra overheidsmaatregelen</vt:lpstr>
      <vt:lpstr>Wie en wat tijdelijk sociaal tarief</vt:lpstr>
      <vt:lpstr>Wie en wat tijdelijk sociaal tarief?</vt:lpstr>
      <vt:lpstr>PowerPoint-presentatie</vt:lpstr>
      <vt:lpstr>Groepsaankoop groene stroom provincie West-Vlaanderen</vt:lpstr>
      <vt:lpstr>Groepsaankoop groene stroom provincie West-Vlaanderen</vt:lpstr>
      <vt:lpstr>VZW effect: energiescan</vt:lpstr>
      <vt:lpstr>VZW effect: energiescan </vt:lpstr>
      <vt:lpstr>VZW effect: Gelukkig valt er iets aan te doen!</vt:lpstr>
      <vt:lpstr>VZW effect: Jaarlijks energieverbruik </vt:lpstr>
      <vt:lpstr>VZW effect</vt:lpstr>
      <vt:lpstr>VZW effect</vt:lpstr>
      <vt:lpstr>VZW effect: energiescan</vt:lpstr>
      <vt:lpstr>VZW effect: energiescan</vt:lpstr>
      <vt:lpstr>De Watergroep: bijkomende voordelen beschermde klanten</vt:lpstr>
      <vt:lpstr>RenovatieCoach</vt:lpstr>
      <vt:lpstr>RenovatieCoaches</vt:lpstr>
      <vt:lpstr>RenovatieCoaches</vt:lpstr>
      <vt:lpstr>RenovatieCoaches</vt:lpstr>
      <vt:lpstr>PowerPoint-presentatie</vt:lpstr>
      <vt:lpstr>Huishoudtoestellen</vt:lpstr>
      <vt:lpstr>Huishoudtoestellen/verlichting</vt:lpstr>
      <vt:lpstr>Verbruik toestellen</vt:lpstr>
      <vt:lpstr>Verbruik toestellen</vt:lpstr>
      <vt:lpstr>Verbruik toestellen</vt:lpstr>
      <vt:lpstr>Kortingsbon voor energiezuinige toestellen</vt:lpstr>
      <vt:lpstr>PowerPoint-presentatie</vt:lpstr>
      <vt:lpstr>PowerPoint-presentatie</vt:lpstr>
      <vt:lpstr>Website</vt:lpstr>
      <vt:lpstr>Facebook</vt:lpstr>
      <vt:lpstr>Nieuwsbrief</vt:lpstr>
      <vt:lpstr>Contactgegevens</vt:lpstr>
    </vt:vector>
  </TitlesOfParts>
  <Company>Intercommunale Leiedal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Barbara Denys</dc:creator>
  <cp:lastModifiedBy>Axel Vandenheede</cp:lastModifiedBy>
  <cp:revision>444</cp:revision>
  <dcterms:created xsi:type="dcterms:W3CDTF">2021-10-26T08:59:46Z</dcterms:created>
  <dcterms:modified xsi:type="dcterms:W3CDTF">2022-06-01T11:40:04Z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0x0101002D8184A77128294EB4D15B4A1836B96A</vt:lpwstr>
  </property>
</Properties>
</file>