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526" r:id="rId2"/>
    <p:sldId id="1761" r:id="rId3"/>
    <p:sldId id="1766" r:id="rId4"/>
    <p:sldId id="1813" r:id="rId5"/>
    <p:sldId id="1606" r:id="rId6"/>
    <p:sldId id="1022" r:id="rId7"/>
    <p:sldId id="1814" r:id="rId8"/>
    <p:sldId id="348" r:id="rId9"/>
    <p:sldId id="260" r:id="rId10"/>
    <p:sldId id="261" r:id="rId11"/>
    <p:sldId id="262" r:id="rId12"/>
    <p:sldId id="264" r:id="rId13"/>
    <p:sldId id="263" r:id="rId14"/>
    <p:sldId id="1690" r:id="rId15"/>
    <p:sldId id="1721" r:id="rId16"/>
    <p:sldId id="2049" r:id="rId17"/>
    <p:sldId id="1866" r:id="rId18"/>
    <p:sldId id="1607" r:id="rId19"/>
    <p:sldId id="1734" r:id="rId20"/>
    <p:sldId id="1735" r:id="rId21"/>
    <p:sldId id="1739" r:id="rId22"/>
    <p:sldId id="1003" r:id="rId23"/>
    <p:sldId id="719" r:id="rId24"/>
    <p:sldId id="268" r:id="rId25"/>
    <p:sldId id="1733" r:id="rId26"/>
    <p:sldId id="1754" r:id="rId27"/>
    <p:sldId id="398" r:id="rId28"/>
    <p:sldId id="324" r:id="rId29"/>
    <p:sldId id="1755" r:id="rId30"/>
    <p:sldId id="259" r:id="rId31"/>
    <p:sldId id="1381" r:id="rId32"/>
    <p:sldId id="1740" r:id="rId33"/>
    <p:sldId id="1750" r:id="rId34"/>
    <p:sldId id="256" r:id="rId35"/>
    <p:sldId id="1745" r:id="rId36"/>
    <p:sldId id="1756" r:id="rId37"/>
    <p:sldId id="1811" r:id="rId38"/>
    <p:sldId id="1747" r:id="rId39"/>
    <p:sldId id="1749" r:id="rId40"/>
    <p:sldId id="1095" r:id="rId41"/>
    <p:sldId id="1746" r:id="rId42"/>
    <p:sldId id="1760" r:id="rId43"/>
    <p:sldId id="533" r:id="rId44"/>
    <p:sldId id="538" r:id="rId45"/>
    <p:sldId id="539" r:id="rId46"/>
    <p:sldId id="1757" r:id="rId47"/>
    <p:sldId id="1758" r:id="rId48"/>
    <p:sldId id="1759" r:id="rId49"/>
    <p:sldId id="1751" r:id="rId50"/>
    <p:sldId id="1752" r:id="rId51"/>
    <p:sldId id="1589" r:id="rId52"/>
    <p:sldId id="1753" r:id="rId53"/>
    <p:sldId id="2050" r:id="rId54"/>
    <p:sldId id="258" r:id="rId55"/>
    <p:sldId id="1121" r:id="rId56"/>
    <p:sldId id="472" r:id="rId57"/>
    <p:sldId id="2046" r:id="rId58"/>
    <p:sldId id="2078" r:id="rId59"/>
    <p:sldId id="1640" r:id="rId60"/>
    <p:sldId id="1366" r:id="rId61"/>
    <p:sldId id="2077" r:id="rId62"/>
    <p:sldId id="2079" r:id="rId63"/>
    <p:sldId id="1975" r:id="rId64"/>
    <p:sldId id="2080" r:id="rId65"/>
    <p:sldId id="2081" r:id="rId66"/>
    <p:sldId id="1974" r:id="rId67"/>
    <p:sldId id="1976" r:id="rId68"/>
    <p:sldId id="2082" r:id="rId69"/>
    <p:sldId id="2000" r:id="rId70"/>
    <p:sldId id="2023" r:id="rId71"/>
    <p:sldId id="2083" r:id="rId72"/>
    <p:sldId id="1979" r:id="rId73"/>
    <p:sldId id="1714" r:id="rId74"/>
    <p:sldId id="1369" r:id="rId75"/>
    <p:sldId id="1565" r:id="rId76"/>
    <p:sldId id="1812" r:id="rId77"/>
    <p:sldId id="1379" r:id="rId78"/>
    <p:sldId id="1960" r:id="rId79"/>
    <p:sldId id="2064" r:id="rId80"/>
    <p:sldId id="2044" r:id="rId81"/>
    <p:sldId id="2060" r:id="rId82"/>
    <p:sldId id="2066" r:id="rId83"/>
    <p:sldId id="2085" r:id="rId84"/>
    <p:sldId id="2062" r:id="rId85"/>
    <p:sldId id="1871" r:id="rId86"/>
    <p:sldId id="1691" r:id="rId87"/>
    <p:sldId id="2089" r:id="rId88"/>
    <p:sldId id="2002" r:id="rId89"/>
    <p:sldId id="1896" r:id="rId90"/>
    <p:sldId id="2045" r:id="rId91"/>
    <p:sldId id="2068" r:id="rId92"/>
    <p:sldId id="1998" r:id="rId93"/>
    <p:sldId id="339" r:id="rId94"/>
    <p:sldId id="1857" r:id="rId95"/>
    <p:sldId id="2084" r:id="rId96"/>
  </p:sldIdLst>
  <p:sldSz cx="12192000" cy="6858000"/>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B28"/>
    <a:srgbClr val="DF0003"/>
    <a:srgbClr val="FBD924"/>
    <a:srgbClr val="E4AA2C"/>
    <a:srgbClr val="AD0003"/>
    <a:srgbClr val="933310"/>
    <a:srgbClr val="FFEB5B"/>
    <a:srgbClr val="FFFFFF"/>
    <a:srgbClr val="E8B902"/>
    <a:srgbClr val="F2C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71" autoAdjust="0"/>
    <p:restoredTop sz="84766" autoAdjust="0"/>
  </p:normalViewPr>
  <p:slideViewPr>
    <p:cSldViewPr snapToGrid="0" snapToObjects="1">
      <p:cViewPr varScale="1">
        <p:scale>
          <a:sx n="96" d="100"/>
          <a:sy n="96" d="100"/>
        </p:scale>
        <p:origin x="416" y="176"/>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7" d="100"/>
          <a:sy n="87" d="100"/>
        </p:scale>
        <p:origin x="3904"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7T15:57:09.966"/>
    </inkml:context>
    <inkml:brush xml:id="br0">
      <inkml:brushProperty name="width" value="0.2" units="cm"/>
      <inkml:brushProperty name="height" value="0.2" units="cm"/>
      <inkml:brushProperty name="color" value="#E71224"/>
    </inkml:brush>
  </inkml:definitions>
  <inkml:trace contextRef="#ctx0" brushRef="#br0">153 2281 24575,'0'-44'0,"0"-8"0,0 14 0,0-17 0,20-5 0,-7-1 0,28-21 0,-10 21 0,2-20 0,4 19 0,-13-7 0,12 10 0,-13 1 0,5 10 0,-9 3 0,-2 9 0,1 10 0,0-7 0,-1 14 0,0-14 0,-8 15 0,7-15 0,-5 6 0,-1 0 0,6-6 0,-14 15 0,5-7 0,1 9 0,-6 0 0,12 0 0,-5 0 0,0 0 0,6 0 0,-6 0 0,8-8 0,0 6 0,0-7 0,-1 9 0,1 7 0,-1-5 0,0 5 0,1-7 0,-1 7 0,1-5 0,-1 12 0,0-12 0,0 6 0,0-1 0,0-5 0,1 6 0,-2-8 0,-6 0 0,5 7 0,-11-5 0,11 5 0,-5-7 0,6 8 0,-5-6 0,3 12 0,-4-5 0,0 0 0,6 5 0,-6-12 0,7 5 0,0 1 0,0-6 0,0 12 0,1-12 0,-1 5 0,0 0 0,10-6 0,-8 13 0,8-13 0,-2 5 0,-5-6 0,6 7 0,-8-6 0,-1 14 0,0-7 0,1 1 0,-2 6 0,1-7 0,0 8 0,-1 0 0,1 0 0,1 0 0,7-7 0,-4 5 0,13-14 0,-5 14 0,-1-13 0,-2 13 0,1-13 0,-8 13 0,7-6 0,0 8 0,-6-7 0,6 5 0,0-5 0,2 7 0,1 0 0,6-7 0,-7 5 0,1-6 0,6 0 0,-7 6 0,9-14 0,-8 7 0,5-1 0,-5-5 0,8 6 0,1-1 0,-2 2 0,1 0 0,1 6 0,-1-6 0,0 0 0,0 6 0,0-6 0,1 8 0,-1 0 0,11 0 0,-9 0 0,9 0 0,-12 0 0,12 0 0,-8 0 0,7 0 0,1 0 0,2 0 0,0 0 0,9 0 0,-9 0 0,0 0 0,8 0 0,-8 0 0,27 8 0,-23-6 0,20 15 0,-35-15 0,9 7 0,-20-9 0,8 7 0,-9-5 0,11 6 0,-1 0 0,0-6 0,0 6 0,0 0 0,1-6 0,-1 14 0,0-7 0,11 1 0,-9 6 0,20-5 0,-20-1 0,19 7 0,-8-6 0,11 8 0,0 0 0,-1-8 0,-10-2 0,7 0 0,-6-7 0,-1 14 0,7-14 0,-17 6 0,8-8 0,-11 0 0,1 0 0,-1 0 0,0 0 0,7 0 0,-14 7 0,13-5 0,-14 5 0,-2-7 0,9 0 0,-8 0 0,9 8 0,0-6 0,1 6 0,-1-8 0,0 0 0,0 0 0,10 0 0,-7 0 0,8 0 0,-1 0 0,-7 0 0,17 0 0,-17 0 0,18 0 0,-18 0 0,17 0 0,-17 0 0,19 0 0,-9 0 0,10 0 0,1 0 0,0 0 0,-1 0 0,12 0 0,-8 0 0,21 0 0,-22 0 0,21 0 0,-21 8 0,21-6 0,-8 7 0,10-9 0,-10 0 0,9 0 0,-9 0 0,24 0 0,-9 0-658,10 0 658,-1 0 0,-9 0 0,10 0 0,-14 0 0,1 0-174,-12 0 174,7 0 0,-7 0 0,0 0 0,-4 0 0,-12 0 0,2 0 0,-2 0 652,0 0-652,1 0 180,-1 0-180,1 0 0,12 0 0,1 0 0,2 0 0,9 0 0,4 0 0,-26 0 0,4 0 0,-4 0 0,-1 0-389,4 1 0,-2-2 389,-5-4 0,-2 0 0,34 2 0,10-16 0,-1 16 0,-9-15 0,10 15 0,-25-15 0,9 7-345,-11 0 345,14-8 0,-1 17 0,0-17 0,1 17 0,12-8-491,-48 5 0,1 0 491,5 4 0,4 0 0,4-5 0,2 1 0,-8 5 0,2 0 0,13-5 0,-2 0 0,-10 3 0,-3 1 0,7-5 0,0 1 0,-8 5 0,0 0 0,1-5 0,-1 0 0,1 4 0,0-1 0,-8-8 0,1 1-236,5 8 0,-1-1 236,33-17 0,-1 8 0,-5 0 611,-20-6-611,20 14 330,-20-5-330,8 8 1008,-12-9-1008,1 7 522,0-7-522,-1 9 106,1 0-106,0 0 0,11 0 0,-8 0 0,7 0 0,2 0 0,-10 0 0,22 0 0,-21 0 0,20 0 0,-20 0 0,8 0 0,0 0 0,-9 0 0,0 0 0,-6 0 0,-7 0 0,11 0 0,-1 0 0,12 0 0,-9 0 0,20 0 0,-20 0 0,10 0 0,-13 0 0,39 0 0,-39 0 0,36 9 0,-46-7 0,10 7 0,-9-9 0,7 0 0,-8 0 0,11 8 0,-1-6 0,1 7 0,-1-9 0,1 0 0,-1 9 0,1-7 0,-1 15 0,1-15 0,0 7 0,-11-1 0,20-6 0,-17 6 0,20-8 0,-14 0 0,2 8 0,-1-6 0,1 7 0,-1-9 0,-10 8 0,8-6 0,-8 6 0,16-8 0,-3 0 0,-8 0 0,-7 0 0,-11 0 0,11 0 0,-10 8 0,10-6 0,-19 5 0,6-7 0,-8 0 0,2 0 0,-3 0 0,0 0 0,3 0 0,-1 0 0,7 0 0,-6 0 0,7 0 0,2 0 0,-1 0 0,1 0 0,9 0 0,-7 8 0,7-6 0,-10 6 0,0-8 0,10 9 0,-7-7 0,8 7 0,-11-9 0,1 7 0,-2-5 0,1 6 0,-8-8 0,-3 7 0,0-5 0,-6 5 0,15-7 0,-16 0 0,7 0 0,1 0 0,-8 0 0,8 0 0,-2 0 0,-5 0 0,6 0 0,1 0 0,-8 0 0,8 0 0,-2 0 0,4 0 0,-1 0 0,7 0 0,-6 0 0,7 0 0,12 0 0,-9 0 0,20 0 0,-20 0 0,20 0 0,-20 0 0,19 0 0,-18 0 0,7 0 0,-10 0 0,0 0 0,0 0 0,-8 0 0,5 0 0,-14 0 0,15 0 0,-15 0 0,15 0 0,-7 0 0,9 0 0,0 0 0,1 0 0,-2 0 0,2 0 0,-1 0 0,1 0 0,-2 0 0,1 0 0,11 0 0,-17 0 0,25 0 0,-25 0 0,16 0 0,-9 0 0,-2 0 0,1 0 0,11 0 0,-8 0 0,7 0 0,1 0 0,-8 0 0,17 0 0,-17 0 0,7 0 0,1 0 0,2 0 0,0 0 0,8 9 0,-8-7 0,11 15 0,11-15 0,-8 16 0,8-16 0,-11 15 0,0-15 0,-1 7 0,0 0 0,1-7 0,-11 6 0,8-8 0,-8 0 0,0 0 0,8 9 0,-7-7 0,-1 7 0,8-9 0,-8 0 0,0 8 0,8-6 0,-18 5 0,7-7 0,-18 0 0,5 0 0,-14 0 0,6 0 0,-8 0 0,-1 0 0,0 0 0,1 0 0,-2 0 0,2 0 0,-2 0 0,1 0 0,1 0 0,8 0 0,-6 0 0,6 0 0,-9 0 0,1 0 0,-1 0 0,1 0 0,-1 0 0,-1 0 0,1 0 0,0 0 0,-1 0 0,10 0 0,2 0 0,20 0 0,-8 0 0,18-8 0,-7 6 0,9-16 0,-10 16 0,8-15 0,-8 15 0,11-7 0,-1 9 0,0 0 0,-9-8 0,-4 6 0,-9-6 0,-1 8 0,0 0 0,-9 0 0,7 0 0,-6 0 0,7 0 0,2-7 0,9 5 0,-7-14 0,18 5 0,-8-7 0,11-2 0,0 9 0,-1-6 0,1 6 0,-1-8 0,0 0 0,1-1 0,-10 2 0,6-2 0,-6 2 0,9 7 0,-10-6 0,8 7 0,-18-8 0,7-1 0,-9 10 0,-10-6 0,-2 13 0,-8-12 0,-1 12 0,0-5 0,1 7 0,-1 0 0,0 0 0,1 0 0,-1 0 0,0 0 0,-6-7 0,4 5 0,-5-5 0,8 7 0,-1 0 0,0 0 0,1 0 0,-1 0 0,0 0 0,9 0 0,-7 0 0,8 0 0,-10 0 0,1 0 0,-1 0 0,0 0 0,-13 0 0,2-7 0,-11-1 0,-1-7 0,5 0 0,-4 0 0,6 0 0,0 0 0,0 0 0,-7 0 0,5 0 0,2 7 0,9 1 0,16 7 0,-7 0 0,6 0 0,-7 0 0,-1 0 0,1 0 0,-2 0 0,0 0 0,2 0 0,-2 0 0,-1 0 0,-5 7 0,5-6 0,-5 6 0,6 0 0,2-5 0,-1 5 0,0 0 0,1-5 0,7 13 0,-4-13 0,4 5 0,2 1 0,-8-6 0,8 6 0,-10-1 0,-1-5 0,2 5 0,-1-7 0,9 8 0,12 3 0,13 7 0,9 2 0,-9-10 0,6 8 0,-17-8 0,-1 7 0,-4-7 0,-16-3 0,7 0 0,-8-5 0,-1 5 0,1-7 0,-2 0 0,1 0 0,0 7 0,0-5 0,10 5 0,1-7 0,0 0 0,7 8 0,-7-6 0,10 6 0,-11-8 0,0 7 0,-10-5 0,1 5 0,-1-7 0,0 0 0,0 0 0,0 0 0,0 7 0,1-5 0,-1 5 0,10-7 0,-8 0 0,7 0 0,-9 7 0,0-5 0,-6 11 0,4-11 0,-12 11 0,4-4 0,1 0 0,-5 5 0,13-5 0,-7 6 0,1 0 0,-3 1 0,-6-1 0,7 1 0,-5 0 0,5 0 0,-7 0 0,0 9 0,0 2 0,0-1 0,0 8 0,8-16 0,-6 6 0,5-8 0,-7 0 0,0 0 0,0 0 0,0 0 0,0 0 0,0 0 0,0 9 0,0 2 0,0-1 0,0 8 0,0-8 0,0 1 0,-7-2 0,5-9 0,-6 0 0,8 0 0,0-1 0,-7 1 0,-2-1 0,0 1 0,-5-7 0,4 5 0,2-5 0,-7 7 0,6 0 0,0 0 0,1 0 0,1-7 0,6 5 0,-7-6 0,1 0 0,-2 6 0,0-5 0,-5 6 0,12 1 0,-12-8 0,12 6 0,-5-5 0,-1-1 0,6 6 0,-12-5 0,5 7 0,0 0 0,-6 0 0,13 0 0,-12 0 0,13 0 0,-14 0 0,14 0 0,-8 0 0,9-1 0,0 1 0,-7-8 0,6 5 0,-13-4 0,12 7 0,-12-1 0,4 1 0,-6 0 0,0 0 0,-1 0 0,-7 1 0,5-1 0,-7 10 0,1-7 0,6 5 0,-7-7 0,1 8 0,6-7 0,-5 7 0,7-10 0,1 1 0,0 0 0,6 0 0,-4 0 0,5 0 0,0 0 0,-6 0 0,6 0 0,0 0 0,3-1 0,-1-6 0,-2 6 0,-8-7 0,1 8 0,-1 0 0,1 0 0,-1 9 0,-9-6 0,7 6 0,-7 0 0,1-6 0,5 6 0,-14 0 0,16-7 0,-16 16 0,15-16 0,-15 7 0,7-8 0,-9 1 0,8-1 0,-6 0 0,16-1 0,-16 10 0,15-8 0,-15 7 0,16-9 0,-16 2 0,6 7 0,1-6 0,-7 14 0,6-14 0,-7 14 0,-1-13 0,-1 13 0,-9-12 0,7 4 0,-18 3 0,18-8 0,-18 8 0,19-10 0,-19 1 0,8 0 0,-12 0 0,2 1 0,0-9 0,0 6 0,-2-6 0,2 8 0,-17 8 0,13-5 0,-3 4 0,20-8 0,11 0 0,7-1 0,3-7 0,8 4 0,1-5 0,-1 7 0,1 0 0,0 0 0,0 0 0,0 0 0,7 0 0,-15 0 0,12 9 0,-15 3 0,2 7 0,4 0 0,-12-7 0,12 5 0,-12-5 0,4 7 0,-7 0 0,9-8 0,-7 6 0,15-14 0,-14 6 0,14-9 0,-6 1 0,8-1 0,1 0 0,7 0 0,-6 0 0,6 0 0,-7 0 0,0 0 0,-1 0 0,2-1 0,-1-6 0,-1 5 0,1-12 0,-9 13 0,7-13 0,-17 13 0,9-13 0,-11 6 0,1 0 0,0-6 0,-11 14 0,-2-14 0,0 15 0,-7-15 0,7 14 0,-12-5 0,2 0 0,0 6 0,-1-15 0,1 16 0,0-16 0,9 6 0,-6 1 0,17-7 0,-18 15 0,19-15 0,-9 7 0,11-1 0,-11-6 0,8 6 0,-7 0 0,9-6 0,1 5 0,1-7 0,-2 0 0,1 8 0,-1-6 0,-9 6 0,7-8 0,-18 0 0,18 0 0,-7 0 0,9 0 0,2 0 0,7 0 0,-6 0 0,7 0 0,-9 0 0,8 0 0,-5 0 0,14 0 0,-16 0 0,9 8 0,-11-6 0,1 6 0,-1-8 0,2 0 0,-12 0 0,9 0 0,-19 0 0,8 0 0,-12 0 0,-10 0 0,8 0 0,-8 0 0,-1-10 0,10 8 0,-10-16 0,13 16 0,0-7 0,10 1 0,2 6 0,11-5 0,-11-2 0,8 7 0,-17-15 0,17 14 0,-18-14 0,18 15 0,-19-15 0,20 15 0,-19-7 0,19 1 0,-10 6 0,13-6 0,-2 8 0,1-7 0,0 5 0,-26-15 0,19 7 0,-30 0 0,35 2 0,-20-1 0,21 7 0,-21-7 0,19 9 0,-8-7 0,12 5 0,-1-6 0,-1 8 0,1 0 0,0-8 0,0 6 0,0-6 0,8 8 0,-5 0 0,14 0 0,-16 0 0,17 0 0,-7 0 0,0 0 0,-3 0 0,2 0 0,-9 0 0,17 0 0,-16 0 0,15 0 0,-14 0 0,13-7 0,-13 5 0,5-5 0,-8 7 0,0-8 0,1 6 0,-2-13 0,1 13 0,-1-6 0,-9 8 0,7-8 0,-7 6 0,10-6 0,0 0 0,8 6 0,-6-6 0,7 1 0,-9 5 0,-1-6 0,1 0 0,-10 6 0,8-6 0,-9 8 0,11 0 0,-1 0 0,1 0 0,9 0 0,2 0 0,-1 0 0,8 0 0,-6 0 0,8 0 0,0 0 0,0 0 0,0 0 0,-8 0 0,-4 0 0,-19 0 0,9 0 0,-19 0 0,8 0 0,-10 0 0,-2 0 0,2 0 0,0 9 0,-1-7 0,0 15 0,1-6 0,-1 0 0,0 6 0,11-7 0,-7 9 0,7-9 0,0 7 0,3-7 0,-1 8 0,8 0 0,-7-8 0,9 6 0,-9-14 0,7 14 0,-17-6 0,7 0 0,-10 7 0,-2-6 0,2 9 0,0-10 0,10 7 0,2-15 0,19 13 0,-6-13 0,16 5 0,-8-7 0,11 0 0,-9 0 0,-1 0 0,-10 0 0,-11 0 0,7 0 0,-30 0 0,28 0 0,-29 0 0,21 0 0,-10 0 0,10 0 0,2 0 0,11 0 0,0 0 0,9 0 0,-7 0 0,6 0 0,-7 0 0,-2 0 0,1 0 0,8 0 0,-5 0 0,5 0 0,0 0 0,-5-8 0,14 6 0,-6-6 0,8 1 0,1 5 0,1-5 0,5 0 0,-4 5 0,5-5 0,-6 7 0,-11 0 0,-1 0 0,0 0 0,-18 0 0,15 0 0,-16 0 0,-1 0 0,-2 0 0,0 0 0,-8 0 0,18 0 0,-18 0 0,8-9 0,0 7 0,-9-15 0,9 6 0,-10 0 0,10-5 0,-8 5 0,8-7 0,-23-3 0,10 2 0,-10-1 0,23 1 0,-8 8 0,18-4 0,-7 5 0,18 0 0,3 2 0,8 8 0,8-7 0,-5 5 0,-3-5 0,-1 7 0,-14 0 0,13 0 0,-15 0 0,-4 0 0,0 0 0,-8 0 0,9 0 0,1 0 0,0 0 0,-1 0 0,10 0 0,-7 0 0,6 0 0,-7 0 0,7 0 0,-6 0 0,7 0 0,-9 0 0,0-8 0,-1 6 0,2-6 0,-2 8 0,1 0 0,0 0 0,-1 0 0,2 0 0,-2 0 0,-9 0 0,7 0 0,-18 0 0,18 0 0,-17 0 0,17 0 0,-7 0 0,-1 0 0,-2 0 0,0 0 0,-9 0 0,21 0 0,-21 0 0,9 0 0,0 0 0,-8 0 0,18 0 0,-17 0 0,17 0 0,-18 0 0,8 0 0,0 0 0,-8 0 0,8 0 0,-10 0 0,-17 0 0,13 0 0,-3 0 0,10 0 0,7 0 0,-11 0 0,1 0 0,9 0 0,-6 0 0,7 0 0,0 0 0,-8 0 0,18 0 0,-7 0 0,9 0 0,1 0 0,-11 9 0,10 1 0,-21 9 0,19-9 0,-18 7 0,8-6 0,-10 0 0,0 6 0,-2-15 0,2 16 0,0-16 0,-1 6 0,1 1 0,-1-7 0,0 7 0,1-9 0,0 9 0,0-7 0,-2 6 0,2-8 0,-13 0 0,10 0 0,-10 0 0,13 0 0,10 0 0,-8 0 0,18 0 0,-8 0 0,11 0 0,0 0 0,0 0 0,0 0 0,-1 0 0,1 0 0,0 0 0,-11 0 0,9 0 0,-20 9 0,9-7 0,-10 15 0,10-14 0,2 5 0,11-8 0,0 0 0,0 0 0,9 0 0,1 0 0,10 0 0,0 0 0,-8 0 0,-2 0 0,-9 0 0,-2 0 0,1 0 0,-10 0 0,7 0 0,-8 0 0,12 0 0,-2 0 0,1 0 0,8 0 0,4 0 0,7 0 0,1 0 0,0 0 0,-1 0 0,-8 0 0,-13 0 0,-1 0 0,-17 0 0,6 0 0,-9 0 0,-1 0 0,11 0 0,2 0 0,11 0 0,9 0 0,1 0 0,10 0 0,-1 0 0,2 0 0,-8 0 0,4 0 0,-12 0 0,3 0 0,-8 0 0,-1 0 0,-9 0 0,8 0 0,-10-8 0,21 6 0,-7-13 0,16 6 0,-8-1 0,17-4 0,-5 12 0,12-12 0,-13 12 0,13-12 0,-12 12 0,13-11 0,-14 11 0,6-5 0,-7 0 0,0 5 0,-1-5 0,-7 7 0,5 0 0,-15 0 0,7 0 0,-10 0 0,1 0 0,0 0 0,8 0 0,-6-8 0,16 6 0,-16-14 0,7 14 0,-1-6 0,-6 8 0,16-7 0,-8 5 0,2-5 0,5 7 0,-6-7 0,8 5 0,1-5 0,0 1 0,8-3 0,-7 1 0,14-6 0,-13 6 0,6-1 0,0-5 0,-6 12 0,5-5 0,-15 7 0,-4 0 0,-19 0 0,8 8 0,-17 3 0,6 7 0,-10 2 0,1-1 0,10 0 0,2-1 0,19-1 0,4-7 0,8-3 0,-1-7 0,1 0 0,-1 0 0,1 0 0,1 0 0,-2 0 0,-8 0 0,-3 8 0,-8-6 0,0 6 0,0 0 0,0-6 0,-1 5 0,2 1 0,-2-6 0,10 6 0,2-8 0,8 0 0,1 0 0,-1 0 0,2 0 0,-10 0 0,6 0 0,-15 0 0,7 0 0,-1 0 0,-5 0 0,5 0 0,-8 0 0,0 0 0,9 7 0,-7-5 0,6 5 0,1-7 0,-7 0 0,16 0 0,-8 0 0,10 0 0,-10 0 0,8 0 0,-7 0 0,9 0 0,0 0 0,-1 0 0,1 0 0,-1 0 0,1 0 0,1 0 0,-1 0 0,1-6 0,-8 4 0,5-5 0,-5 7 0,-3 0 0,-1 0 0,0 0 0,-8 0 0,9 0 0,-11 0 0,9 0 0,-6 0 0,7 0 0,0 0 0,2 0 0,8 0 0,1 0 0,0 0 0,7-7 0,-5 5 0,5-5 0,-17 7 0,8 0 0,-16 0 0,7 0 0,-9 0 0,-1-8 0,-9 6 0,7-5 0,-7 7 0,9 0 0,2 0 0,-1 0 0,-1 0 0,1 0 0,9 0 0,-7 0 0,7 0 0,0 0 0,1 0 0,10 0 0,-1 0 0,1 0 0,0 0 0,0 0 0,0 0 0,1 0 0,-2 0 0,-7 0 0,5 0 0,-14 0 0,14 0 0,-15 0 0,15 0 0,-5 0 0,7 0 0,-8 0 0,6-15 0,-6 5 0,8-13 0,1-2 0,0 7 0,-3-15 0,3 15 0,-3-16 0,3 16 0,-1-15 0,-9 14 0,7-6 0,-7 0 0,9 7 0,0-7 0,0 1 0,1 6 0,-2-7 0,1 0 0,8 7 0,-7-6 0,7 8 0,1 0 0,-7 0 0,7 7 0,-2-5 0,-5 12 0,14-12 0,-14 5 0,6 0 0,0-5 0,-6 5 0,7-7 0,-1 0 0,-7 0 0,8 0 0,-8 0 0,-1 0 0,8 0 0,-5 0 0,5 0 0,-8 0 0,1 0 0,7 0 0,-6 8 0,7-6 0,-1 5 0,-5-7 0,12 0 0,-13 7 0,13-14 0,-12 12 0,12-14 0,-13 1 0,13 6 0,-7-15 0,1 6 0,6-9 0,-14 1 0,15 0 0,-7-11 0,8 8 0,0-7 0,0 9 0,0 1 0,-9-1 0,7 1 0,-6 8 0,8 3 0,0 8 0,-7 7 0,5-5 0,-12 5 0,13-7 0,-6 1 0,7-1 0,-8 0 0,6 0 0,-5 0 0,7-9 0,-8-2 0,6 0 0,-14-6 0,14 15 0,-14-15 0,14 6 0,-6 0 0,1 3 0,5-1 0,-13 7 0,13-7 0,-5 9 0,0 0 0,-2 1 0,-6-1 0,5 1 0,-4-1 0,6 0 0,-1 0 0,-7 0 0,7-8 0,-8-3 0,-2-9 0,1-9 0,0 7 0,-2-18 0,10 18 0,-7-7 0,6 9 0,1 1 0,-5 8 0,14 3 0,-15-1 0,14 7 0,-13 1 0,7 10 0,-8 7 0,1 0 0,7-7 0,-6 5 0,12-12 0,-13 12 0,13-12 0,-12 5 0,13-6 0,-6-1 0,0 1 0,5 0 0,-5-1 0,-1 8 0,7-7 0,-6 7 0,-1-8 0,7 0 0,-13 0 0,12 1 0,-13 7 0,14 1 0,-7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4BAB773-1AF1-40FF-A5D5-B59585B6AA42}" type="datetimeFigureOut">
              <a:rPr lang="en-US"/>
              <a:pPr/>
              <a:t>5/18/22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097B651-4B6C-43A4-8857-D9A4B358C4E4}" type="slidenum">
              <a:rPr lang="en-US"/>
              <a:pPr/>
              <a:t>‹#›</a:t>
            </a:fld>
            <a:endParaRPr lang="en-US"/>
          </a:p>
        </p:txBody>
      </p:sp>
    </p:spTree>
    <p:extLst>
      <p:ext uri="{BB962C8B-B14F-4D97-AF65-F5344CB8AC3E}">
        <p14:creationId xmlns:p14="http://schemas.microsoft.com/office/powerpoint/2010/main" val="98334646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MS PGothic" charset="0"/>
              </a:rPr>
              <a:t>Title:  A Way Home: Preventing and Tackling Youth Homelessness</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Focus on building a movement for change.</a:t>
            </a:r>
            <a:endParaRPr lang="en-CA"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Flash back to 2013 and name some of the conditions.</a:t>
            </a:r>
            <a:endParaRPr lang="en-CA"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For each major area how we have set about to transform things.</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Who is at the table?</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Launch of A Way Home coalition – Development of vision paper</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Organizing work into constellations of activity to leverage strengths of coalition members.</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Role of Research and Evidence – co-creation of a YH research agenda</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Role of the sector – process they went through to develop a theory of change.</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Role of government relations</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International engagement</a:t>
            </a:r>
            <a:endParaRPr lang="en-CA"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Social innovation</a:t>
            </a:r>
            <a:endParaRPr lang="en-CA" sz="1200" kern="1200" dirty="0">
              <a:solidFill>
                <a:schemeClr val="tx1"/>
              </a:solidFill>
              <a:effectLst/>
              <a:latin typeface="+mn-lt"/>
              <a:ea typeface="MS PGothic" pitchFamily="34" charset="-128"/>
              <a:cs typeface="MS PGothic" charset="0"/>
            </a:endParaRP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1</a:t>
            </a:fld>
            <a:endParaRPr lang="en-US"/>
          </a:p>
        </p:txBody>
      </p:sp>
    </p:spTree>
    <p:extLst>
      <p:ext uri="{BB962C8B-B14F-4D97-AF65-F5344CB8AC3E}">
        <p14:creationId xmlns:p14="http://schemas.microsoft.com/office/powerpoint/2010/main" val="2500836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MS PGothic" charset="0"/>
              </a:rPr>
              <a:t>STEVE</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12</a:t>
            </a:fld>
            <a:endParaRPr lang="en-US"/>
          </a:p>
        </p:txBody>
      </p:sp>
    </p:spTree>
    <p:extLst>
      <p:ext uri="{BB962C8B-B14F-4D97-AF65-F5344CB8AC3E}">
        <p14:creationId xmlns:p14="http://schemas.microsoft.com/office/powerpoint/2010/main" val="1532274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36AC98A9-669B-E042-9691-26D32925A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4350B7B-400D-634F-AFBE-7B4EC4E7FD00}"/>
              </a:ext>
            </a:extLst>
          </p:cNvPr>
          <p:cNvSpPr>
            <a:spLocks noGrp="1"/>
          </p:cNvSpPr>
          <p:nvPr>
            <p:ph type="body" idx="1"/>
          </p:nvPr>
        </p:nvSpPr>
        <p:spPr/>
        <p:txBody>
          <a:bodyPr/>
          <a:lstStyle/>
          <a:p>
            <a:pPr defTabSz="914400" eaLnBrk="1" fontAlgn="auto" hangingPunct="1">
              <a:spcBef>
                <a:spcPts val="0"/>
              </a:spcBef>
              <a:spcAft>
                <a:spcPts val="0"/>
              </a:spcAft>
              <a:defRPr/>
            </a:pPr>
            <a:r>
              <a:rPr lang="en-CA" dirty="0">
                <a:ea typeface="+mn-ea"/>
                <a:cs typeface="+mn-cs"/>
              </a:rPr>
              <a:t>STEVE</a:t>
            </a:r>
          </a:p>
          <a:p>
            <a:pPr defTabSz="914400" eaLnBrk="1" fontAlgn="auto" hangingPunct="1">
              <a:spcBef>
                <a:spcPts val="0"/>
              </a:spcBef>
              <a:spcAft>
                <a:spcPts val="0"/>
              </a:spcAft>
              <a:defRPr/>
            </a:pPr>
            <a:endParaRPr lang="en-CA" dirty="0">
              <a:ea typeface="+mn-ea"/>
              <a:cs typeface="+mn-cs"/>
            </a:endParaRPr>
          </a:p>
          <a:p>
            <a:pPr defTabSz="914400" eaLnBrk="1" fontAlgn="auto" hangingPunct="1">
              <a:spcBef>
                <a:spcPts val="0"/>
              </a:spcBef>
              <a:spcAft>
                <a:spcPts val="0"/>
              </a:spcAft>
              <a:defRPr/>
            </a:pPr>
            <a:r>
              <a:rPr lang="en-CA" dirty="0">
                <a:ea typeface="+mn-ea"/>
                <a:cs typeface="+mn-cs"/>
              </a:rPr>
              <a:t>So based on what we know about the impact of homelessness on young people, we need to consider how we are responding to the problem, and whether this response is adequate. </a:t>
            </a:r>
          </a:p>
          <a:p>
            <a:pPr defTabSz="914400" eaLnBrk="1" fontAlgn="auto" hangingPunct="1">
              <a:spcBef>
                <a:spcPts val="0"/>
              </a:spcBef>
              <a:spcAft>
                <a:spcPts val="0"/>
              </a:spcAft>
              <a:defRPr/>
            </a:pPr>
            <a:endParaRPr lang="en-CA" dirty="0">
              <a:ea typeface="+mn-ea"/>
              <a:cs typeface="+mn-cs"/>
            </a:endParaRPr>
          </a:p>
          <a:p>
            <a:pPr defTabSz="914400" eaLnBrk="1" fontAlgn="auto" hangingPunct="1">
              <a:spcBef>
                <a:spcPts val="0"/>
              </a:spcBef>
              <a:spcAft>
                <a:spcPts val="0"/>
              </a:spcAft>
              <a:defRPr/>
            </a:pPr>
            <a:r>
              <a:rPr lang="en-CA" dirty="0">
                <a:ea typeface="+mn-ea"/>
                <a:cs typeface="+mn-cs"/>
              </a:rPr>
              <a:t>Research on outcomes for youth when they exit homelessness is compelling, but not in a positive way.  It shows young people do not do well.</a:t>
            </a:r>
          </a:p>
          <a:p>
            <a:pPr marL="171450" indent="-171450" defTabSz="914400" eaLnBrk="1" fontAlgn="auto" hangingPunct="1">
              <a:spcBef>
                <a:spcPts val="0"/>
              </a:spcBef>
              <a:spcAft>
                <a:spcPts val="0"/>
              </a:spcAft>
              <a:buFont typeface="Arial" panose="020B0604020202020204" pitchFamily="34" charset="0"/>
              <a:buChar char="•"/>
              <a:defRPr/>
            </a:pPr>
            <a:r>
              <a:rPr lang="en-CA" dirty="0">
                <a:ea typeface="+mn-ea"/>
                <a:cs typeface="+mn-cs"/>
              </a:rPr>
              <a:t>They aren’t recovering</a:t>
            </a:r>
          </a:p>
          <a:p>
            <a:pPr marL="171450" indent="-171450" defTabSz="914400" eaLnBrk="1" fontAlgn="auto" hangingPunct="1">
              <a:spcBef>
                <a:spcPts val="0"/>
              </a:spcBef>
              <a:spcAft>
                <a:spcPts val="0"/>
              </a:spcAft>
              <a:buFont typeface="Arial" panose="020B0604020202020204" pitchFamily="34" charset="0"/>
              <a:buChar char="•"/>
              <a:defRPr/>
            </a:pPr>
            <a:r>
              <a:rPr lang="en-CA" dirty="0">
                <a:ea typeface="+mn-ea"/>
                <a:cs typeface="+mn-cs"/>
              </a:rPr>
              <a:t>PTSD</a:t>
            </a:r>
          </a:p>
          <a:p>
            <a:pPr marL="171450" indent="-171450" defTabSz="914400" eaLnBrk="1" fontAlgn="auto" hangingPunct="1">
              <a:spcBef>
                <a:spcPts val="0"/>
              </a:spcBef>
              <a:spcAft>
                <a:spcPts val="0"/>
              </a:spcAft>
              <a:buFont typeface="Arial" panose="020B0604020202020204" pitchFamily="34" charset="0"/>
              <a:buChar char="•"/>
              <a:defRPr/>
            </a:pPr>
            <a:r>
              <a:rPr lang="en-CA" dirty="0">
                <a:ea typeface="+mn-ea"/>
                <a:cs typeface="+mn-cs"/>
              </a:rPr>
              <a:t>Living in extreme poverty.</a:t>
            </a:r>
          </a:p>
          <a:p>
            <a:pPr marL="171450" indent="-171450" defTabSz="914400" eaLnBrk="1" fontAlgn="auto" hangingPunct="1">
              <a:spcBef>
                <a:spcPts val="0"/>
              </a:spcBef>
              <a:spcAft>
                <a:spcPts val="0"/>
              </a:spcAft>
              <a:buFont typeface="Arial" panose="020B0604020202020204" pitchFamily="34" charset="0"/>
              <a:buChar char="•"/>
              <a:defRPr/>
            </a:pPr>
            <a:r>
              <a:rPr lang="en-CA" dirty="0">
                <a:ea typeface="+mn-ea"/>
                <a:cs typeface="+mn-cs"/>
              </a:rPr>
              <a:t>Not engaging in work or in school</a:t>
            </a:r>
            <a:endParaRPr lang="en-US" dirty="0">
              <a:ea typeface="+mn-ea"/>
              <a:cs typeface="+mn-cs"/>
            </a:endParaRPr>
          </a:p>
          <a:p>
            <a:pPr marL="171450" indent="-171450" defTabSz="914400" eaLnBrk="1" fontAlgn="auto" hangingPunct="1">
              <a:spcBef>
                <a:spcPts val="0"/>
              </a:spcBef>
              <a:spcAft>
                <a:spcPts val="0"/>
              </a:spcAft>
              <a:buFont typeface="Arial" panose="020B0604020202020204" pitchFamily="34" charset="0"/>
              <a:buChar char="•"/>
              <a:defRPr/>
            </a:pPr>
            <a:r>
              <a:rPr lang="en-US" dirty="0">
                <a:ea typeface="+mn-ea"/>
                <a:cs typeface="+mn-cs"/>
              </a:rPr>
              <a:t>Are not overcoming social exclusion</a:t>
            </a:r>
          </a:p>
          <a:p>
            <a:pPr marL="171450" indent="-171450" defTabSz="914400" eaLnBrk="1" fontAlgn="auto" hangingPunct="1">
              <a:spcBef>
                <a:spcPts val="0"/>
              </a:spcBef>
              <a:spcAft>
                <a:spcPts val="0"/>
              </a:spcAft>
              <a:buFont typeface="Arial" panose="020B0604020202020204" pitchFamily="34" charset="0"/>
              <a:buChar char="•"/>
              <a:defRPr/>
            </a:pPr>
            <a:endParaRPr lang="en-US" dirty="0">
              <a:ea typeface="+mn-ea"/>
              <a:cs typeface="+mn-cs"/>
            </a:endParaRPr>
          </a:p>
          <a:p>
            <a:pPr marL="171450" indent="-171450" defTabSz="914400" eaLnBrk="1" fontAlgn="auto" hangingPunct="1">
              <a:spcBef>
                <a:spcPts val="0"/>
              </a:spcBef>
              <a:spcAft>
                <a:spcPts val="0"/>
              </a:spcAft>
              <a:buFont typeface="Arial" panose="020B0604020202020204" pitchFamily="34" charset="0"/>
              <a:buChar char="•"/>
              <a:defRPr/>
            </a:pPr>
            <a:r>
              <a:rPr lang="en-US" dirty="0">
                <a:ea typeface="+mn-ea"/>
                <a:cs typeface="+mn-cs"/>
              </a:rPr>
              <a:t>Even the At Home/Chez </a:t>
            </a:r>
            <a:r>
              <a:rPr lang="en-US" dirty="0" err="1">
                <a:ea typeface="+mn-ea"/>
                <a:cs typeface="+mn-cs"/>
              </a:rPr>
              <a:t>Soi</a:t>
            </a:r>
            <a:r>
              <a:rPr lang="en-US" dirty="0">
                <a:ea typeface="+mn-ea"/>
                <a:cs typeface="+mn-cs"/>
              </a:rPr>
              <a:t> research shows this.</a:t>
            </a:r>
            <a:endParaRPr lang="en-CA" dirty="0">
              <a:ea typeface="+mn-ea"/>
              <a:cs typeface="+mn-cs"/>
            </a:endParaRPr>
          </a:p>
        </p:txBody>
      </p:sp>
      <p:sp>
        <p:nvSpPr>
          <p:cNvPr id="68611" name="Slide Number Placeholder 3">
            <a:extLst>
              <a:ext uri="{FF2B5EF4-FFF2-40B4-BE49-F238E27FC236}">
                <a16:creationId xmlns:a16="http://schemas.microsoft.com/office/drawing/2014/main" id="{04469356-E94F-0347-A1CF-0BADD81F07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834E5D1E-30FF-4049-8F2A-615301D8F944}" type="slidenum">
              <a:rPr lang="en-US" altLang="en-US" sz="1200" smtClean="0"/>
              <a:pPr/>
              <a:t>14</a:t>
            </a:fld>
            <a:endParaRPr lang="en-US" altLang="en-US" sz="1200"/>
          </a:p>
        </p:txBody>
      </p:sp>
    </p:spTree>
    <p:extLst>
      <p:ext uri="{BB962C8B-B14F-4D97-AF65-F5344CB8AC3E}">
        <p14:creationId xmlns:p14="http://schemas.microsoft.com/office/powerpoint/2010/main" val="425046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7AB4ACDF-A7DD-FB4E-8342-A52D1F3015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E170336-3C63-6E40-A079-11089FFB1A00}"/>
              </a:ext>
            </a:extLst>
          </p:cNvPr>
          <p:cNvSpPr>
            <a:spLocks noGrp="1"/>
          </p:cNvSpPr>
          <p:nvPr>
            <p:ph type="body" idx="1"/>
          </p:nvPr>
        </p:nvSpPr>
        <p:spPr/>
        <p:txBody>
          <a:bodyPr/>
          <a:lstStyle/>
          <a:p>
            <a:pPr>
              <a:defRPr/>
            </a:pPr>
            <a:r>
              <a:rPr lang="en-US" dirty="0"/>
              <a:t>MELANIE</a:t>
            </a:r>
          </a:p>
          <a:p>
            <a:pPr>
              <a:defRPr/>
            </a:pPr>
            <a:endParaRPr lang="en-US" dirty="0"/>
          </a:p>
          <a:p>
            <a:pPr>
              <a:defRPr/>
            </a:pPr>
            <a:r>
              <a:rPr lang="en-US" dirty="0"/>
              <a:t>There are three things you can do to address homelessness.</a:t>
            </a:r>
          </a:p>
          <a:p>
            <a:pPr>
              <a:defRPr/>
            </a:pPr>
            <a:r>
              <a:rPr lang="en-US" dirty="0"/>
              <a:t>First you can prevent it.</a:t>
            </a:r>
          </a:p>
          <a:p>
            <a:pPr>
              <a:defRPr/>
            </a:pPr>
            <a:r>
              <a:rPr lang="en-US" dirty="0"/>
              <a:t>Second, even with prevention, some people will slip through the cracks and you will need emergency services</a:t>
            </a:r>
          </a:p>
          <a:p>
            <a:pPr>
              <a:defRPr/>
            </a:pPr>
            <a:r>
              <a:rPr lang="en-US" dirty="0"/>
              <a:t>Third, you need to move people out of homelessness with the necessary supports to ensure they don’t become homeless again.</a:t>
            </a:r>
          </a:p>
          <a:p>
            <a:pPr>
              <a:defRPr/>
            </a:pPr>
            <a:endParaRPr lang="en-US" dirty="0"/>
          </a:p>
          <a:p>
            <a:pPr>
              <a:defRPr/>
            </a:pPr>
            <a:r>
              <a:rPr lang="en-US" dirty="0"/>
              <a:t>Unfortunately, the bulk of our efforts and investment in Canada are in the middle - the crisis response.  This includes for the most part emergency shelters and day programs, designed to address the immediate needs of young people for shelter and perhaps food.</a:t>
            </a:r>
          </a:p>
          <a:p>
            <a:pPr>
              <a:defRPr/>
            </a:pPr>
            <a:endParaRPr lang="en-US" dirty="0"/>
          </a:p>
          <a:p>
            <a:pPr>
              <a:defRPr/>
            </a:pPr>
            <a:r>
              <a:rPr lang="en-CA" dirty="0">
                <a:ea typeface="+mn-ea"/>
                <a:cs typeface="+mn-cs"/>
              </a:rPr>
              <a:t>This imbalance in how we invest in, and respond to, homelessness is highly problematic, especially considering the well-being of young people. While emergency supports are necessary in providing crisis relief, they do little to meaningfully prevent, reduce, or end youth homelessness, nor address the most negative outcomes of this experience.</a:t>
            </a:r>
          </a:p>
          <a:p>
            <a:pPr>
              <a:defRPr/>
            </a:pPr>
            <a:endParaRPr lang="en-US" dirty="0"/>
          </a:p>
        </p:txBody>
      </p:sp>
      <p:sp>
        <p:nvSpPr>
          <p:cNvPr id="35843" name="Slide Number Placeholder 3">
            <a:extLst>
              <a:ext uri="{FF2B5EF4-FFF2-40B4-BE49-F238E27FC236}">
                <a16:creationId xmlns:a16="http://schemas.microsoft.com/office/drawing/2014/main" id="{82FFAACB-B335-9342-8961-9654AD445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909EE789-6A25-C247-A7A8-2921F6958956}" type="slidenum">
              <a:rPr lang="en-US" altLang="en-US" sz="1200" smtClean="0"/>
              <a:pPr/>
              <a:t>16</a:t>
            </a:fld>
            <a:endParaRPr lang="en-US" altLang="en-US" sz="1200"/>
          </a:p>
        </p:txBody>
      </p:sp>
    </p:spTree>
    <p:extLst>
      <p:ext uri="{BB962C8B-B14F-4D97-AF65-F5344CB8AC3E}">
        <p14:creationId xmlns:p14="http://schemas.microsoft.com/office/powerpoint/2010/main" val="179329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43802482-69F4-BC4E-9BD4-43C4A98CB4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21488DC9-9CEA-5D48-8914-FE43BB180B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MELANIE</a:t>
            </a:r>
          </a:p>
          <a:p>
            <a:endParaRPr lang="en-US" altLang="en-US">
              <a:ea typeface="ＭＳ Ｐゴシック" panose="020B0600070205080204" pitchFamily="34" charset="-128"/>
            </a:endParaRPr>
          </a:p>
          <a:p>
            <a:r>
              <a:rPr lang="en-US" altLang="en-US">
                <a:ea typeface="ＭＳ Ｐゴシック" panose="020B0600070205080204" pitchFamily="34" charset="-128"/>
              </a:rPr>
              <a:t>Where we want to get to is something that looks more like this, with the bulk of investment in prevention and sustained exits from homelessness, thus ensuring the best possible outcomes for young people and their families.</a:t>
            </a:r>
          </a:p>
        </p:txBody>
      </p:sp>
      <p:sp>
        <p:nvSpPr>
          <p:cNvPr id="37891" name="Slide Number Placeholder 3">
            <a:extLst>
              <a:ext uri="{FF2B5EF4-FFF2-40B4-BE49-F238E27FC236}">
                <a16:creationId xmlns:a16="http://schemas.microsoft.com/office/drawing/2014/main" id="{C249AD2F-793F-9D4F-8B9E-058DC1793C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E9EED98E-B4DB-3348-9372-58FED55F08B4}" type="slidenum">
              <a:rPr lang="en-US" altLang="en-US" sz="1200" smtClean="0"/>
              <a:pPr/>
              <a:t>17</a:t>
            </a:fld>
            <a:endParaRPr lang="en-US" altLang="en-US" sz="1200"/>
          </a:p>
        </p:txBody>
      </p:sp>
    </p:spTree>
    <p:extLst>
      <p:ext uri="{BB962C8B-B14F-4D97-AF65-F5344CB8AC3E}">
        <p14:creationId xmlns:p14="http://schemas.microsoft.com/office/powerpoint/2010/main" val="327045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18</a:t>
            </a:fld>
            <a:endParaRPr lang="en-US"/>
          </a:p>
        </p:txBody>
      </p:sp>
    </p:spTree>
    <p:extLst>
      <p:ext uri="{BB962C8B-B14F-4D97-AF65-F5344CB8AC3E}">
        <p14:creationId xmlns:p14="http://schemas.microsoft.com/office/powerpoint/2010/main" val="238607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a35ca828a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fa35ca828a_2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fa35ca828a_2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457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25</a:t>
            </a:fld>
            <a:endParaRPr lang="en-US"/>
          </a:p>
        </p:txBody>
      </p:sp>
    </p:spTree>
    <p:extLst>
      <p:ext uri="{BB962C8B-B14F-4D97-AF65-F5344CB8AC3E}">
        <p14:creationId xmlns:p14="http://schemas.microsoft.com/office/powerpoint/2010/main" val="416548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role of unusual suspects.</a:t>
            </a:r>
          </a:p>
        </p:txBody>
      </p:sp>
      <p:sp>
        <p:nvSpPr>
          <p:cNvPr id="4" name="Slide Number Placeholder 3"/>
          <p:cNvSpPr>
            <a:spLocks noGrp="1"/>
          </p:cNvSpPr>
          <p:nvPr>
            <p:ph type="sldNum" sz="quarter" idx="5"/>
          </p:nvPr>
        </p:nvSpPr>
        <p:spPr/>
        <p:txBody>
          <a:bodyPr/>
          <a:lstStyle/>
          <a:p>
            <a:fld id="{2097B651-4B6C-43A4-8857-D9A4B358C4E4}" type="slidenum">
              <a:rPr lang="en-US" smtClean="0"/>
              <a:pPr/>
              <a:t>32</a:t>
            </a:fld>
            <a:endParaRPr lang="en-US"/>
          </a:p>
        </p:txBody>
      </p:sp>
    </p:spTree>
    <p:extLst>
      <p:ext uri="{BB962C8B-B14F-4D97-AF65-F5344CB8AC3E}">
        <p14:creationId xmlns:p14="http://schemas.microsoft.com/office/powerpoint/2010/main" val="40637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5B8415F-1C93-8741-AD4E-3FEC6FC5D6DE}" type="slidenum">
              <a:rPr lang="en-US" sz="1200"/>
              <a:pPr eaLnBrk="1" hangingPunct="1"/>
              <a:t>40</a:t>
            </a:fld>
            <a:endParaRPr lang="en-US" sz="1200"/>
          </a:p>
        </p:txBody>
      </p:sp>
    </p:spTree>
    <p:extLst>
      <p:ext uri="{BB962C8B-B14F-4D97-AF65-F5344CB8AC3E}">
        <p14:creationId xmlns:p14="http://schemas.microsoft.com/office/powerpoint/2010/main" val="88141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42</a:t>
            </a:fld>
            <a:endParaRPr lang="en-US"/>
          </a:p>
        </p:txBody>
      </p:sp>
    </p:spTree>
    <p:extLst>
      <p:ext uri="{BB962C8B-B14F-4D97-AF65-F5344CB8AC3E}">
        <p14:creationId xmlns:p14="http://schemas.microsoft.com/office/powerpoint/2010/main" val="287571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2</a:t>
            </a:fld>
            <a:endParaRPr lang="en-US"/>
          </a:p>
        </p:txBody>
      </p:sp>
    </p:spTree>
    <p:extLst>
      <p:ext uri="{BB962C8B-B14F-4D97-AF65-F5344CB8AC3E}">
        <p14:creationId xmlns:p14="http://schemas.microsoft.com/office/powerpoint/2010/main" val="68796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46</a:t>
            </a:fld>
            <a:endParaRPr lang="en-US"/>
          </a:p>
        </p:txBody>
      </p:sp>
    </p:spTree>
    <p:extLst>
      <p:ext uri="{BB962C8B-B14F-4D97-AF65-F5344CB8AC3E}">
        <p14:creationId xmlns:p14="http://schemas.microsoft.com/office/powerpoint/2010/main" val="133652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49</a:t>
            </a:fld>
            <a:endParaRPr lang="en-US"/>
          </a:p>
        </p:txBody>
      </p:sp>
    </p:spTree>
    <p:extLst>
      <p:ext uri="{BB962C8B-B14F-4D97-AF65-F5344CB8AC3E}">
        <p14:creationId xmlns:p14="http://schemas.microsoft.com/office/powerpoint/2010/main" val="3276331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 welcome and introduce everyone</a:t>
            </a:r>
          </a:p>
          <a:p>
            <a:endParaRPr lang="en-US" dirty="0"/>
          </a:p>
          <a:p>
            <a:r>
              <a:rPr lang="en-US" dirty="0"/>
              <a:t>AWHC and the COH acknowledge </a:t>
            </a:r>
            <a:r>
              <a:rPr lang="en-CA" sz="1200" b="0" i="0" kern="1200" dirty="0">
                <a:solidFill>
                  <a:schemeClr val="tx1"/>
                </a:solidFill>
                <a:effectLst/>
                <a:latin typeface="+mn-lt"/>
                <a:ea typeface="MS PGothic" pitchFamily="34" charset="-128"/>
                <a:cs typeface="MS PGothic" charset="0"/>
              </a:rPr>
              <a:t>the location of this meeting on the traditional, </a:t>
            </a:r>
            <a:r>
              <a:rPr lang="en-CA" sz="1200" b="0" i="0" kern="1200" dirty="0" err="1">
                <a:solidFill>
                  <a:schemeClr val="tx1"/>
                </a:solidFill>
                <a:effectLst/>
                <a:latin typeface="+mn-lt"/>
                <a:ea typeface="MS PGothic" pitchFamily="34" charset="-128"/>
                <a:cs typeface="MS PGothic" charset="0"/>
              </a:rPr>
              <a:t>unceded</a:t>
            </a:r>
            <a:r>
              <a:rPr lang="en-CA" sz="1200" b="0" i="0" kern="1200" dirty="0">
                <a:solidFill>
                  <a:schemeClr val="tx1"/>
                </a:solidFill>
                <a:effectLst/>
                <a:latin typeface="+mn-lt"/>
                <a:ea typeface="MS PGothic" pitchFamily="34" charset="-128"/>
                <a:cs typeface="MS PGothic" charset="0"/>
              </a:rPr>
              <a:t> </a:t>
            </a:r>
            <a:r>
              <a:rPr lang="en-CA" sz="1200" b="1" i="0" kern="1200" dirty="0">
                <a:solidFill>
                  <a:schemeClr val="tx1"/>
                </a:solidFill>
                <a:effectLst/>
                <a:latin typeface="+mn-lt"/>
                <a:ea typeface="MS PGothic" pitchFamily="34" charset="-128"/>
                <a:cs typeface="MS PGothic" charset="0"/>
              </a:rPr>
              <a:t>territories</a:t>
            </a:r>
            <a:r>
              <a:rPr lang="en-CA" sz="1200" b="0" i="0" kern="1200" dirty="0">
                <a:solidFill>
                  <a:schemeClr val="tx1"/>
                </a:solidFill>
                <a:effectLst/>
                <a:latin typeface="+mn-lt"/>
                <a:ea typeface="MS PGothic" pitchFamily="34" charset="-128"/>
                <a:cs typeface="MS PGothic" charset="0"/>
              </a:rPr>
              <a:t> of the Algonquin nation.</a:t>
            </a:r>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50</a:t>
            </a:fld>
            <a:endParaRPr lang="en-US"/>
          </a:p>
        </p:txBody>
      </p:sp>
    </p:spTree>
    <p:extLst>
      <p:ext uri="{BB962C8B-B14F-4D97-AF65-F5344CB8AC3E}">
        <p14:creationId xmlns:p14="http://schemas.microsoft.com/office/powerpoint/2010/main" val="124974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a:t>
            </a:r>
          </a:p>
        </p:txBody>
      </p:sp>
      <p:sp>
        <p:nvSpPr>
          <p:cNvPr id="4" name="Slide Number Placeholder 3"/>
          <p:cNvSpPr>
            <a:spLocks noGrp="1"/>
          </p:cNvSpPr>
          <p:nvPr>
            <p:ph type="sldNum" sz="quarter" idx="5"/>
          </p:nvPr>
        </p:nvSpPr>
        <p:spPr/>
        <p:txBody>
          <a:bodyPr/>
          <a:lstStyle/>
          <a:p>
            <a:fld id="{2097B651-4B6C-43A4-8857-D9A4B358C4E4}" type="slidenum">
              <a:rPr lang="en-US" smtClean="0"/>
              <a:pPr/>
              <a:t>51</a:t>
            </a:fld>
            <a:endParaRPr lang="en-US"/>
          </a:p>
        </p:txBody>
      </p:sp>
    </p:spTree>
    <p:extLst>
      <p:ext uri="{BB962C8B-B14F-4D97-AF65-F5344CB8AC3E}">
        <p14:creationId xmlns:p14="http://schemas.microsoft.com/office/powerpoint/2010/main" val="1713687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78318F72-F653-014F-B095-4CBF8B668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D1920507-FE8B-AD4C-97BF-A65270EFC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MELANIE</a:t>
            </a:r>
          </a:p>
        </p:txBody>
      </p:sp>
      <p:sp>
        <p:nvSpPr>
          <p:cNvPr id="70659" name="Slide Number Placeholder 3">
            <a:extLst>
              <a:ext uri="{FF2B5EF4-FFF2-40B4-BE49-F238E27FC236}">
                <a16:creationId xmlns:a16="http://schemas.microsoft.com/office/drawing/2014/main" id="{BF1C3DA2-2356-D946-A550-038D309CDF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0198A27B-CC99-E04D-8E11-C2DAF03F3662}" type="slidenum">
              <a:rPr lang="en-US" altLang="en-US" sz="1200" smtClean="0"/>
              <a:pPr/>
              <a:t>52</a:t>
            </a:fld>
            <a:endParaRPr lang="en-US" altLang="en-US" sz="1200"/>
          </a:p>
        </p:txBody>
      </p:sp>
    </p:spTree>
    <p:extLst>
      <p:ext uri="{BB962C8B-B14F-4D97-AF65-F5344CB8AC3E}">
        <p14:creationId xmlns:p14="http://schemas.microsoft.com/office/powerpoint/2010/main" val="318119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desire for this kind of systems transformation informs our vision for the network.</a:t>
            </a:r>
            <a:r>
              <a:rPr lang="en-CA" sz="1600" dirty="0">
                <a:effectLst/>
              </a:rPr>
              <a:t> </a:t>
            </a:r>
            <a:endParaRPr lang="en-US" sz="1600" dirty="0"/>
          </a:p>
        </p:txBody>
      </p:sp>
      <p:sp>
        <p:nvSpPr>
          <p:cNvPr id="4" name="Slide Number Placeholder 3"/>
          <p:cNvSpPr>
            <a:spLocks noGrp="1"/>
          </p:cNvSpPr>
          <p:nvPr>
            <p:ph type="sldNum" sz="quarter" idx="10"/>
          </p:nvPr>
        </p:nvSpPr>
        <p:spPr/>
        <p:txBody>
          <a:bodyPr/>
          <a:lstStyle/>
          <a:p>
            <a:fld id="{17A099C4-CE61-794F-8985-7C8CD4FDEF05}" type="slidenum">
              <a:rPr lang="en-US" smtClean="0"/>
              <a:t>53</a:t>
            </a:fld>
            <a:endParaRPr lang="en-US"/>
          </a:p>
        </p:txBody>
      </p:sp>
    </p:spTree>
    <p:extLst>
      <p:ext uri="{BB962C8B-B14F-4D97-AF65-F5344CB8AC3E}">
        <p14:creationId xmlns:p14="http://schemas.microsoft.com/office/powerpoint/2010/main" val="327805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kern="1200" dirty="0">
                <a:solidFill>
                  <a:schemeClr val="tx1"/>
                </a:solidFill>
                <a:effectLst/>
                <a:latin typeface="+mn-lt"/>
                <a:ea typeface="+mn-ea"/>
                <a:cs typeface="+mn-cs"/>
              </a:rPr>
              <a:t>The objectives of </a:t>
            </a:r>
            <a:r>
              <a:rPr lang="en-US" sz="1600" b="0" kern="1200" dirty="0" err="1">
                <a:solidFill>
                  <a:schemeClr val="tx1"/>
                </a:solidFill>
                <a:effectLst/>
                <a:latin typeface="+mn-lt"/>
                <a:ea typeface="+mn-ea"/>
                <a:cs typeface="+mn-cs"/>
              </a:rPr>
              <a:t>MtS</a:t>
            </a:r>
            <a:r>
              <a:rPr lang="en-US" sz="1600" b="0" kern="1200" dirty="0">
                <a:solidFill>
                  <a:schemeClr val="tx1"/>
                </a:solidFill>
                <a:effectLst/>
                <a:latin typeface="+mn-lt"/>
                <a:ea typeface="+mn-ea"/>
                <a:cs typeface="+mn-cs"/>
              </a:rPr>
              <a:t> address both operational aspects of the </a:t>
            </a:r>
            <a:r>
              <a:rPr lang="en-US" sz="1600" b="0" kern="1200" dirty="0" err="1">
                <a:solidFill>
                  <a:schemeClr val="tx1"/>
                </a:solidFill>
                <a:effectLst/>
                <a:latin typeface="+mn-lt"/>
                <a:ea typeface="+mn-ea"/>
                <a:cs typeface="+mn-cs"/>
              </a:rPr>
              <a:t>MtS</a:t>
            </a:r>
            <a:r>
              <a:rPr lang="en-US" sz="1600" b="0" kern="1200" dirty="0">
                <a:solidFill>
                  <a:schemeClr val="tx1"/>
                </a:solidFill>
                <a:effectLst/>
                <a:latin typeface="+mn-lt"/>
                <a:ea typeface="+mn-ea"/>
                <a:cs typeface="+mn-cs"/>
              </a:rPr>
              <a:t> NCE, but also the societal changes we want to see.  Ultimately, we want to see a dramatic reduction in youth homelessness, and better outcomes for young people who are at risk or who experience it.</a:t>
            </a:r>
          </a:p>
          <a:p>
            <a:r>
              <a:rPr lang="en-US" sz="1600" b="1" kern="1200" dirty="0">
                <a:solidFill>
                  <a:schemeClr val="tx1"/>
                </a:solidFill>
                <a:effectLst/>
                <a:latin typeface="+mn-lt"/>
                <a:ea typeface="+mn-ea"/>
                <a:cs typeface="+mn-cs"/>
              </a:rPr>
              <a:t>The strategic objectives of </a:t>
            </a:r>
            <a:r>
              <a:rPr lang="en-US" sz="1600" b="1" kern="1200" dirty="0" err="1">
                <a:solidFill>
                  <a:schemeClr val="tx1"/>
                </a:solidFill>
                <a:effectLst/>
                <a:latin typeface="+mn-lt"/>
                <a:ea typeface="+mn-ea"/>
                <a:cs typeface="+mn-cs"/>
              </a:rPr>
              <a:t>MtS</a:t>
            </a:r>
            <a:r>
              <a:rPr lang="en-US" sz="1600" b="1" kern="1200" dirty="0">
                <a:solidFill>
                  <a:schemeClr val="tx1"/>
                </a:solidFill>
                <a:effectLst/>
                <a:latin typeface="+mn-lt"/>
                <a:ea typeface="+mn-ea"/>
                <a:cs typeface="+mn-cs"/>
              </a:rPr>
              <a:t> include: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1.  Operationalize </a:t>
            </a:r>
            <a:r>
              <a:rPr lang="en-US" sz="1600" kern="1200" dirty="0" err="1">
                <a:solidFill>
                  <a:schemeClr val="tx1"/>
                </a:solidFill>
                <a:effectLst/>
                <a:latin typeface="+mn-lt"/>
                <a:ea typeface="+mn-ea"/>
                <a:cs typeface="+mn-cs"/>
              </a:rPr>
              <a:t>MtS</a:t>
            </a:r>
            <a:r>
              <a:rPr lang="en-US" sz="1600" kern="1200" dirty="0">
                <a:solidFill>
                  <a:schemeClr val="tx1"/>
                </a:solidFill>
                <a:effectLst/>
                <a:latin typeface="+mn-lt"/>
                <a:ea typeface="+mn-ea"/>
                <a:cs typeface="+mn-cs"/>
              </a:rPr>
              <a:t> as a true partnership between networks of researchers and end-users;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2.  Implement a management and governance structure to support the innovative work of </a:t>
            </a:r>
            <a:r>
              <a:rPr lang="en-US" sz="1600" kern="1200" dirty="0" err="1">
                <a:solidFill>
                  <a:schemeClr val="tx1"/>
                </a:solidFill>
                <a:effectLst/>
                <a:latin typeface="+mn-lt"/>
                <a:ea typeface="+mn-ea"/>
                <a:cs typeface="+mn-cs"/>
              </a:rPr>
              <a:t>MtS</a:t>
            </a:r>
            <a:r>
              <a:rPr lang="en-US" sz="1600" kern="1200" dirty="0">
                <a:solidFill>
                  <a:schemeClr val="tx1"/>
                </a:solidFill>
                <a:effectLst/>
                <a:latin typeface="+mn-lt"/>
                <a:ea typeface="+mn-ea"/>
                <a:cs typeface="+mn-cs"/>
              </a:rPr>
              <a:t> and ensure progress and accountability;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3.  Generate research on effective approaches to prevention and sustainable exits from homelessness;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4.  Mobilize knowledge by leveraging high impact partnerships that foster systems transformation, ensuring key research evidence is integrated into policy, programs and practice;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5.  Provide evidence and facilitate decision-making that will reduce the rates of youth homelessness and thereby its socioeconomic impacts;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6.  Develop a cohort of highly qualified personnel in research and practice who develop and utilize skills to co-create and mobilize research evidence into effective policies and practices; </a:t>
            </a:r>
            <a:endParaRPr lang="en-CA"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7.  Achieve a more equitable, diverse, and inclusive Canadian research enterprise through the meaningful engagement of people with lived experience of youth homelessness. </a:t>
            </a:r>
            <a:endParaRPr lang="en-CA"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54</a:t>
            </a:fld>
            <a:endParaRPr lang="en-US"/>
          </a:p>
        </p:txBody>
      </p:sp>
    </p:spTree>
    <p:extLst>
      <p:ext uri="{BB962C8B-B14F-4D97-AF65-F5344CB8AC3E}">
        <p14:creationId xmlns:p14="http://schemas.microsoft.com/office/powerpoint/2010/main" val="4051563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MtS</a:t>
            </a:r>
            <a:r>
              <a:rPr lang="en-US" sz="1600" kern="1200" dirty="0">
                <a:solidFill>
                  <a:schemeClr val="tx1"/>
                </a:solidFill>
                <a:effectLst/>
                <a:latin typeface="+mn-lt"/>
                <a:ea typeface="+mn-ea"/>
                <a:cs typeface="+mn-cs"/>
              </a:rPr>
              <a:t> leverages a broad range of research </a:t>
            </a:r>
            <a:r>
              <a:rPr lang="en-US" sz="1600" kern="1200" dirty="0" err="1">
                <a:solidFill>
                  <a:schemeClr val="tx1"/>
                </a:solidFill>
                <a:effectLst/>
                <a:latin typeface="+mn-lt"/>
                <a:ea typeface="+mn-ea"/>
                <a:cs typeface="+mn-cs"/>
              </a:rPr>
              <a:t>centres</a:t>
            </a:r>
            <a:r>
              <a:rPr lang="en-US" sz="1600" kern="1200" dirty="0">
                <a:solidFill>
                  <a:schemeClr val="tx1"/>
                </a:solidFill>
                <a:effectLst/>
                <a:latin typeface="+mn-lt"/>
                <a:ea typeface="+mn-ea"/>
                <a:cs typeface="+mn-cs"/>
              </a:rPr>
              <a:t> and institutes with allied interest in youth homelessness, including the </a:t>
            </a:r>
            <a:r>
              <a:rPr lang="en-US" sz="1600" u="sng" kern="1200" dirty="0">
                <a:solidFill>
                  <a:schemeClr val="tx1"/>
                </a:solidFill>
                <a:effectLst/>
                <a:latin typeface="+mn-lt"/>
                <a:ea typeface="+mn-ea"/>
                <a:cs typeface="+mn-cs"/>
              </a:rPr>
              <a:t>BRAIN </a:t>
            </a:r>
            <a:r>
              <a:rPr lang="en-US" sz="1600" kern="1200" dirty="0">
                <a:solidFill>
                  <a:schemeClr val="tx1"/>
                </a:solidFill>
                <a:effectLst/>
                <a:latin typeface="+mn-lt"/>
                <a:ea typeface="+mn-ea"/>
                <a:cs typeface="+mn-cs"/>
              </a:rPr>
              <a:t>(Big Data Research, Analytics, and Information Network (York University); </a:t>
            </a:r>
            <a:r>
              <a:rPr lang="en-US" sz="1600" u="sng" kern="1200" dirty="0">
                <a:solidFill>
                  <a:schemeClr val="tx1"/>
                </a:solidFill>
                <a:effectLst/>
                <a:latin typeface="+mn-lt"/>
                <a:ea typeface="+mn-ea"/>
                <a:cs typeface="+mn-cs"/>
              </a:rPr>
              <a:t>Centre for Community Research</a:t>
            </a:r>
            <a:r>
              <a:rPr lang="en-US" sz="1600" kern="1200" dirty="0">
                <a:solidFill>
                  <a:schemeClr val="tx1"/>
                </a:solidFill>
                <a:effectLst/>
                <a:latin typeface="+mn-lt"/>
                <a:ea typeface="+mn-ea"/>
                <a:cs typeface="+mn-cs"/>
              </a:rPr>
              <a:t>, </a:t>
            </a:r>
            <a:r>
              <a:rPr lang="en-US" sz="1600" u="sng" kern="1200" dirty="0">
                <a:solidFill>
                  <a:schemeClr val="tx1"/>
                </a:solidFill>
                <a:effectLst/>
                <a:latin typeface="+mn-lt"/>
                <a:ea typeface="+mn-ea"/>
                <a:cs typeface="+mn-cs"/>
              </a:rPr>
              <a:t>Learning and Action </a:t>
            </a:r>
            <a:r>
              <a:rPr lang="en-US" sz="1600" kern="1200" dirty="0">
                <a:solidFill>
                  <a:schemeClr val="tx1"/>
                </a:solidFill>
                <a:effectLst/>
                <a:latin typeface="+mn-lt"/>
                <a:ea typeface="+mn-ea"/>
                <a:cs typeface="+mn-cs"/>
              </a:rPr>
              <a:t>(Wilfred Laurier); </a:t>
            </a:r>
            <a:r>
              <a:rPr lang="en-US" sz="1600" u="sng" kern="1200" dirty="0">
                <a:solidFill>
                  <a:schemeClr val="tx1"/>
                </a:solidFill>
                <a:effectLst/>
                <a:latin typeface="+mn-lt"/>
                <a:ea typeface="+mn-ea"/>
                <a:cs typeface="+mn-cs"/>
              </a:rPr>
              <a:t>Centre for Innovation in Information Visualization and Data Driven Design</a:t>
            </a:r>
            <a:r>
              <a:rPr lang="en-US" sz="1600" kern="1200" dirty="0">
                <a:solidFill>
                  <a:schemeClr val="tx1"/>
                </a:solidFill>
                <a:effectLst/>
                <a:latin typeface="+mn-lt"/>
                <a:ea typeface="+mn-ea"/>
                <a:cs typeface="+mn-cs"/>
              </a:rPr>
              <a:t>, and the NSERC funded </a:t>
            </a:r>
            <a:r>
              <a:rPr lang="en-US" sz="1600" u="sng" kern="1200" dirty="0">
                <a:solidFill>
                  <a:schemeClr val="tx1"/>
                </a:solidFill>
                <a:effectLst/>
                <a:latin typeface="+mn-lt"/>
                <a:ea typeface="+mn-ea"/>
                <a:cs typeface="+mn-cs"/>
              </a:rPr>
              <a:t>Data Mining Lab </a:t>
            </a:r>
            <a:r>
              <a:rPr lang="en-US" sz="1600" kern="1200" dirty="0">
                <a:solidFill>
                  <a:schemeClr val="tx1"/>
                </a:solidFill>
                <a:effectLst/>
                <a:latin typeface="+mn-lt"/>
                <a:ea typeface="+mn-ea"/>
                <a:cs typeface="+mn-cs"/>
              </a:rPr>
              <a:t>(York University); </a:t>
            </a:r>
            <a:r>
              <a:rPr lang="en-US" sz="1600" u="sng" kern="1200" dirty="0">
                <a:solidFill>
                  <a:schemeClr val="tx1"/>
                </a:solidFill>
                <a:effectLst/>
                <a:latin typeface="+mn-lt"/>
                <a:ea typeface="+mn-ea"/>
                <a:cs typeface="+mn-cs"/>
              </a:rPr>
              <a:t>Centre for Research on Children and Families </a:t>
            </a:r>
            <a:r>
              <a:rPr lang="en-US" sz="1600" kern="1200" dirty="0">
                <a:solidFill>
                  <a:schemeClr val="tx1"/>
                </a:solidFill>
                <a:effectLst/>
                <a:latin typeface="+mn-lt"/>
                <a:ea typeface="+mn-ea"/>
                <a:cs typeface="+mn-cs"/>
              </a:rPr>
              <a:t>(McGill); </a:t>
            </a:r>
            <a:r>
              <a:rPr lang="en-US" sz="1600" u="sng" kern="1200" dirty="0">
                <a:solidFill>
                  <a:schemeClr val="tx1"/>
                </a:solidFill>
                <a:effectLst/>
                <a:latin typeface="+mn-lt"/>
                <a:ea typeface="+mn-ea"/>
                <a:cs typeface="+mn-cs"/>
              </a:rPr>
              <a:t>Centre for Urban Health Solutions </a:t>
            </a:r>
            <a:r>
              <a:rPr lang="en-US" sz="1600" kern="1200" dirty="0">
                <a:solidFill>
                  <a:schemeClr val="tx1"/>
                </a:solidFill>
                <a:effectLst/>
                <a:latin typeface="+mn-lt"/>
                <a:ea typeface="+mn-ea"/>
                <a:cs typeface="+mn-cs"/>
              </a:rPr>
              <a:t>(St. Michael’s Hospital, Toronto); </a:t>
            </a:r>
            <a:r>
              <a:rPr lang="en-US" sz="1600" u="sng" kern="1200" dirty="0">
                <a:solidFill>
                  <a:schemeClr val="tx1"/>
                </a:solidFill>
                <a:effectLst/>
                <a:latin typeface="+mn-lt"/>
                <a:ea typeface="+mn-ea"/>
                <a:cs typeface="+mn-cs"/>
              </a:rPr>
              <a:t>Lawson Health Research Institute </a:t>
            </a:r>
            <a:r>
              <a:rPr lang="en-US" sz="1600" kern="1200" dirty="0">
                <a:solidFill>
                  <a:schemeClr val="tx1"/>
                </a:solidFill>
                <a:effectLst/>
                <a:latin typeface="+mn-lt"/>
                <a:ea typeface="+mn-ea"/>
                <a:cs typeface="+mn-cs"/>
              </a:rPr>
              <a:t>(Western); </a:t>
            </a:r>
            <a:r>
              <a:rPr lang="en-US" sz="1600" u="sng" kern="1200" dirty="0">
                <a:solidFill>
                  <a:schemeClr val="tx1"/>
                </a:solidFill>
                <a:effectLst/>
                <a:latin typeface="+mn-lt"/>
                <a:ea typeface="+mn-ea"/>
                <a:cs typeface="+mn-cs"/>
              </a:rPr>
              <a:t>Resilience Research Centre </a:t>
            </a:r>
            <a:r>
              <a:rPr lang="en-US" sz="1600" kern="1200" dirty="0">
                <a:solidFill>
                  <a:schemeClr val="tx1"/>
                </a:solidFill>
                <a:effectLst/>
                <a:latin typeface="+mn-lt"/>
                <a:ea typeface="+mn-ea"/>
                <a:cs typeface="+mn-cs"/>
              </a:rPr>
              <a:t>(Dalhousie); </a:t>
            </a:r>
            <a:r>
              <a:rPr lang="en-US" sz="1600" u="sng" kern="1200" dirty="0">
                <a:solidFill>
                  <a:schemeClr val="tx1"/>
                </a:solidFill>
                <a:effectLst/>
                <a:latin typeface="+mn-lt"/>
                <a:ea typeface="+mn-ea"/>
                <a:cs typeface="+mn-cs"/>
              </a:rPr>
              <a:t>School of Public Policy </a:t>
            </a:r>
            <a:r>
              <a:rPr lang="en-US" sz="1600" kern="1200" dirty="0">
                <a:solidFill>
                  <a:schemeClr val="tx1"/>
                </a:solidFill>
                <a:effectLst/>
                <a:latin typeface="+mn-lt"/>
                <a:ea typeface="+mn-ea"/>
                <a:cs typeface="+mn-cs"/>
              </a:rPr>
              <a:t>(U of Calgary); </a:t>
            </a:r>
            <a:r>
              <a:rPr lang="en-US" sz="1600" u="sng" kern="1200" dirty="0" err="1">
                <a:solidFill>
                  <a:schemeClr val="tx1"/>
                </a:solidFill>
                <a:effectLst/>
                <a:latin typeface="+mn-lt"/>
                <a:ea typeface="+mn-ea"/>
                <a:cs typeface="+mn-cs"/>
              </a:rPr>
              <a:t>Waakebiness</a:t>
            </a:r>
            <a:r>
              <a:rPr lang="en-US" sz="1600" u="sng" kern="1200" dirty="0">
                <a:solidFill>
                  <a:schemeClr val="tx1"/>
                </a:solidFill>
                <a:effectLst/>
                <a:latin typeface="+mn-lt"/>
                <a:ea typeface="+mn-ea"/>
                <a:cs typeface="+mn-cs"/>
              </a:rPr>
              <a:t>-Bryce Institute for Indigenous Health </a:t>
            </a:r>
            <a:r>
              <a:rPr lang="en-US" sz="1600" kern="1200" dirty="0">
                <a:solidFill>
                  <a:schemeClr val="tx1"/>
                </a:solidFill>
                <a:effectLst/>
                <a:latin typeface="+mn-lt"/>
                <a:ea typeface="+mn-ea"/>
                <a:cs typeface="+mn-cs"/>
              </a:rPr>
              <a:t>(U of Toronto); and </a:t>
            </a:r>
            <a:r>
              <a:rPr lang="en-US" sz="1600" u="sng" kern="1200" dirty="0">
                <a:solidFill>
                  <a:schemeClr val="tx1"/>
                </a:solidFill>
                <a:effectLst/>
                <a:latin typeface="+mn-lt"/>
                <a:ea typeface="+mn-ea"/>
                <a:cs typeface="+mn-cs"/>
              </a:rPr>
              <a:t>Young Lives, Education and Global Good </a:t>
            </a:r>
            <a:r>
              <a:rPr lang="en-US" sz="1600" kern="1200" dirty="0">
                <a:solidFill>
                  <a:schemeClr val="tx1"/>
                </a:solidFill>
                <a:effectLst/>
                <a:latin typeface="+mn-lt"/>
                <a:ea typeface="+mn-ea"/>
                <a:cs typeface="+mn-cs"/>
              </a:rPr>
              <a:t>(York U). The SD and research theme leads all have established relationships with (and in some cases lead) the above research </a:t>
            </a:r>
            <a:r>
              <a:rPr lang="en-US" sz="1600" kern="1200" dirty="0" err="1">
                <a:solidFill>
                  <a:schemeClr val="tx1"/>
                </a:solidFill>
                <a:effectLst/>
                <a:latin typeface="+mn-lt"/>
                <a:ea typeface="+mn-ea"/>
                <a:cs typeface="+mn-cs"/>
              </a:rPr>
              <a:t>centres</a:t>
            </a:r>
            <a:r>
              <a:rPr lang="en-US" sz="1600" kern="1200" dirty="0">
                <a:solidFill>
                  <a:schemeClr val="tx1"/>
                </a:solidFill>
                <a:effectLst/>
                <a:latin typeface="+mn-lt"/>
                <a:ea typeface="+mn-ea"/>
                <a:cs typeface="+mn-cs"/>
              </a:rPr>
              <a:t> and institutes.</a:t>
            </a:r>
            <a:endParaRPr lang="en-CA"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55</a:t>
            </a:fld>
            <a:endParaRPr lang="en-US"/>
          </a:p>
        </p:txBody>
      </p:sp>
    </p:spTree>
    <p:extLst>
      <p:ext uri="{BB962C8B-B14F-4D97-AF65-F5344CB8AC3E}">
        <p14:creationId xmlns:p14="http://schemas.microsoft.com/office/powerpoint/2010/main" val="1880150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For far too long we have relied on the homelessness sector to solve the problem of youth homelessness. The </a:t>
            </a:r>
            <a:r>
              <a:rPr lang="en-US" sz="1600" dirty="0" err="1"/>
              <a:t>MtS</a:t>
            </a:r>
            <a:r>
              <a:rPr lang="en-US" sz="1600" dirty="0"/>
              <a:t> change agenda necessitates high impact partnerships within the homelessness sector, but because the nature of the problem as a fusion policy issue, we need a broader engagement with partners to impact on the issue.</a:t>
            </a:r>
          </a:p>
        </p:txBody>
      </p:sp>
      <p:sp>
        <p:nvSpPr>
          <p:cNvPr id="4" name="Slide Number Placeholder 3"/>
          <p:cNvSpPr>
            <a:spLocks noGrp="1"/>
          </p:cNvSpPr>
          <p:nvPr>
            <p:ph type="sldNum" sz="quarter" idx="10"/>
          </p:nvPr>
        </p:nvSpPr>
        <p:spPr/>
        <p:txBody>
          <a:bodyPr/>
          <a:lstStyle/>
          <a:p>
            <a:fld id="{17A099C4-CE61-794F-8985-7C8CD4FDEF05}" type="slidenum">
              <a:rPr lang="en-US" smtClean="0"/>
              <a:t>56</a:t>
            </a:fld>
            <a:endParaRPr lang="en-US"/>
          </a:p>
        </p:txBody>
      </p:sp>
    </p:spTree>
    <p:extLst>
      <p:ext uri="{BB962C8B-B14F-4D97-AF65-F5344CB8AC3E}">
        <p14:creationId xmlns:p14="http://schemas.microsoft.com/office/powerpoint/2010/main" val="3085627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S PGothic" pitchFamily="34" charset="-128"/>
                <a:cs typeface="MS PGothic" charset="0"/>
              </a:rPr>
              <a:t>What are </a:t>
            </a:r>
            <a:r>
              <a:rPr lang="en-CA" sz="1200" b="0" i="0" kern="1200" dirty="0" err="1">
                <a:solidFill>
                  <a:schemeClr val="tx1"/>
                </a:solidFill>
                <a:effectLst/>
                <a:latin typeface="+mn-lt"/>
                <a:ea typeface="MS PGothic" pitchFamily="34" charset="-128"/>
                <a:cs typeface="MS PGothic" charset="0"/>
              </a:rPr>
              <a:t>MtS</a:t>
            </a:r>
            <a:r>
              <a:rPr lang="en-CA" sz="1200" b="0" i="0" kern="1200" dirty="0">
                <a:solidFill>
                  <a:schemeClr val="tx1"/>
                </a:solidFill>
                <a:effectLst/>
                <a:latin typeface="+mn-lt"/>
                <a:ea typeface="MS PGothic" pitchFamily="34" charset="-128"/>
                <a:cs typeface="MS PGothic" charset="0"/>
              </a:rPr>
              <a:t> Demonstration projects?</a:t>
            </a:r>
          </a:p>
          <a:p>
            <a:r>
              <a:rPr lang="en-CA" sz="1200" b="0" i="0" kern="1200" dirty="0">
                <a:solidFill>
                  <a:schemeClr val="tx1"/>
                </a:solidFill>
                <a:effectLst/>
                <a:latin typeface="+mn-lt"/>
                <a:ea typeface="MS PGothic" pitchFamily="34" charset="-128"/>
                <a:cs typeface="MS PGothic" charset="0"/>
              </a:rPr>
              <a:t>Demonstration projects blend experimental program delivery with research and evaluation. They allow for key learning to come forward by answering questions such as: are the needs of the target demographic being adequately met? What program adaptations might be needed? What can others learn from this intervention? Answers to these questions provide practitioners and researchers with critical data about their theories and practice.</a:t>
            </a:r>
          </a:p>
          <a:p>
            <a:r>
              <a:rPr lang="en-CA" sz="1200" b="0" i="0" kern="1200" dirty="0">
                <a:solidFill>
                  <a:schemeClr val="tx1"/>
                </a:solidFill>
                <a:effectLst/>
                <a:latin typeface="+mn-lt"/>
                <a:ea typeface="MS PGothic" pitchFamily="34" charset="-128"/>
                <a:cs typeface="MS PGothic" charset="0"/>
              </a:rPr>
              <a:t>For </a:t>
            </a:r>
            <a:r>
              <a:rPr lang="en-CA" sz="1200" b="0" i="0" kern="1200" dirty="0" err="1">
                <a:solidFill>
                  <a:schemeClr val="tx1"/>
                </a:solidFill>
                <a:effectLst/>
                <a:latin typeface="+mn-lt"/>
                <a:ea typeface="MS PGothic" pitchFamily="34" charset="-128"/>
                <a:cs typeface="MS PGothic" charset="0"/>
              </a:rPr>
              <a:t>MtS</a:t>
            </a:r>
            <a:r>
              <a:rPr lang="en-CA" sz="1200" b="0" i="0" kern="1200" dirty="0">
                <a:solidFill>
                  <a:schemeClr val="tx1"/>
                </a:solidFill>
                <a:effectLst/>
                <a:latin typeface="+mn-lt"/>
                <a:ea typeface="MS PGothic" pitchFamily="34" charset="-128"/>
                <a:cs typeface="MS PGothic" charset="0"/>
              </a:rPr>
              <a:t> DEMS, this means implementing programs in community settings and allowing simultaneous qualitative and quantitative data analysis. Each community site has a specific focus, with a dedicated research and evaluation team to track the data and collect feedback from program participants and staff. The national team closely monitors and guides the research and evaluation work being done at the community sites.</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57</a:t>
            </a:fld>
            <a:endParaRPr lang="en-US"/>
          </a:p>
        </p:txBody>
      </p:sp>
    </p:spTree>
    <p:extLst>
      <p:ext uri="{BB962C8B-B14F-4D97-AF65-F5344CB8AC3E}">
        <p14:creationId xmlns:p14="http://schemas.microsoft.com/office/powerpoint/2010/main" val="275902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AWH coalitions globally.</a:t>
            </a:r>
          </a:p>
        </p:txBody>
      </p:sp>
      <p:sp>
        <p:nvSpPr>
          <p:cNvPr id="4" name="Slide Number Placeholder 3"/>
          <p:cNvSpPr>
            <a:spLocks noGrp="1"/>
          </p:cNvSpPr>
          <p:nvPr>
            <p:ph type="sldNum" sz="quarter" idx="5"/>
          </p:nvPr>
        </p:nvSpPr>
        <p:spPr/>
        <p:txBody>
          <a:bodyPr/>
          <a:lstStyle/>
          <a:p>
            <a:fld id="{2097B651-4B6C-43A4-8857-D9A4B358C4E4}" type="slidenum">
              <a:rPr lang="en-US" smtClean="0"/>
              <a:pPr/>
              <a:t>3</a:t>
            </a:fld>
            <a:endParaRPr lang="en-US"/>
          </a:p>
        </p:txBody>
      </p:sp>
    </p:spTree>
    <p:extLst>
      <p:ext uri="{BB962C8B-B14F-4D97-AF65-F5344CB8AC3E}">
        <p14:creationId xmlns:p14="http://schemas.microsoft.com/office/powerpoint/2010/main" val="123260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S PGothic" pitchFamily="34" charset="-128"/>
                <a:cs typeface="MS PGothic" charset="0"/>
              </a:rPr>
              <a:t>What are </a:t>
            </a:r>
            <a:r>
              <a:rPr lang="en-CA" sz="1200" b="0" i="0" kern="1200" dirty="0" err="1">
                <a:solidFill>
                  <a:schemeClr val="tx1"/>
                </a:solidFill>
                <a:effectLst/>
                <a:latin typeface="+mn-lt"/>
                <a:ea typeface="MS PGothic" pitchFamily="34" charset="-128"/>
                <a:cs typeface="MS PGothic" charset="0"/>
              </a:rPr>
              <a:t>MtS</a:t>
            </a:r>
            <a:r>
              <a:rPr lang="en-CA" sz="1200" b="0" i="0" kern="1200" dirty="0">
                <a:solidFill>
                  <a:schemeClr val="tx1"/>
                </a:solidFill>
                <a:effectLst/>
                <a:latin typeface="+mn-lt"/>
                <a:ea typeface="MS PGothic" pitchFamily="34" charset="-128"/>
                <a:cs typeface="MS PGothic" charset="0"/>
              </a:rPr>
              <a:t> Demonstration projects?</a:t>
            </a:r>
          </a:p>
          <a:p>
            <a:r>
              <a:rPr lang="en-CA" sz="1200" b="0" i="0" kern="1200" dirty="0">
                <a:solidFill>
                  <a:schemeClr val="tx1"/>
                </a:solidFill>
                <a:effectLst/>
                <a:latin typeface="+mn-lt"/>
                <a:ea typeface="MS PGothic" pitchFamily="34" charset="-128"/>
                <a:cs typeface="MS PGothic" charset="0"/>
              </a:rPr>
              <a:t>Demonstration projects blend experimental program delivery with research and evaluation. They allow for key learning to come forward by answering questions such as: are the needs of the target demographic being adequately met? What program adaptations might be needed? What can others learn from this intervention? Answers to these questions provide practitioners and researchers with critical data about their theories and practice.</a:t>
            </a:r>
          </a:p>
          <a:p>
            <a:r>
              <a:rPr lang="en-CA" sz="1200" b="0" i="0" kern="1200" dirty="0">
                <a:solidFill>
                  <a:schemeClr val="tx1"/>
                </a:solidFill>
                <a:effectLst/>
                <a:latin typeface="+mn-lt"/>
                <a:ea typeface="MS PGothic" pitchFamily="34" charset="-128"/>
                <a:cs typeface="MS PGothic" charset="0"/>
              </a:rPr>
              <a:t>For </a:t>
            </a:r>
            <a:r>
              <a:rPr lang="en-CA" sz="1200" b="0" i="0" kern="1200" dirty="0" err="1">
                <a:solidFill>
                  <a:schemeClr val="tx1"/>
                </a:solidFill>
                <a:effectLst/>
                <a:latin typeface="+mn-lt"/>
                <a:ea typeface="MS PGothic" pitchFamily="34" charset="-128"/>
                <a:cs typeface="MS PGothic" charset="0"/>
              </a:rPr>
              <a:t>MtS</a:t>
            </a:r>
            <a:r>
              <a:rPr lang="en-CA" sz="1200" b="0" i="0" kern="1200" dirty="0">
                <a:solidFill>
                  <a:schemeClr val="tx1"/>
                </a:solidFill>
                <a:effectLst/>
                <a:latin typeface="+mn-lt"/>
                <a:ea typeface="MS PGothic" pitchFamily="34" charset="-128"/>
                <a:cs typeface="MS PGothic" charset="0"/>
              </a:rPr>
              <a:t> DEMS, this means implementing programs in community settings and allowing simultaneous qualitative and quantitative data analysis. Each community site has a specific focus, with a dedicated research and evaluation team to track the data and collect feedback from program participants and staff. The national team closely monitors and guides the research and evaluation work being done at the community sites.</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58</a:t>
            </a:fld>
            <a:endParaRPr lang="en-US"/>
          </a:p>
        </p:txBody>
      </p:sp>
    </p:spTree>
    <p:extLst>
      <p:ext uri="{BB962C8B-B14F-4D97-AF65-F5344CB8AC3E}">
        <p14:creationId xmlns:p14="http://schemas.microsoft.com/office/powerpoint/2010/main" val="2759021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fld id="{2097B651-4B6C-43A4-8857-D9A4B358C4E4}" type="slidenum">
              <a:rPr lang="en-US" smtClean="0"/>
              <a:pPr/>
              <a:t>60</a:t>
            </a:fld>
            <a:endParaRPr lang="en-US"/>
          </a:p>
        </p:txBody>
      </p:sp>
    </p:spTree>
    <p:extLst>
      <p:ext uri="{BB962C8B-B14F-4D97-AF65-F5344CB8AC3E}">
        <p14:creationId xmlns:p14="http://schemas.microsoft.com/office/powerpoint/2010/main" val="4147176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What this means going forward: </a:t>
            </a:r>
            <a:r>
              <a:rPr lang="en-CA" dirty="0"/>
              <a:t>Nurturing, sustaining, and operationalizing a community of practice will be key to replicating and scaling this work. Program staff and senior leaders need to feel confident that they can rely on the advice, mentorship, and support of like-minded professionals. In the next phase of Making the Shift, we have prioritized enhancing linkages between our efforts to build a community of practice and technical training and assistance.</a:t>
            </a:r>
          </a:p>
          <a:p>
            <a:endParaRPr lang="en-US" dirty="0"/>
          </a:p>
        </p:txBody>
      </p:sp>
      <p:sp>
        <p:nvSpPr>
          <p:cNvPr id="4" name="Slide Number Placeholder 3"/>
          <p:cNvSpPr>
            <a:spLocks noGrp="1"/>
          </p:cNvSpPr>
          <p:nvPr>
            <p:ph type="sldNum" sz="quarter" idx="5"/>
          </p:nvPr>
        </p:nvSpPr>
        <p:spPr/>
        <p:txBody>
          <a:bodyPr/>
          <a:lstStyle/>
          <a:p>
            <a:fld id="{E62E243D-24E6-3049-AC47-FF1279344D03}" type="slidenum">
              <a:rPr lang="en-US" smtClean="0"/>
              <a:t>61</a:t>
            </a:fld>
            <a:endParaRPr lang="en-US"/>
          </a:p>
        </p:txBody>
      </p:sp>
    </p:spTree>
    <p:extLst>
      <p:ext uri="{BB962C8B-B14F-4D97-AF65-F5344CB8AC3E}">
        <p14:creationId xmlns:p14="http://schemas.microsoft.com/office/powerpoint/2010/main" val="49001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107477CE-927D-684E-851C-1A53044A87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FDAA4B84-3C61-4647-B91D-045B8B81CF33}"/>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Steve</a:t>
            </a:r>
          </a:p>
          <a:p>
            <a:endParaRPr lang="en-US" altLang="en-US">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3EA661FF-0BC2-3840-BC9B-30AD9A564256}"/>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3D6F7646-7C49-3E45-A391-97056977A3D5}" type="slidenum">
              <a:rPr lang="en-US" altLang="en-US" sz="1200"/>
              <a:pPr/>
              <a:t>68</a:t>
            </a:fld>
            <a:endParaRPr lang="en-US" altLang="en-US" sz="1200"/>
          </a:p>
        </p:txBody>
      </p:sp>
    </p:spTree>
    <p:extLst>
      <p:ext uri="{BB962C8B-B14F-4D97-AF65-F5344CB8AC3E}">
        <p14:creationId xmlns:p14="http://schemas.microsoft.com/office/powerpoint/2010/main" val="3423616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107477CE-927D-684E-851C-1A53044A87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0" name="Notes Placeholder 2">
            <a:extLst>
              <a:ext uri="{FF2B5EF4-FFF2-40B4-BE49-F238E27FC236}">
                <a16:creationId xmlns:a16="http://schemas.microsoft.com/office/drawing/2014/main" id="{FDAA4B84-3C61-4647-B91D-045B8B81CF33}"/>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Steve</a:t>
            </a:r>
          </a:p>
          <a:p>
            <a:endParaRPr lang="en-US" altLang="en-US">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3EA661FF-0BC2-3840-BC9B-30AD9A564256}"/>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3D6F7646-7C49-3E45-A391-97056977A3D5}" type="slidenum">
              <a:rPr lang="en-US" altLang="en-US" sz="1200"/>
              <a:pPr/>
              <a:t>69</a:t>
            </a:fld>
            <a:endParaRPr lang="en-US" altLang="en-US" sz="1200"/>
          </a:p>
        </p:txBody>
      </p:sp>
    </p:spTree>
    <p:extLst>
      <p:ext uri="{BB962C8B-B14F-4D97-AF65-F5344CB8AC3E}">
        <p14:creationId xmlns:p14="http://schemas.microsoft.com/office/powerpoint/2010/main" val="2005112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107477CE-927D-684E-851C-1A53044A87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0" name="Notes Placeholder 2">
            <a:extLst>
              <a:ext uri="{FF2B5EF4-FFF2-40B4-BE49-F238E27FC236}">
                <a16:creationId xmlns:a16="http://schemas.microsoft.com/office/drawing/2014/main" id="{FDAA4B84-3C61-4647-B91D-045B8B81CF33}"/>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Steve</a:t>
            </a:r>
          </a:p>
          <a:p>
            <a:endParaRPr lang="en-US" altLang="en-US">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3EA661FF-0BC2-3840-BC9B-30AD9A564256}"/>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3D6F7646-7C49-3E45-A391-97056977A3D5}" type="slidenum">
              <a:rPr lang="en-US" altLang="en-US" sz="1200"/>
              <a:pPr/>
              <a:t>70</a:t>
            </a:fld>
            <a:endParaRPr lang="en-US" altLang="en-US" sz="1200"/>
          </a:p>
        </p:txBody>
      </p:sp>
    </p:spTree>
    <p:extLst>
      <p:ext uri="{BB962C8B-B14F-4D97-AF65-F5344CB8AC3E}">
        <p14:creationId xmlns:p14="http://schemas.microsoft.com/office/powerpoint/2010/main" val="1518319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a:t>
            </a:r>
          </a:p>
        </p:txBody>
      </p:sp>
      <p:sp>
        <p:nvSpPr>
          <p:cNvPr id="4" name="Slide Number Placeholder 3"/>
          <p:cNvSpPr>
            <a:spLocks noGrp="1"/>
          </p:cNvSpPr>
          <p:nvPr>
            <p:ph type="sldNum" sz="quarter" idx="5"/>
          </p:nvPr>
        </p:nvSpPr>
        <p:spPr/>
        <p:txBody>
          <a:bodyPr/>
          <a:lstStyle/>
          <a:p>
            <a:fld id="{2097B651-4B6C-43A4-8857-D9A4B358C4E4}" type="slidenum">
              <a:rPr lang="en-US" smtClean="0"/>
              <a:pPr/>
              <a:t>72</a:t>
            </a:fld>
            <a:endParaRPr lang="en-US"/>
          </a:p>
        </p:txBody>
      </p:sp>
    </p:spTree>
    <p:extLst>
      <p:ext uri="{BB962C8B-B14F-4D97-AF65-F5344CB8AC3E}">
        <p14:creationId xmlns:p14="http://schemas.microsoft.com/office/powerpoint/2010/main" val="2632847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a:t>
            </a:r>
          </a:p>
        </p:txBody>
      </p:sp>
      <p:sp>
        <p:nvSpPr>
          <p:cNvPr id="4" name="Slide Number Placeholder 3"/>
          <p:cNvSpPr>
            <a:spLocks noGrp="1"/>
          </p:cNvSpPr>
          <p:nvPr>
            <p:ph type="sldNum" sz="quarter" idx="5"/>
          </p:nvPr>
        </p:nvSpPr>
        <p:spPr/>
        <p:txBody>
          <a:bodyPr/>
          <a:lstStyle/>
          <a:p>
            <a:fld id="{2097B651-4B6C-43A4-8857-D9A4B358C4E4}" type="slidenum">
              <a:rPr lang="en-US" smtClean="0"/>
              <a:pPr/>
              <a:t>73</a:t>
            </a:fld>
            <a:endParaRPr lang="en-US"/>
          </a:p>
        </p:txBody>
      </p:sp>
    </p:spTree>
    <p:extLst>
      <p:ext uri="{BB962C8B-B14F-4D97-AF65-F5344CB8AC3E}">
        <p14:creationId xmlns:p14="http://schemas.microsoft.com/office/powerpoint/2010/main" val="1161943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74</a:t>
            </a:fld>
            <a:endParaRPr lang="en-US"/>
          </a:p>
        </p:txBody>
      </p:sp>
    </p:spTree>
    <p:extLst>
      <p:ext uri="{BB962C8B-B14F-4D97-AF65-F5344CB8AC3E}">
        <p14:creationId xmlns:p14="http://schemas.microsoft.com/office/powerpoint/2010/main" val="3191630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fld id="{2097B651-4B6C-43A4-8857-D9A4B358C4E4}" type="slidenum">
              <a:rPr lang="en-US" smtClean="0"/>
              <a:pPr/>
              <a:t>75</a:t>
            </a:fld>
            <a:endParaRPr lang="en-US"/>
          </a:p>
        </p:txBody>
      </p:sp>
    </p:spTree>
    <p:extLst>
      <p:ext uri="{BB962C8B-B14F-4D97-AF65-F5344CB8AC3E}">
        <p14:creationId xmlns:p14="http://schemas.microsoft.com/office/powerpoint/2010/main" val="3588177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5</a:t>
            </a:fld>
            <a:endParaRPr lang="en-US"/>
          </a:p>
        </p:txBody>
      </p:sp>
    </p:spTree>
    <p:extLst>
      <p:ext uri="{BB962C8B-B14F-4D97-AF65-F5344CB8AC3E}">
        <p14:creationId xmlns:p14="http://schemas.microsoft.com/office/powerpoint/2010/main" val="408784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B651-4B6C-43A4-8857-D9A4B358C4E4}" type="slidenum">
              <a:rPr lang="en-US" smtClean="0"/>
              <a:pPr/>
              <a:t>76</a:t>
            </a:fld>
            <a:endParaRPr lang="en-US"/>
          </a:p>
        </p:txBody>
      </p:sp>
    </p:spTree>
    <p:extLst>
      <p:ext uri="{BB962C8B-B14F-4D97-AF65-F5344CB8AC3E}">
        <p14:creationId xmlns:p14="http://schemas.microsoft.com/office/powerpoint/2010/main" val="199950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5D50609-AF50-C84B-867A-D5D1C1BE74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AADD498-B1C8-DA42-9EA5-096991A39B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the question is, what is the problem we are trying to solve?</a:t>
            </a:r>
          </a:p>
        </p:txBody>
      </p:sp>
      <p:sp>
        <p:nvSpPr>
          <p:cNvPr id="18435" name="Slide Number Placeholder 3">
            <a:extLst>
              <a:ext uri="{FF2B5EF4-FFF2-40B4-BE49-F238E27FC236}">
                <a16:creationId xmlns:a16="http://schemas.microsoft.com/office/drawing/2014/main" id="{EB4F21FF-4794-5A48-9B42-6FA349CB2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BC339A58-C25E-0C48-A74B-18ECB6537C1F}" type="slidenum">
              <a:rPr lang="en-US" altLang="en-US" sz="1200" smtClean="0"/>
              <a:pPr/>
              <a:t>81</a:t>
            </a:fld>
            <a:endParaRPr lang="en-US" altLang="en-US" sz="1200"/>
          </a:p>
        </p:txBody>
      </p:sp>
    </p:spTree>
    <p:extLst>
      <p:ext uri="{BB962C8B-B14F-4D97-AF65-F5344CB8AC3E}">
        <p14:creationId xmlns:p14="http://schemas.microsoft.com/office/powerpoint/2010/main" val="1560453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5D50609-AF50-C84B-867A-D5D1C1BE74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AADD498-B1C8-DA42-9EA5-096991A39B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So the question is, what is the problem we are trying to solve?</a:t>
            </a:r>
          </a:p>
        </p:txBody>
      </p:sp>
      <p:sp>
        <p:nvSpPr>
          <p:cNvPr id="18435" name="Slide Number Placeholder 3">
            <a:extLst>
              <a:ext uri="{FF2B5EF4-FFF2-40B4-BE49-F238E27FC236}">
                <a16:creationId xmlns:a16="http://schemas.microsoft.com/office/drawing/2014/main" id="{EB4F21FF-4794-5A48-9B42-6FA349CB2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BC339A58-C25E-0C48-A74B-18ECB6537C1F}" type="slidenum">
              <a:rPr lang="en-US" altLang="en-US" sz="1200" smtClean="0"/>
              <a:pPr/>
              <a:t>82</a:t>
            </a:fld>
            <a:endParaRPr lang="en-US" altLang="en-US" sz="1200"/>
          </a:p>
        </p:txBody>
      </p:sp>
    </p:spTree>
    <p:extLst>
      <p:ext uri="{BB962C8B-B14F-4D97-AF65-F5344CB8AC3E}">
        <p14:creationId xmlns:p14="http://schemas.microsoft.com/office/powerpoint/2010/main" val="503181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3074454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85</a:t>
            </a:fld>
            <a:endParaRPr lang="en-US"/>
          </a:p>
        </p:txBody>
      </p:sp>
    </p:spTree>
    <p:extLst>
      <p:ext uri="{BB962C8B-B14F-4D97-AF65-F5344CB8AC3E}">
        <p14:creationId xmlns:p14="http://schemas.microsoft.com/office/powerpoint/2010/main" val="85714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953D153-C423-674C-9DCD-014567C831CF}" type="slidenum">
              <a:rPr lang="en-US" sz="1200"/>
              <a:pPr eaLnBrk="1" fontAlgn="base" hangingPunct="1">
                <a:spcBef>
                  <a:spcPct val="0"/>
                </a:spcBef>
                <a:spcAft>
                  <a:spcPct val="0"/>
                </a:spcAft>
              </a:pPr>
              <a:t>86</a:t>
            </a:fld>
            <a:endParaRPr lang="en-US" sz="1200"/>
          </a:p>
        </p:txBody>
      </p:sp>
    </p:spTree>
    <p:extLst>
      <p:ext uri="{BB962C8B-B14F-4D97-AF65-F5344CB8AC3E}">
        <p14:creationId xmlns:p14="http://schemas.microsoft.com/office/powerpoint/2010/main" val="418191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37487FCD-1322-6B4C-8D8C-A08EB8B419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0D30F663-69B0-2645-A606-89A89505A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peer review process is integral to academic publishing as it ensures a high quality output. The COH has instituted a rigorous blind review process to our papers and books. Unlike the barriers associated with traditional academic publishing, the COH’s research is guided by an ‘open access’ policy in the hopes of increasing it’s reach. </a:t>
            </a:r>
          </a:p>
          <a:p>
            <a:pPr eaLnBrk="1" hangingPunct="1">
              <a:spcBef>
                <a:spcPct val="0"/>
              </a:spcBef>
            </a:pP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5157D261-D501-A545-86F0-80C09DD7D2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8412EA2-3613-8B41-96BD-1CCB3E8399D4}" type="slidenum">
              <a:rPr lang="en-US" altLang="en-US" smtClean="0"/>
              <a:pPr>
                <a:spcBef>
                  <a:spcPct val="0"/>
                </a:spcBef>
              </a:pPr>
              <a:t>87</a:t>
            </a:fld>
            <a:endParaRPr lang="en-US" altLang="en-US"/>
          </a:p>
        </p:txBody>
      </p:sp>
    </p:spTree>
    <p:extLst>
      <p:ext uri="{BB962C8B-B14F-4D97-AF65-F5344CB8AC3E}">
        <p14:creationId xmlns:p14="http://schemas.microsoft.com/office/powerpoint/2010/main" val="3821308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37487FCD-1322-6B4C-8D8C-A08EB8B419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0D30F663-69B0-2645-A606-89A89505A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peer review process is integral to academic publishing as it ensures a high quality output. The COH has instituted a rigorous blind review process to our papers and books. Unlike the barriers associated with traditional academic publishing, the COH’s research is guided by an ‘open access’ policy in the hopes of increasing it’s reach. </a:t>
            </a:r>
          </a:p>
          <a:p>
            <a:pPr eaLnBrk="1" hangingPunct="1">
              <a:spcBef>
                <a:spcPct val="0"/>
              </a:spcBef>
            </a:pP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5157D261-D501-A545-86F0-80C09DD7D2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8412EA2-3613-8B41-96BD-1CCB3E8399D4}" type="slidenum">
              <a:rPr lang="en-US" altLang="en-US" smtClean="0"/>
              <a:pPr>
                <a:spcBef>
                  <a:spcPct val="0"/>
                </a:spcBef>
              </a:pPr>
              <a:t>88</a:t>
            </a:fld>
            <a:endParaRPr lang="en-US" altLang="en-US"/>
          </a:p>
        </p:txBody>
      </p:sp>
    </p:spTree>
    <p:extLst>
      <p:ext uri="{BB962C8B-B14F-4D97-AF65-F5344CB8AC3E}">
        <p14:creationId xmlns:p14="http://schemas.microsoft.com/office/powerpoint/2010/main" val="1688837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Key to fostering scale and impact is systems planning and Government Relations.</a:t>
            </a:r>
          </a:p>
          <a:p>
            <a:endParaRPr lang="en-US" sz="1600" dirty="0"/>
          </a:p>
          <a:p>
            <a:r>
              <a:rPr lang="en-US" sz="1600" dirty="0"/>
              <a:t>Even the most innovative and evidence-based programs and policies operating in isolation will not lead to effective population level outcomes. AWH, COH and Turner Strategies have combined efforts to launch a “Systems Planning Collective” to help build the capacity for communities and all orders of government to ensure programs and policies focused on prevention and sustained exits are part of a systems approach and plan. The Collective’s work will help enable community uptake of what emerges from the </a:t>
            </a:r>
            <a:r>
              <a:rPr lang="en-US" sz="1600" dirty="0" err="1"/>
              <a:t>MtS</a:t>
            </a:r>
            <a:r>
              <a:rPr lang="en-US" sz="1600" dirty="0"/>
              <a:t> NCE.</a:t>
            </a:r>
          </a:p>
          <a:p>
            <a:endParaRPr lang="en-US" sz="1600" dirty="0"/>
          </a:p>
          <a:p>
            <a:r>
              <a:rPr lang="en-US" sz="1600" dirty="0"/>
              <a:t>For fostering scale &amp; impact for Housing First for Youth in particular, government relations has been key. For example, in the U.S. we advised HUD and USICH concerning Housing First for Youth, and we’re also working with the Canadian federal government on directives for communities with the renewed Homelessness Partnering Strategy, Reaching Home, to ensure that Housing First for Youth programs funded by HPS are consistent with our model.</a:t>
            </a:r>
          </a:p>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89</a:t>
            </a:fld>
            <a:endParaRPr lang="en-US"/>
          </a:p>
        </p:txBody>
      </p:sp>
    </p:spTree>
    <p:extLst>
      <p:ext uri="{BB962C8B-B14F-4D97-AF65-F5344CB8AC3E}">
        <p14:creationId xmlns:p14="http://schemas.microsoft.com/office/powerpoint/2010/main" val="2705456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Key to fostering scale and impact is systems planning and Government Relations.</a:t>
            </a:r>
          </a:p>
          <a:p>
            <a:endParaRPr lang="en-US" sz="1600" dirty="0"/>
          </a:p>
          <a:p>
            <a:r>
              <a:rPr lang="en-US" sz="1600" dirty="0"/>
              <a:t>Even the most innovative and evidence-based programs and policies operating in isolation will not lead to effective population level outcomes. AWH, COH and Turner Strategies have combined efforts to launch a “Systems Planning Collective” to help build the capacity for communities and all orders of government to ensure programs and policies focused on prevention and sustained exits are part of a systems approach and plan. The Collective’s work will help enable community uptake of what emerges from the </a:t>
            </a:r>
            <a:r>
              <a:rPr lang="en-US" sz="1600" dirty="0" err="1"/>
              <a:t>MtS</a:t>
            </a:r>
            <a:r>
              <a:rPr lang="en-US" sz="1600" dirty="0"/>
              <a:t> NCE.</a:t>
            </a:r>
          </a:p>
          <a:p>
            <a:endParaRPr lang="en-US" sz="1600" dirty="0"/>
          </a:p>
          <a:p>
            <a:r>
              <a:rPr lang="en-US" sz="1600" dirty="0"/>
              <a:t>For fostering scale &amp; impact for Housing First for Youth in particular, government relations has been key. For example, in the U.S. we advised HUD and USICH concerning Housing First for Youth, and we’re also working with the Canadian federal government on directives for communities with the renewed Homelessness Partnering Strategy, Reaching Home, to ensure that Housing First for Youth programs funded by HPS are consistent with our model.</a:t>
            </a:r>
          </a:p>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90</a:t>
            </a:fld>
            <a:endParaRPr lang="en-US"/>
          </a:p>
        </p:txBody>
      </p:sp>
    </p:spTree>
    <p:extLst>
      <p:ext uri="{BB962C8B-B14F-4D97-AF65-F5344CB8AC3E}">
        <p14:creationId xmlns:p14="http://schemas.microsoft.com/office/powerpoint/2010/main" val="139469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099C4-CE61-794F-8985-7C8CD4FDEF05}" type="slidenum">
              <a:rPr lang="en-US" smtClean="0"/>
              <a:t>7</a:t>
            </a:fld>
            <a:endParaRPr lang="en-US"/>
          </a:p>
        </p:txBody>
      </p:sp>
    </p:spTree>
    <p:extLst>
      <p:ext uri="{BB962C8B-B14F-4D97-AF65-F5344CB8AC3E}">
        <p14:creationId xmlns:p14="http://schemas.microsoft.com/office/powerpoint/2010/main" val="3759965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37487FCD-1322-6B4C-8D8C-A08EB8B419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0D30F663-69B0-2645-A606-89A89505A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peer review process is integral to academic publishing as it ensures a high quality output. The COH has instituted a rigorous blind review process to our papers and books. Unlike the barriers associated with traditional academic publishing, the COH’s research is guided by an ‘open access’ policy in the hopes of increasing it’s reach. </a:t>
            </a:r>
          </a:p>
          <a:p>
            <a:pPr eaLnBrk="1" hangingPunct="1">
              <a:spcBef>
                <a:spcPct val="0"/>
              </a:spcBef>
            </a:pP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5157D261-D501-A545-86F0-80C09DD7D2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8412EA2-3613-8B41-96BD-1CCB3E8399D4}" type="slidenum">
              <a:rPr lang="en-US" altLang="en-US" smtClean="0"/>
              <a:pPr>
                <a:spcBef>
                  <a:spcPct val="0"/>
                </a:spcBef>
              </a:pPr>
              <a:t>91</a:t>
            </a:fld>
            <a:endParaRPr lang="en-US" altLang="en-US"/>
          </a:p>
        </p:txBody>
      </p:sp>
    </p:spTree>
    <p:extLst>
      <p:ext uri="{BB962C8B-B14F-4D97-AF65-F5344CB8AC3E}">
        <p14:creationId xmlns:p14="http://schemas.microsoft.com/office/powerpoint/2010/main" val="3490266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95</a:t>
            </a:fld>
            <a:endParaRPr lang="en-US"/>
          </a:p>
        </p:txBody>
      </p:sp>
    </p:spTree>
    <p:extLst>
      <p:ext uri="{BB962C8B-B14F-4D97-AF65-F5344CB8AC3E}">
        <p14:creationId xmlns:p14="http://schemas.microsoft.com/office/powerpoint/2010/main" val="295168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fld id="{2097B651-4B6C-43A4-8857-D9A4B358C4E4}" type="slidenum">
              <a:rPr lang="en-US" smtClean="0"/>
              <a:pPr/>
              <a:t>8</a:t>
            </a:fld>
            <a:endParaRPr lang="en-US"/>
          </a:p>
        </p:txBody>
      </p:sp>
    </p:spTree>
    <p:extLst>
      <p:ext uri="{BB962C8B-B14F-4D97-AF65-F5344CB8AC3E}">
        <p14:creationId xmlns:p14="http://schemas.microsoft.com/office/powerpoint/2010/main" val="119380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MS PGothic" charset="0"/>
              </a:rPr>
              <a:t>STEVE</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9</a:t>
            </a:fld>
            <a:endParaRPr lang="en-US"/>
          </a:p>
        </p:txBody>
      </p:sp>
    </p:spTree>
    <p:extLst>
      <p:ext uri="{BB962C8B-B14F-4D97-AF65-F5344CB8AC3E}">
        <p14:creationId xmlns:p14="http://schemas.microsoft.com/office/powerpoint/2010/main" val="51838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MS PGothic" charset="0"/>
              </a:rPr>
              <a:t>STEVE</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10</a:t>
            </a:fld>
            <a:endParaRPr lang="en-US"/>
          </a:p>
        </p:txBody>
      </p:sp>
    </p:spTree>
    <p:extLst>
      <p:ext uri="{BB962C8B-B14F-4D97-AF65-F5344CB8AC3E}">
        <p14:creationId xmlns:p14="http://schemas.microsoft.com/office/powerpoint/2010/main" val="360319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MS PGothic" charset="0"/>
              </a:rPr>
              <a:t>STEVE</a:t>
            </a:r>
          </a:p>
          <a:p>
            <a:endParaRPr lang="en-US" dirty="0"/>
          </a:p>
        </p:txBody>
      </p:sp>
      <p:sp>
        <p:nvSpPr>
          <p:cNvPr id="4" name="Slide Number Placeholder 3"/>
          <p:cNvSpPr>
            <a:spLocks noGrp="1"/>
          </p:cNvSpPr>
          <p:nvPr>
            <p:ph type="sldNum" sz="quarter" idx="5"/>
          </p:nvPr>
        </p:nvSpPr>
        <p:spPr/>
        <p:txBody>
          <a:bodyPr/>
          <a:lstStyle/>
          <a:p>
            <a:fld id="{2097B651-4B6C-43A4-8857-D9A4B358C4E4}" type="slidenum">
              <a:rPr lang="en-US" smtClean="0"/>
              <a:pPr/>
              <a:t>11</a:t>
            </a:fld>
            <a:endParaRPr lang="en-US"/>
          </a:p>
        </p:txBody>
      </p:sp>
    </p:spTree>
    <p:extLst>
      <p:ext uri="{BB962C8B-B14F-4D97-AF65-F5344CB8AC3E}">
        <p14:creationId xmlns:p14="http://schemas.microsoft.com/office/powerpoint/2010/main" val="356217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2A7274F-5EE8-4873-B17D-E72559C86941}" type="datetimeFigureOut">
              <a:rPr lang="en-US"/>
              <a:pPr/>
              <a:t>5/18/22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2AB8A12-4F34-4535-B047-67A54B7E973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2B43694B-547D-439A-ABA1-A75EC8BE1C08}" type="datetimeFigureOut">
              <a:rPr lang="en-US"/>
              <a:pPr/>
              <a:t>5/18/22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2EEBF3-EEE9-484C-A80E-7F6F4AA61F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2EF3F6F8-6F33-4352-B317-E0CF4474D7F6}" type="datetimeFigureOut">
              <a:rPr lang="en-US"/>
              <a:pPr/>
              <a:t>5/18/22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E905788-2126-467D-ADF9-BE7DBE6B441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no Logo">
  <p:cSld name="Blank with no Logo">
    <p:spTree>
      <p:nvGrpSpPr>
        <p:cNvPr id="1" name="Shape 70"/>
        <p:cNvGrpSpPr/>
        <p:nvPr/>
      </p:nvGrpSpPr>
      <p:grpSpPr>
        <a:xfrm>
          <a:off x="0" y="0"/>
          <a:ext cx="0" cy="0"/>
          <a:chOff x="0" y="0"/>
          <a:chExt cx="0" cy="0"/>
        </a:xfrm>
      </p:grpSpPr>
      <p:sp>
        <p:nvSpPr>
          <p:cNvPr id="71" name="Shape 71"/>
          <p:cNvSpPr txBox="1">
            <a:spLocks noGrp="1"/>
          </p:cNvSpPr>
          <p:nvPr>
            <p:ph type="dt" idx="10"/>
          </p:nvPr>
        </p:nvSpPr>
        <p:spPr>
          <a:xfrm>
            <a:off x="609601" y="6356351"/>
            <a:ext cx="2844799" cy="365125"/>
          </a:xfrm>
          <a:prstGeom prst="rect">
            <a:avLst/>
          </a:prstGeom>
          <a:noFill/>
          <a:ln>
            <a:noFill/>
          </a:ln>
        </p:spPr>
        <p:txBody>
          <a:bodyPr lIns="91425" tIns="91425" rIns="91425" bIns="91425" anchor="t" anchorCtr="0"/>
          <a:lstStyle>
            <a:lvl1pPr marL="0" marR="0" indent="0" algn="l" rtl="0">
              <a:defRPr sz="1800" b="0" i="0" u="none" strike="noStrike" cap="none" baseline="0">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165600" y="6356351"/>
            <a:ext cx="3860800" cy="365125"/>
          </a:xfrm>
          <a:prstGeom prst="rect">
            <a:avLst/>
          </a:prstGeom>
          <a:noFill/>
          <a:ln>
            <a:noFill/>
          </a:ln>
        </p:spPr>
        <p:txBody>
          <a:bodyPr lIns="91425" tIns="91425" rIns="91425" bIns="91425" anchor="t" anchorCtr="0"/>
          <a:lstStyle>
            <a:lvl1pPr marL="0" marR="0" indent="0" algn="ctr" rtl="0">
              <a:defRPr sz="1800" b="0" i="0" u="none" strike="noStrike" cap="none" baseline="0">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737601" y="6356351"/>
            <a:ext cx="2844799" cy="365125"/>
          </a:xfrm>
          <a:prstGeom prst="rect">
            <a:avLst/>
          </a:prstGeom>
          <a:noFill/>
          <a:ln>
            <a:noFill/>
          </a:ln>
        </p:spPr>
        <p:txBody>
          <a:bodyPr lIns="91425" tIns="91425" rIns="91425" bIns="91425" anchor="t" anchorCtr="0"/>
          <a:lstStyle>
            <a:lvl1pPr marL="0" marR="0" indent="0" algn="r" rtl="0">
              <a:defRPr sz="1800" b="0" i="0" u="none" strike="noStrike" cap="none" baseline="0">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403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53"/>
        <p:cNvGrpSpPr/>
        <p:nvPr/>
      </p:nvGrpSpPr>
      <p:grpSpPr>
        <a:xfrm>
          <a:off x="0" y="0"/>
          <a:ext cx="0" cy="0"/>
          <a:chOff x="0" y="0"/>
          <a:chExt cx="0" cy="0"/>
        </a:xfrm>
      </p:grpSpPr>
      <p:sp>
        <p:nvSpPr>
          <p:cNvPr id="54" name="Google Shape;54;p15"/>
          <p:cNvSpPr txBox="1"/>
          <p:nvPr/>
        </p:nvSpPr>
        <p:spPr>
          <a:xfrm>
            <a:off x="595313" y="273765"/>
            <a:ext cx="2743200" cy="3652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467"/>
          </a:p>
        </p:txBody>
      </p:sp>
      <p:cxnSp>
        <p:nvCxnSpPr>
          <p:cNvPr id="55" name="Google Shape;55;p15"/>
          <p:cNvCxnSpPr/>
          <p:nvPr/>
        </p:nvCxnSpPr>
        <p:spPr>
          <a:xfrm>
            <a:off x="602456" y="190005"/>
            <a:ext cx="10987200" cy="0"/>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67971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A9499966-2C26-4971-B9F9-31FA0F0F0731}" type="datetimeFigureOut">
              <a:rPr lang="en-US"/>
              <a:pPr/>
              <a:t>5/18/22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526F7B-B4C8-49C1-96CC-A4B60CF58D1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fld id="{918F8901-EC2E-41C4-9748-CEBBFF8901EB}" type="datetimeFigureOut">
              <a:rPr lang="en-US"/>
              <a:pPr/>
              <a:t>5/18/22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A2EF306-09FF-4524-AE1F-2A2D5D841BD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fld id="{C5213C9B-C036-4419-8053-A7352346AA3B}" type="datetimeFigureOut">
              <a:rPr lang="en-US"/>
              <a:pPr/>
              <a:t>5/18/22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9C62279-2F74-4B15-A38B-5C402D16DBE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fld id="{EE685E4C-3349-4AFA-811D-4769B7CDF8D2}" type="datetimeFigureOut">
              <a:rPr lang="en-US"/>
              <a:pPr/>
              <a:t>5/18/22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0527728-FEB8-4CF5-8ED5-6A718FE5B09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fld id="{4067622B-9ED0-4BC5-B06B-292F06334318}" type="datetimeFigureOut">
              <a:rPr lang="en-US"/>
              <a:pPr/>
              <a:t>5/18/22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5CE77E7-4E6F-415C-9288-C0269938783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0BF8F96-1ECA-458A-8554-81C2B52BD6CF}" type="datetimeFigureOut">
              <a:rPr lang="en-US"/>
              <a:pPr/>
              <a:t>5/18/22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9A931A3-62FD-414B-9028-539D9EEAB8E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3C85B2CB-0214-4D00-A510-CC0F1E089FED}" type="datetimeFigureOut">
              <a:rPr lang="en-US"/>
              <a:pPr/>
              <a:t>5/18/22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098309F-5264-40BE-BA34-15F9FC6D55E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4A105D5B-6777-49D5-B680-FF3767857525}" type="datetimeFigureOut">
              <a:rPr lang="en-US"/>
              <a:pPr/>
              <a:t>5/18/22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F2487FC-9BEA-4D3C-9DED-E5C3C81E3C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26EA648-484C-44A4-BD3D-037EDE05923D}" type="datetimeFigureOut">
              <a:rPr lang="en-US"/>
              <a:pPr/>
              <a:t>5/18/22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634F681-8903-429E-B422-1D37D6427F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25.jp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1.png"/><Relationship Id="rId4" Type="http://schemas.openxmlformats.org/officeDocument/2006/relationships/image" Target="../media/image23.jpeg"/><Relationship Id="rId9"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tiff"/><Relationship Id="rId18" Type="http://schemas.openxmlformats.org/officeDocument/2006/relationships/image" Target="../media/image82.tiff"/><Relationship Id="rId3" Type="http://schemas.openxmlformats.org/officeDocument/2006/relationships/image" Target="../media/image23.jpeg"/><Relationship Id="rId21" Type="http://schemas.openxmlformats.org/officeDocument/2006/relationships/image" Target="../media/image85.jpeg"/><Relationship Id="rId7" Type="http://schemas.openxmlformats.org/officeDocument/2006/relationships/image" Target="../media/image72.jpg"/><Relationship Id="rId12" Type="http://schemas.openxmlformats.org/officeDocument/2006/relationships/image" Target="../media/image26.png"/><Relationship Id="rId17" Type="http://schemas.openxmlformats.org/officeDocument/2006/relationships/image" Target="../media/image81.png"/><Relationship Id="rId2" Type="http://schemas.openxmlformats.org/officeDocument/2006/relationships/notesSlide" Target="../notesSlides/notesSlide28.xml"/><Relationship Id="rId16" Type="http://schemas.openxmlformats.org/officeDocument/2006/relationships/image" Target="../media/image80.tiff"/><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76.png"/><Relationship Id="rId5" Type="http://schemas.openxmlformats.org/officeDocument/2006/relationships/image" Target="../media/image25.jpg"/><Relationship Id="rId15" Type="http://schemas.openxmlformats.org/officeDocument/2006/relationships/image" Target="../media/image79.jpg"/><Relationship Id="rId10" Type="http://schemas.openxmlformats.org/officeDocument/2006/relationships/image" Target="../media/image75.png"/><Relationship Id="rId19" Type="http://schemas.openxmlformats.org/officeDocument/2006/relationships/image" Target="../media/image83.tiff"/><Relationship Id="rId4" Type="http://schemas.openxmlformats.org/officeDocument/2006/relationships/image" Target="../media/image22.png"/><Relationship Id="rId9" Type="http://schemas.openxmlformats.org/officeDocument/2006/relationships/image" Target="../media/image74.png"/><Relationship Id="rId14" Type="http://schemas.openxmlformats.org/officeDocument/2006/relationships/image" Target="../media/image78.tiff"/></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3.gi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0.png"/><Relationship Id="rId7"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4.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35.jpg"/></Relationships>
</file>

<file path=ppt/slides/_rels/slide8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67546F-3B10-AF42-A6E1-A13197938080}"/>
              </a:ext>
            </a:extLst>
          </p:cNvPr>
          <p:cNvSpPr/>
          <p:nvPr/>
        </p:nvSpPr>
        <p:spPr>
          <a:xfrm>
            <a:off x="8915400" y="0"/>
            <a:ext cx="3276600" cy="5121275"/>
          </a:xfrm>
          <a:prstGeom prst="rect">
            <a:avLst/>
          </a:prstGeom>
          <a:solidFill>
            <a:schemeClr val="bg1">
              <a:lumMod val="75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en-US" dirty="0"/>
          </a:p>
        </p:txBody>
      </p:sp>
      <p:sp>
        <p:nvSpPr>
          <p:cNvPr id="10" name="Rectangle 9">
            <a:extLst>
              <a:ext uri="{FF2B5EF4-FFF2-40B4-BE49-F238E27FC236}">
                <a16:creationId xmlns:a16="http://schemas.microsoft.com/office/drawing/2014/main" id="{8A90517B-0FD3-3844-A2DF-709D9F596465}"/>
              </a:ext>
            </a:extLst>
          </p:cNvPr>
          <p:cNvSpPr/>
          <p:nvPr/>
        </p:nvSpPr>
        <p:spPr>
          <a:xfrm>
            <a:off x="13252" y="0"/>
            <a:ext cx="8788400" cy="5121275"/>
          </a:xfrm>
          <a:prstGeom prst="rect">
            <a:avLst/>
          </a:prstGeom>
          <a:solidFill>
            <a:schemeClr val="bg1"/>
          </a:solidFill>
          <a:ln w="28575"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en-US" dirty="0">
              <a:solidFill>
                <a:srgbClr val="C00000"/>
              </a:solidFill>
            </a:endParaRPr>
          </a:p>
        </p:txBody>
      </p:sp>
      <p:sp>
        <p:nvSpPr>
          <p:cNvPr id="7" name="Rectangle 9">
            <a:extLst>
              <a:ext uri="{FF2B5EF4-FFF2-40B4-BE49-F238E27FC236}">
                <a16:creationId xmlns:a16="http://schemas.microsoft.com/office/drawing/2014/main" id="{C430A733-C357-F244-8664-2F453F6D0F6C}"/>
              </a:ext>
            </a:extLst>
          </p:cNvPr>
          <p:cNvSpPr>
            <a:spLocks noChangeArrowheads="1"/>
          </p:cNvSpPr>
          <p:nvPr/>
        </p:nvSpPr>
        <p:spPr bwMode="auto">
          <a:xfrm>
            <a:off x="0" y="5063723"/>
            <a:ext cx="690282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indent="-833438"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lvl="3" eaLnBrk="1" hangingPunct="1">
              <a:defRPr/>
            </a:pPr>
            <a:r>
              <a:rPr lang="en-US" altLang="en-US" sz="2000" b="1" dirty="0">
                <a:solidFill>
                  <a:schemeClr val="tx1">
                    <a:lumMod val="50000"/>
                    <a:lumOff val="50000"/>
                  </a:schemeClr>
                </a:solidFill>
              </a:rPr>
              <a:t>Melanie Redman </a:t>
            </a:r>
          </a:p>
          <a:p>
            <a:pPr lvl="3" eaLnBrk="1" hangingPunct="1">
              <a:spcAft>
                <a:spcPts val="1200"/>
              </a:spcAft>
              <a:defRPr/>
            </a:pPr>
            <a:r>
              <a:rPr lang="en-US" altLang="en-US" sz="1800" b="1" dirty="0">
                <a:solidFill>
                  <a:srgbClr val="000000"/>
                </a:solidFill>
              </a:rPr>
              <a:t>President, A Way Home Canada</a:t>
            </a:r>
          </a:p>
          <a:p>
            <a:pPr lvl="3" eaLnBrk="1" hangingPunct="1">
              <a:defRPr/>
            </a:pPr>
            <a:r>
              <a:rPr lang="en-US" altLang="en-US" sz="2000" b="1" dirty="0">
                <a:solidFill>
                  <a:schemeClr val="tx1">
                    <a:lumMod val="50000"/>
                    <a:lumOff val="50000"/>
                  </a:schemeClr>
                </a:solidFill>
              </a:rPr>
              <a:t>Stephen </a:t>
            </a:r>
            <a:r>
              <a:rPr lang="en-US" altLang="en-US" sz="2000" b="1" dirty="0" err="1">
                <a:solidFill>
                  <a:schemeClr val="tx1">
                    <a:lumMod val="50000"/>
                    <a:lumOff val="50000"/>
                  </a:schemeClr>
                </a:solidFill>
              </a:rPr>
              <a:t>Gaetz</a:t>
            </a:r>
            <a:endParaRPr lang="en-US" altLang="en-US" sz="2000" b="1" dirty="0">
              <a:solidFill>
                <a:schemeClr val="tx1">
                  <a:lumMod val="50000"/>
                  <a:lumOff val="50000"/>
                </a:schemeClr>
              </a:solidFill>
            </a:endParaRPr>
          </a:p>
          <a:p>
            <a:pPr lvl="3" eaLnBrk="1" hangingPunct="1">
              <a:defRPr/>
            </a:pPr>
            <a:r>
              <a:rPr lang="en-US" altLang="en-US" sz="1800" b="1" dirty="0">
                <a:solidFill>
                  <a:srgbClr val="000000"/>
                </a:solidFill>
              </a:rPr>
              <a:t>President, Canadian Observatory on Homelessness</a:t>
            </a:r>
            <a:endParaRPr lang="en-US" altLang="en-US" sz="1800" b="1" dirty="0">
              <a:solidFill>
                <a:schemeClr val="bg1">
                  <a:lumMod val="65000"/>
                </a:schemeClr>
              </a:solidFill>
            </a:endParaRPr>
          </a:p>
        </p:txBody>
      </p:sp>
      <p:pic>
        <p:nvPicPr>
          <p:cNvPr id="9" name="Picture 8">
            <a:extLst>
              <a:ext uri="{FF2B5EF4-FFF2-40B4-BE49-F238E27FC236}">
                <a16:creationId xmlns:a16="http://schemas.microsoft.com/office/drawing/2014/main" id="{9E581DE9-E531-F142-BE8B-61D428429478}"/>
              </a:ext>
            </a:extLst>
          </p:cNvPr>
          <p:cNvPicPr>
            <a:picLocks noChangeAspect="1"/>
          </p:cNvPicPr>
          <p:nvPr/>
        </p:nvPicPr>
        <p:blipFill>
          <a:blip r:embed="rId3"/>
          <a:stretch>
            <a:fillRect/>
          </a:stretch>
        </p:blipFill>
        <p:spPr>
          <a:xfrm>
            <a:off x="725855" y="273314"/>
            <a:ext cx="7555613" cy="4444477"/>
          </a:xfrm>
          <a:prstGeom prst="rect">
            <a:avLst/>
          </a:prstGeom>
        </p:spPr>
      </p:pic>
      <p:pic>
        <p:nvPicPr>
          <p:cNvPr id="3" name="Graphic 2">
            <a:extLst>
              <a:ext uri="{FF2B5EF4-FFF2-40B4-BE49-F238E27FC236}">
                <a16:creationId xmlns:a16="http://schemas.microsoft.com/office/drawing/2014/main" id="{0CCCEB0B-A548-C438-E617-0E97EDC6F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8850" y="5200248"/>
            <a:ext cx="1409700" cy="1612900"/>
          </a:xfrm>
          <a:prstGeom prst="rect">
            <a:avLst/>
          </a:prstGeom>
        </p:spPr>
      </p:pic>
    </p:spTree>
    <p:extLst>
      <p:ext uri="{BB962C8B-B14F-4D97-AF65-F5344CB8AC3E}">
        <p14:creationId xmlns:p14="http://schemas.microsoft.com/office/powerpoint/2010/main" val="7743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F11235-7612-F442-A5BF-8E46B5C0A9D6}"/>
              </a:ext>
            </a:extLst>
          </p:cNvPr>
          <p:cNvCxnSpPr>
            <a:cxnSpLocks/>
          </p:cNvCxnSpPr>
          <p:nvPr/>
        </p:nvCxnSpPr>
        <p:spPr>
          <a:xfrm>
            <a:off x="3810888" y="474490"/>
            <a:ext cx="0" cy="556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219B68-A74B-7A44-A25B-A4C3066CB096}"/>
              </a:ext>
            </a:extLst>
          </p:cNvPr>
          <p:cNvSpPr txBox="1"/>
          <p:nvPr/>
        </p:nvSpPr>
        <p:spPr>
          <a:xfrm>
            <a:off x="5311306" y="4499930"/>
            <a:ext cx="5985600" cy="984885"/>
          </a:xfrm>
          <a:prstGeom prst="rect">
            <a:avLst/>
          </a:prstGeom>
          <a:noFill/>
        </p:spPr>
        <p:txBody>
          <a:bodyPr wrap="square" rtlCol="0">
            <a:spAutoFit/>
          </a:bodyPr>
          <a:lstStyle/>
          <a:p>
            <a:r>
              <a:rPr lang="en-US" sz="4000" dirty="0">
                <a:solidFill>
                  <a:schemeClr val="tx1">
                    <a:lumMod val="50000"/>
                    <a:lumOff val="50000"/>
                  </a:schemeClr>
                </a:solidFill>
              </a:rPr>
              <a:t>30.9% were in group homes</a:t>
            </a:r>
          </a:p>
          <a:p>
            <a:endParaRPr lang="en-US" dirty="0"/>
          </a:p>
        </p:txBody>
      </p:sp>
      <p:pic>
        <p:nvPicPr>
          <p:cNvPr id="4" name="Picture 3" descr="Screen Shot 2016-11-17 at 3.10.57 PM.png">
            <a:extLst>
              <a:ext uri="{FF2B5EF4-FFF2-40B4-BE49-F238E27FC236}">
                <a16:creationId xmlns:a16="http://schemas.microsoft.com/office/drawing/2014/main" id="{CADD60DB-34B0-5245-8BA3-40589AA2DD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4056" y="1637054"/>
            <a:ext cx="4210050" cy="2595670"/>
          </a:xfrm>
          <a:prstGeom prst="rect">
            <a:avLst/>
          </a:prstGeom>
        </p:spPr>
      </p:pic>
      <p:pic>
        <p:nvPicPr>
          <p:cNvPr id="5" name="Picture 4" descr="Screen Shot 2016-11-17 at 3.09.45 PM.png">
            <a:extLst>
              <a:ext uri="{FF2B5EF4-FFF2-40B4-BE49-F238E27FC236}">
                <a16:creationId xmlns:a16="http://schemas.microsoft.com/office/drawing/2014/main" id="{93250693-19A0-D748-88B9-3376363BE2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53302" y="1820004"/>
            <a:ext cx="3826938" cy="2328054"/>
          </a:xfrm>
          <a:prstGeom prst="rect">
            <a:avLst/>
          </a:prstGeom>
        </p:spPr>
      </p:pic>
      <p:sp>
        <p:nvSpPr>
          <p:cNvPr id="6" name="TextBox 5">
            <a:extLst>
              <a:ext uri="{FF2B5EF4-FFF2-40B4-BE49-F238E27FC236}">
                <a16:creationId xmlns:a16="http://schemas.microsoft.com/office/drawing/2014/main" id="{6A1069C4-0D19-3C4D-B0B2-073BFD1CB206}"/>
              </a:ext>
            </a:extLst>
          </p:cNvPr>
          <p:cNvSpPr txBox="1"/>
          <p:nvPr/>
        </p:nvSpPr>
        <p:spPr>
          <a:xfrm>
            <a:off x="237659" y="677691"/>
            <a:ext cx="3257381" cy="3200876"/>
          </a:xfrm>
          <a:prstGeom prst="rect">
            <a:avLst/>
          </a:prstGeom>
          <a:noFill/>
        </p:spPr>
        <p:txBody>
          <a:bodyPr wrap="square" rtlCol="0">
            <a:spAutoFit/>
          </a:bodyPr>
          <a:lstStyle/>
          <a:p>
            <a:r>
              <a:rPr lang="en-CA" sz="4000" b="1" dirty="0"/>
              <a:t>Involvement with </a:t>
            </a:r>
            <a:r>
              <a:rPr lang="en-CA" sz="4800" b="1" dirty="0">
                <a:solidFill>
                  <a:srgbClr val="C00000"/>
                </a:solidFill>
              </a:rPr>
              <a:t>Child Protection services</a:t>
            </a:r>
            <a:endParaRPr lang="en-CA" sz="4800" dirty="0">
              <a:solidFill>
                <a:srgbClr val="C00000"/>
              </a:solidFill>
            </a:endParaRPr>
          </a:p>
          <a:p>
            <a:endParaRPr lang="en-US" dirty="0"/>
          </a:p>
        </p:txBody>
      </p:sp>
      <p:pic>
        <p:nvPicPr>
          <p:cNvPr id="8" name="Picture 6">
            <a:extLst>
              <a:ext uri="{FF2B5EF4-FFF2-40B4-BE49-F238E27FC236}">
                <a16:creationId xmlns:a16="http://schemas.microsoft.com/office/drawing/2014/main" id="{53490220-B6AE-9A4E-9B32-9355BAD19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0F1FC52F-0690-2048-B7F9-BA2FDB6A3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737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05845F9-3B78-3046-A228-D14A3A336A7E}"/>
              </a:ext>
            </a:extLst>
          </p:cNvPr>
          <p:cNvCxnSpPr>
            <a:cxnSpLocks/>
          </p:cNvCxnSpPr>
          <p:nvPr/>
        </p:nvCxnSpPr>
        <p:spPr>
          <a:xfrm>
            <a:off x="3810888" y="474490"/>
            <a:ext cx="0" cy="556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4A3A70D-643E-FE4D-AD60-851B5E4C04ED}"/>
              </a:ext>
            </a:extLst>
          </p:cNvPr>
          <p:cNvSpPr txBox="1"/>
          <p:nvPr/>
        </p:nvSpPr>
        <p:spPr>
          <a:xfrm>
            <a:off x="237659" y="677691"/>
            <a:ext cx="3257381" cy="2677656"/>
          </a:xfrm>
          <a:prstGeom prst="rect">
            <a:avLst/>
          </a:prstGeom>
          <a:noFill/>
        </p:spPr>
        <p:txBody>
          <a:bodyPr wrap="square" rtlCol="0">
            <a:spAutoFit/>
          </a:bodyPr>
          <a:lstStyle/>
          <a:p>
            <a:r>
              <a:rPr lang="en-CA" sz="4800" b="1" dirty="0">
                <a:solidFill>
                  <a:srgbClr val="C00000"/>
                </a:solidFill>
              </a:rPr>
              <a:t>Mental Health and Well-Being</a:t>
            </a:r>
          </a:p>
          <a:p>
            <a:endParaRPr lang="en-US" dirty="0"/>
          </a:p>
        </p:txBody>
      </p:sp>
      <p:sp>
        <p:nvSpPr>
          <p:cNvPr id="4" name="Rectangle 3">
            <a:extLst>
              <a:ext uri="{FF2B5EF4-FFF2-40B4-BE49-F238E27FC236}">
                <a16:creationId xmlns:a16="http://schemas.microsoft.com/office/drawing/2014/main" id="{8664951A-BF74-1143-BE14-595743DCBA4F}"/>
              </a:ext>
            </a:extLst>
          </p:cNvPr>
          <p:cNvSpPr/>
          <p:nvPr/>
        </p:nvSpPr>
        <p:spPr>
          <a:xfrm>
            <a:off x="4306005" y="1277855"/>
            <a:ext cx="4572000" cy="3970318"/>
          </a:xfrm>
          <a:prstGeom prst="rect">
            <a:avLst/>
          </a:prstGeom>
        </p:spPr>
        <p:txBody>
          <a:bodyPr>
            <a:spAutoFit/>
          </a:bodyPr>
          <a:lstStyle/>
          <a:p>
            <a:r>
              <a:rPr lang="en-US" sz="2800" dirty="0"/>
              <a:t>Findings indicated that a total of 85.4% (942) of the youth fell in the ‘high’ symptom/ distress category. This is indicative, in the general Canadian population, of youth midway between inpatient and outpatient psychiatric care levels. </a:t>
            </a:r>
          </a:p>
        </p:txBody>
      </p:sp>
      <p:pic>
        <p:nvPicPr>
          <p:cNvPr id="5" name="Picture 4" descr="Z.png">
            <a:extLst>
              <a:ext uri="{FF2B5EF4-FFF2-40B4-BE49-F238E27FC236}">
                <a16:creationId xmlns:a16="http://schemas.microsoft.com/office/drawing/2014/main" id="{A1B4FA2E-7531-DF41-A9FD-DC7C31216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254" y="410501"/>
            <a:ext cx="3235399" cy="6011333"/>
          </a:xfrm>
          <a:prstGeom prst="rect">
            <a:avLst/>
          </a:prstGeom>
        </p:spPr>
      </p:pic>
      <p:pic>
        <p:nvPicPr>
          <p:cNvPr id="8" name="Picture 6">
            <a:extLst>
              <a:ext uri="{FF2B5EF4-FFF2-40B4-BE49-F238E27FC236}">
                <a16:creationId xmlns:a16="http://schemas.microsoft.com/office/drawing/2014/main" id="{848EB849-D4F9-D142-8049-8BB178364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06AFD8A0-6717-9745-A07A-902F7F1E2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43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E549555-4656-404D-8E5F-2FFEB2613AA7}"/>
              </a:ext>
            </a:extLst>
          </p:cNvPr>
          <p:cNvCxnSpPr>
            <a:cxnSpLocks/>
          </p:cNvCxnSpPr>
          <p:nvPr/>
        </p:nvCxnSpPr>
        <p:spPr>
          <a:xfrm>
            <a:off x="3810888" y="474490"/>
            <a:ext cx="0" cy="556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BEADD6B-21E3-D441-94E0-9C9DD19FAB57}"/>
              </a:ext>
            </a:extLst>
          </p:cNvPr>
          <p:cNvSpPr txBox="1"/>
          <p:nvPr/>
        </p:nvSpPr>
        <p:spPr>
          <a:xfrm>
            <a:off x="237659" y="677691"/>
            <a:ext cx="3573228" cy="1569660"/>
          </a:xfrm>
          <a:prstGeom prst="rect">
            <a:avLst/>
          </a:prstGeom>
          <a:noFill/>
        </p:spPr>
        <p:txBody>
          <a:bodyPr wrap="square" rtlCol="0">
            <a:spAutoFit/>
          </a:bodyPr>
          <a:lstStyle/>
          <a:p>
            <a:r>
              <a:rPr lang="en-CA" sz="4800" b="1" dirty="0">
                <a:solidFill>
                  <a:srgbClr val="C00000"/>
                </a:solidFill>
              </a:rPr>
              <a:t>Criminal Victimization</a:t>
            </a:r>
            <a:endParaRPr lang="en-US" dirty="0"/>
          </a:p>
        </p:txBody>
      </p:sp>
      <p:sp>
        <p:nvSpPr>
          <p:cNvPr id="4" name="TextBox 3">
            <a:extLst>
              <a:ext uri="{FF2B5EF4-FFF2-40B4-BE49-F238E27FC236}">
                <a16:creationId xmlns:a16="http://schemas.microsoft.com/office/drawing/2014/main" id="{49FD659F-E3CF-B148-A3BE-2ED59A7EE29C}"/>
              </a:ext>
            </a:extLst>
          </p:cNvPr>
          <p:cNvSpPr txBox="1"/>
          <p:nvPr/>
        </p:nvSpPr>
        <p:spPr>
          <a:xfrm>
            <a:off x="4089184" y="474490"/>
            <a:ext cx="7619112" cy="523220"/>
          </a:xfrm>
          <a:prstGeom prst="rect">
            <a:avLst/>
          </a:prstGeom>
          <a:noFill/>
        </p:spPr>
        <p:txBody>
          <a:bodyPr wrap="square" rtlCol="0">
            <a:spAutoFit/>
          </a:bodyPr>
          <a:lstStyle/>
          <a:p>
            <a:r>
              <a:rPr lang="en-US" sz="2800" dirty="0">
                <a:solidFill>
                  <a:srgbClr val="22B086"/>
                </a:solidFill>
              </a:rPr>
              <a:t>PROLONGED EXPERIENCES OF HOMELESSNESS</a:t>
            </a:r>
          </a:p>
        </p:txBody>
      </p:sp>
      <p:sp>
        <p:nvSpPr>
          <p:cNvPr id="5" name="Rectangle 4">
            <a:extLst>
              <a:ext uri="{FF2B5EF4-FFF2-40B4-BE49-F238E27FC236}">
                <a16:creationId xmlns:a16="http://schemas.microsoft.com/office/drawing/2014/main" id="{40C47327-4B6F-6440-8DC8-3644927DE2DE}"/>
              </a:ext>
            </a:extLst>
          </p:cNvPr>
          <p:cNvSpPr/>
          <p:nvPr/>
        </p:nvSpPr>
        <p:spPr>
          <a:xfrm>
            <a:off x="4089184" y="1548285"/>
            <a:ext cx="7872055" cy="4308872"/>
          </a:xfrm>
          <a:prstGeom prst="rect">
            <a:avLst/>
          </a:prstGeom>
        </p:spPr>
        <p:txBody>
          <a:bodyPr wrap="square">
            <a:spAutoFit/>
          </a:bodyPr>
          <a:lstStyle/>
          <a:p>
            <a:r>
              <a:rPr lang="en-US" sz="2400" dirty="0"/>
              <a:t>Exposure to street violence makes the impact of pre-street adversity much less relevant. This suggests that whether prior to becoming homeless young people were exposed to adversity or not, experiencing violence while homeless has a ‘leveling’ effect on youth mental health risk. </a:t>
            </a:r>
          </a:p>
          <a:p>
            <a:endParaRPr lang="en-US" dirty="0"/>
          </a:p>
          <a:p>
            <a:r>
              <a:rPr lang="en-US" sz="3400" b="1" i="1" dirty="0">
                <a:solidFill>
                  <a:srgbClr val="9D0000"/>
                </a:solidFill>
              </a:rPr>
              <a:t>Exposure to sexual and physical violence on the street made youth over three times as likely to be in the high mental health risk group. </a:t>
            </a:r>
          </a:p>
        </p:txBody>
      </p:sp>
      <p:pic>
        <p:nvPicPr>
          <p:cNvPr id="7" name="Picture 6">
            <a:extLst>
              <a:ext uri="{FF2B5EF4-FFF2-40B4-BE49-F238E27FC236}">
                <a16:creationId xmlns:a16="http://schemas.microsoft.com/office/drawing/2014/main" id="{CC6B73A7-5FBA-2141-AFE5-DB2EE2CBE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0BD32A4-74E2-C742-9B2E-CDE160DAB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26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478B5B-AC65-DE4D-B6C9-29EF9ED358A9}"/>
              </a:ext>
            </a:extLst>
          </p:cNvPr>
          <p:cNvCxnSpPr>
            <a:cxnSpLocks/>
          </p:cNvCxnSpPr>
          <p:nvPr/>
        </p:nvCxnSpPr>
        <p:spPr>
          <a:xfrm>
            <a:off x="3810888" y="474490"/>
            <a:ext cx="0" cy="556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6CA8B2-07D0-A848-B131-2FEF4ED37EC9}"/>
              </a:ext>
            </a:extLst>
          </p:cNvPr>
          <p:cNvSpPr txBox="1"/>
          <p:nvPr/>
        </p:nvSpPr>
        <p:spPr>
          <a:xfrm>
            <a:off x="237659" y="677691"/>
            <a:ext cx="3257381" cy="2462213"/>
          </a:xfrm>
          <a:prstGeom prst="rect">
            <a:avLst/>
          </a:prstGeom>
          <a:noFill/>
        </p:spPr>
        <p:txBody>
          <a:bodyPr wrap="square" rtlCol="0">
            <a:spAutoFit/>
          </a:bodyPr>
          <a:lstStyle/>
          <a:p>
            <a:r>
              <a:rPr lang="en-CA" sz="4000" b="1" dirty="0"/>
              <a:t>Exploitation and </a:t>
            </a:r>
            <a:r>
              <a:rPr lang="en-CA" sz="4800" b="1" dirty="0">
                <a:solidFill>
                  <a:srgbClr val="C00000"/>
                </a:solidFill>
              </a:rPr>
              <a:t>Sex Trafficking</a:t>
            </a:r>
            <a:endParaRPr lang="en-CA" sz="4800" dirty="0">
              <a:solidFill>
                <a:srgbClr val="C00000"/>
              </a:solidFill>
            </a:endParaRPr>
          </a:p>
          <a:p>
            <a:endParaRPr lang="en-US" dirty="0"/>
          </a:p>
        </p:txBody>
      </p:sp>
      <p:pic>
        <p:nvPicPr>
          <p:cNvPr id="4" name="Picture 3" descr="E3.png">
            <a:extLst>
              <a:ext uri="{FF2B5EF4-FFF2-40B4-BE49-F238E27FC236}">
                <a16:creationId xmlns:a16="http://schemas.microsoft.com/office/drawing/2014/main" id="{AACC8064-4477-F246-BE3B-92C06C1B7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624" y="266390"/>
            <a:ext cx="2299413" cy="2992782"/>
          </a:xfrm>
          <a:prstGeom prst="rect">
            <a:avLst/>
          </a:prstGeom>
        </p:spPr>
      </p:pic>
      <p:pic>
        <p:nvPicPr>
          <p:cNvPr id="5" name="Picture 4" descr="E4.png">
            <a:extLst>
              <a:ext uri="{FF2B5EF4-FFF2-40B4-BE49-F238E27FC236}">
                <a16:creationId xmlns:a16="http://schemas.microsoft.com/office/drawing/2014/main" id="{704ACAF3-DCB7-264D-AA26-71ADAB6A4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239" y="3259172"/>
            <a:ext cx="6893511" cy="3248991"/>
          </a:xfrm>
          <a:prstGeom prst="rect">
            <a:avLst/>
          </a:prstGeom>
        </p:spPr>
      </p:pic>
      <p:pic>
        <p:nvPicPr>
          <p:cNvPr id="8" name="Picture 6">
            <a:extLst>
              <a:ext uri="{FF2B5EF4-FFF2-40B4-BE49-F238E27FC236}">
                <a16:creationId xmlns:a16="http://schemas.microsoft.com/office/drawing/2014/main" id="{6E595BF6-0D03-B54D-8EDC-72C3590BF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9F1E702B-E615-3C47-9BA0-2E6076695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851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6CEFAB46-7B4B-8440-A009-EE5E8CFFF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6">
            <a:extLst>
              <a:ext uri="{FF2B5EF4-FFF2-40B4-BE49-F238E27FC236}">
                <a16:creationId xmlns:a16="http://schemas.microsoft.com/office/drawing/2014/main" id="{2FABE023-CE56-AD47-9078-65731925D1D4}"/>
              </a:ext>
            </a:extLst>
          </p:cNvPr>
          <p:cNvSpPr txBox="1">
            <a:spLocks noChangeArrowheads="1"/>
          </p:cNvSpPr>
          <p:nvPr/>
        </p:nvSpPr>
        <p:spPr bwMode="auto">
          <a:xfrm>
            <a:off x="725488" y="979488"/>
            <a:ext cx="8139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800" b="1"/>
              <a:t>Pathways off the streets</a:t>
            </a:r>
          </a:p>
        </p:txBody>
      </p:sp>
      <p:sp>
        <p:nvSpPr>
          <p:cNvPr id="67587" name="TextBox 7">
            <a:extLst>
              <a:ext uri="{FF2B5EF4-FFF2-40B4-BE49-F238E27FC236}">
                <a16:creationId xmlns:a16="http://schemas.microsoft.com/office/drawing/2014/main" id="{866204CD-8E0E-554B-8E02-B7579079B879}"/>
              </a:ext>
            </a:extLst>
          </p:cNvPr>
          <p:cNvSpPr txBox="1">
            <a:spLocks noChangeArrowheads="1"/>
          </p:cNvSpPr>
          <p:nvPr/>
        </p:nvSpPr>
        <p:spPr bwMode="auto">
          <a:xfrm>
            <a:off x="3325813" y="4256088"/>
            <a:ext cx="81407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1"/>
              <a:t>and</a:t>
            </a:r>
          </a:p>
          <a:p>
            <a:pPr>
              <a:spcBef>
                <a:spcPct val="0"/>
              </a:spcBef>
              <a:buFontTx/>
              <a:buNone/>
            </a:pPr>
            <a:r>
              <a:rPr lang="en-US" altLang="en-US" sz="6000" b="1">
                <a:solidFill>
                  <a:srgbClr val="B60000"/>
                </a:solidFill>
              </a:rPr>
              <a:t>Exits from Homelessness</a:t>
            </a:r>
          </a:p>
        </p:txBody>
      </p:sp>
    </p:spTree>
    <p:extLst>
      <p:ext uri="{BB962C8B-B14F-4D97-AF65-F5344CB8AC3E}">
        <p14:creationId xmlns:p14="http://schemas.microsoft.com/office/powerpoint/2010/main" val="2319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a:extLst>
              <a:ext uri="{FF2B5EF4-FFF2-40B4-BE49-F238E27FC236}">
                <a16:creationId xmlns:a16="http://schemas.microsoft.com/office/drawing/2014/main" id="{717E2AD5-3776-3442-B163-15F629E50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73038"/>
            <a:ext cx="118237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9">
            <a:extLst>
              <a:ext uri="{FF2B5EF4-FFF2-40B4-BE49-F238E27FC236}">
                <a16:creationId xmlns:a16="http://schemas.microsoft.com/office/drawing/2014/main" id="{7687E498-6B90-924B-B481-C13738957D53}"/>
              </a:ext>
            </a:extLst>
          </p:cNvPr>
          <p:cNvSpPr txBox="1">
            <a:spLocks noChangeArrowheads="1"/>
          </p:cNvSpPr>
          <p:nvPr/>
        </p:nvSpPr>
        <p:spPr bwMode="auto">
          <a:xfrm>
            <a:off x="852488" y="492125"/>
            <a:ext cx="6546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Research and Data point to important conclusions</a:t>
            </a:r>
          </a:p>
        </p:txBody>
      </p:sp>
      <p:sp>
        <p:nvSpPr>
          <p:cNvPr id="33795" name="TextBox 10">
            <a:extLst>
              <a:ext uri="{FF2B5EF4-FFF2-40B4-BE49-F238E27FC236}">
                <a16:creationId xmlns:a16="http://schemas.microsoft.com/office/drawing/2014/main" id="{2149DB3E-450C-B040-A4FF-36C19CB33253}"/>
              </a:ext>
            </a:extLst>
          </p:cNvPr>
          <p:cNvSpPr txBox="1">
            <a:spLocks noChangeArrowheads="1"/>
          </p:cNvSpPr>
          <p:nvPr/>
        </p:nvSpPr>
        <p:spPr bwMode="auto">
          <a:xfrm>
            <a:off x="719138" y="1271588"/>
            <a:ext cx="11271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spcAft>
                <a:spcPts val="1200"/>
              </a:spcAft>
              <a:buFontTx/>
              <a:buNone/>
            </a:pPr>
            <a:r>
              <a:rPr lang="en-US" altLang="en-US" sz="2400" b="1" i="1"/>
              <a:t>First, </a:t>
            </a:r>
            <a:r>
              <a:rPr lang="en-US" altLang="en-US" sz="2400"/>
              <a:t>we are waiting too long to intervene.</a:t>
            </a:r>
          </a:p>
          <a:p>
            <a:pPr>
              <a:spcBef>
                <a:spcPct val="0"/>
              </a:spcBef>
              <a:spcAft>
                <a:spcPts val="1200"/>
              </a:spcAft>
              <a:buFontTx/>
              <a:buNone/>
            </a:pPr>
            <a:r>
              <a:rPr lang="en-US" altLang="en-US" sz="2400" b="1" i="1"/>
              <a:t>Second, </a:t>
            </a:r>
            <a:r>
              <a:rPr lang="en-US" altLang="en-US" sz="2400"/>
              <a:t>experience of homelessness has a devastating impact on health, safety, mental health and well-being.</a:t>
            </a:r>
          </a:p>
          <a:p>
            <a:pPr>
              <a:spcBef>
                <a:spcPct val="0"/>
              </a:spcBef>
              <a:spcAft>
                <a:spcPts val="1200"/>
              </a:spcAft>
              <a:buFontTx/>
              <a:buNone/>
            </a:pPr>
            <a:r>
              <a:rPr lang="en-US" altLang="en-US" sz="2400" b="1" i="1"/>
              <a:t>Third, </a:t>
            </a:r>
            <a:r>
              <a:rPr lang="en-US" altLang="en-US" sz="2400"/>
              <a:t>some young people – Indigenous, LGBTQ2S, newcomer youth – experience additional burden of discrimination and exclusion.</a:t>
            </a:r>
          </a:p>
          <a:p>
            <a:pPr>
              <a:spcBef>
                <a:spcPct val="0"/>
              </a:spcBef>
              <a:spcAft>
                <a:spcPts val="1200"/>
              </a:spcAft>
              <a:buFontTx/>
              <a:buNone/>
            </a:pPr>
            <a:r>
              <a:rPr lang="en-US" altLang="en-US" sz="2400" b="1" i="1"/>
              <a:t>Fourth, </a:t>
            </a:r>
            <a:r>
              <a:rPr lang="en-US" altLang="en-US" sz="2400"/>
              <a:t>the emergency response does not prevent or end youth homelessness.</a:t>
            </a:r>
          </a:p>
          <a:p>
            <a:pPr>
              <a:spcBef>
                <a:spcPct val="0"/>
              </a:spcBef>
              <a:spcAft>
                <a:spcPts val="1200"/>
              </a:spcAft>
              <a:buFontTx/>
              <a:buNone/>
            </a:pPr>
            <a:r>
              <a:rPr lang="en-US" altLang="en-US" sz="2400" b="1" i="1"/>
              <a:t>Fifth, </a:t>
            </a:r>
            <a:r>
              <a:rPr lang="en-US" altLang="en-US" sz="2400"/>
              <a:t>our public systems are failing to prevent youth homelessness.</a:t>
            </a:r>
          </a:p>
          <a:p>
            <a:pPr>
              <a:spcBef>
                <a:spcPct val="0"/>
              </a:spcBef>
              <a:spcAft>
                <a:spcPts val="1200"/>
              </a:spcAft>
              <a:buFontTx/>
              <a:buNone/>
            </a:pPr>
            <a:r>
              <a:rPr lang="en-US" altLang="en-US" sz="2400" b="1" i="1"/>
              <a:t>Sixth, </a:t>
            </a:r>
            <a:r>
              <a:rPr lang="en-US" altLang="en-US" sz="2400"/>
              <a:t>when young people exit homelessness, recovery and inclusion are challenging. </a:t>
            </a:r>
          </a:p>
          <a:p>
            <a:pPr>
              <a:spcBef>
                <a:spcPct val="0"/>
              </a:spcBef>
              <a:spcAft>
                <a:spcPts val="1200"/>
              </a:spcAft>
              <a:buFontTx/>
              <a:buNone/>
            </a:pPr>
            <a:r>
              <a:rPr lang="en-US" altLang="en-US" sz="2400" b="1" i="1"/>
              <a:t>Seventh, </a:t>
            </a:r>
            <a:r>
              <a:rPr lang="en-US" altLang="en-US" sz="2400"/>
              <a:t>people with lived experience of youth homeless strongly profess the need to shift to prevention.</a:t>
            </a:r>
          </a:p>
          <a:p>
            <a:pPr>
              <a:spcBef>
                <a:spcPct val="0"/>
              </a:spcBef>
              <a:buFontTx/>
              <a:buNone/>
            </a:pPr>
            <a:endParaRPr lang="en-US" altLang="en-US" sz="2200"/>
          </a:p>
        </p:txBody>
      </p:sp>
      <p:pic>
        <p:nvPicPr>
          <p:cNvPr id="33796" name="Picture 6">
            <a:extLst>
              <a:ext uri="{FF2B5EF4-FFF2-40B4-BE49-F238E27FC236}">
                <a16:creationId xmlns:a16="http://schemas.microsoft.com/office/drawing/2014/main" id="{96B09186-38B7-4240-A9A6-A877AE498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a:extLst>
              <a:ext uri="{FF2B5EF4-FFF2-40B4-BE49-F238E27FC236}">
                <a16:creationId xmlns:a16="http://schemas.microsoft.com/office/drawing/2014/main" id="{1BE6CC31-BE17-694F-B982-38C5FA8AC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50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a:extLst>
              <a:ext uri="{FF2B5EF4-FFF2-40B4-BE49-F238E27FC236}">
                <a16:creationId xmlns:a16="http://schemas.microsoft.com/office/drawing/2014/main" id="{BD36086A-8DD5-2F48-ACCC-900CDBB58866}"/>
              </a:ext>
            </a:extLst>
          </p:cNvPr>
          <p:cNvSpPr/>
          <p:nvPr/>
        </p:nvSpPr>
        <p:spPr>
          <a:xfrm>
            <a:off x="8018463" y="3262313"/>
            <a:ext cx="2395537" cy="1730375"/>
          </a:xfrm>
          <a:prstGeom prst="chevron">
            <a:avLst>
              <a:gd name="adj" fmla="val 20369"/>
            </a:avLst>
          </a:prstGeom>
          <a:noFill/>
          <a:ln w="57150">
            <a:solidFill>
              <a:srgbClr val="003DB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Chevron 9">
            <a:extLst>
              <a:ext uri="{FF2B5EF4-FFF2-40B4-BE49-F238E27FC236}">
                <a16:creationId xmlns:a16="http://schemas.microsoft.com/office/drawing/2014/main" id="{24F064D2-56FA-BE4D-AF0F-77629B64EFE1}"/>
              </a:ext>
            </a:extLst>
          </p:cNvPr>
          <p:cNvSpPr/>
          <p:nvPr/>
        </p:nvSpPr>
        <p:spPr>
          <a:xfrm>
            <a:off x="3957638" y="2706688"/>
            <a:ext cx="4060825" cy="2962275"/>
          </a:xfrm>
          <a:prstGeom prst="chevron">
            <a:avLst>
              <a:gd name="adj" fmla="val 20369"/>
            </a:avLst>
          </a:prstGeom>
          <a:solidFill>
            <a:srgbClr val="4DD056"/>
          </a:solidFill>
          <a:ln w="381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Chevron 10">
            <a:extLst>
              <a:ext uri="{FF2B5EF4-FFF2-40B4-BE49-F238E27FC236}">
                <a16:creationId xmlns:a16="http://schemas.microsoft.com/office/drawing/2014/main" id="{24345206-8C1F-6B41-BAA5-33BBBA24F9A8}"/>
              </a:ext>
            </a:extLst>
          </p:cNvPr>
          <p:cNvSpPr/>
          <p:nvPr/>
        </p:nvSpPr>
        <p:spPr>
          <a:xfrm>
            <a:off x="1935163" y="3813175"/>
            <a:ext cx="2281237" cy="719138"/>
          </a:xfrm>
          <a:prstGeom prst="chevron">
            <a:avLst>
              <a:gd name="adj" fmla="val 20369"/>
            </a:avLst>
          </a:prstGeom>
          <a:noFill/>
          <a:ln w="57150">
            <a:solidFill>
              <a:srgbClr val="003DB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A20000"/>
              </a:solidFill>
            </a:endParaRPr>
          </a:p>
        </p:txBody>
      </p:sp>
      <p:sp>
        <p:nvSpPr>
          <p:cNvPr id="34820" name="TextBox 1">
            <a:extLst>
              <a:ext uri="{FF2B5EF4-FFF2-40B4-BE49-F238E27FC236}">
                <a16:creationId xmlns:a16="http://schemas.microsoft.com/office/drawing/2014/main" id="{A7897DEC-06C3-5540-9BB5-32244A5A0869}"/>
              </a:ext>
            </a:extLst>
          </p:cNvPr>
          <p:cNvSpPr txBox="1">
            <a:spLocks noChangeArrowheads="1"/>
          </p:cNvSpPr>
          <p:nvPr/>
        </p:nvSpPr>
        <p:spPr bwMode="auto">
          <a:xfrm>
            <a:off x="2114550" y="386556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t>Prevention</a:t>
            </a:r>
          </a:p>
        </p:txBody>
      </p:sp>
      <p:sp>
        <p:nvSpPr>
          <p:cNvPr id="34821" name="TextBox 12">
            <a:extLst>
              <a:ext uri="{FF2B5EF4-FFF2-40B4-BE49-F238E27FC236}">
                <a16:creationId xmlns:a16="http://schemas.microsoft.com/office/drawing/2014/main" id="{D57EDDB0-3F6F-684E-83D0-83B558EB0D71}"/>
              </a:ext>
            </a:extLst>
          </p:cNvPr>
          <p:cNvSpPr txBox="1">
            <a:spLocks noChangeArrowheads="1"/>
          </p:cNvSpPr>
          <p:nvPr/>
        </p:nvSpPr>
        <p:spPr bwMode="auto">
          <a:xfrm>
            <a:off x="8170863" y="3262313"/>
            <a:ext cx="205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b="1"/>
              <a:t>Housing and Supports</a:t>
            </a:r>
          </a:p>
        </p:txBody>
      </p:sp>
      <p:sp>
        <p:nvSpPr>
          <p:cNvPr id="34822" name="TextBox 13">
            <a:extLst>
              <a:ext uri="{FF2B5EF4-FFF2-40B4-BE49-F238E27FC236}">
                <a16:creationId xmlns:a16="http://schemas.microsoft.com/office/drawing/2014/main" id="{0AAB895F-6873-8343-82E5-6117804054DE}"/>
              </a:ext>
            </a:extLst>
          </p:cNvPr>
          <p:cNvSpPr txBox="1">
            <a:spLocks noChangeArrowheads="1"/>
          </p:cNvSpPr>
          <p:nvPr/>
        </p:nvSpPr>
        <p:spPr bwMode="auto">
          <a:xfrm>
            <a:off x="4556125" y="3262313"/>
            <a:ext cx="31226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800" b="1">
                <a:solidFill>
                  <a:srgbClr val="FFFFFF"/>
                </a:solidFill>
              </a:rPr>
              <a:t>Emergency </a:t>
            </a:r>
          </a:p>
          <a:p>
            <a:pPr algn="ctr" eaLnBrk="1" hangingPunct="1">
              <a:spcBef>
                <a:spcPct val="0"/>
              </a:spcBef>
              <a:buFontTx/>
              <a:buNone/>
            </a:pPr>
            <a:r>
              <a:rPr lang="en-US" altLang="en-US" sz="4800" b="1">
                <a:solidFill>
                  <a:srgbClr val="FFFFFF"/>
                </a:solidFill>
              </a:rPr>
              <a:t>Response</a:t>
            </a:r>
          </a:p>
        </p:txBody>
      </p:sp>
      <p:sp>
        <p:nvSpPr>
          <p:cNvPr id="34823" name="TextBox 14">
            <a:extLst>
              <a:ext uri="{FF2B5EF4-FFF2-40B4-BE49-F238E27FC236}">
                <a16:creationId xmlns:a16="http://schemas.microsoft.com/office/drawing/2014/main" id="{36B8917A-F2CB-B745-A81F-A737EE2D2C57}"/>
              </a:ext>
            </a:extLst>
          </p:cNvPr>
          <p:cNvSpPr txBox="1">
            <a:spLocks noChangeArrowheads="1"/>
          </p:cNvSpPr>
          <p:nvPr/>
        </p:nvSpPr>
        <p:spPr bwMode="auto">
          <a:xfrm>
            <a:off x="1847850" y="541338"/>
            <a:ext cx="88201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5400" b="1"/>
              <a:t>The change we want to see …</a:t>
            </a:r>
          </a:p>
        </p:txBody>
      </p:sp>
      <p:pic>
        <p:nvPicPr>
          <p:cNvPr id="34824" name="Picture 6">
            <a:extLst>
              <a:ext uri="{FF2B5EF4-FFF2-40B4-BE49-F238E27FC236}">
                <a16:creationId xmlns:a16="http://schemas.microsoft.com/office/drawing/2014/main" id="{30418981-B09C-9D4B-894D-38362C392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7">
            <a:extLst>
              <a:ext uri="{FF2B5EF4-FFF2-40B4-BE49-F238E27FC236}">
                <a16:creationId xmlns:a16="http://schemas.microsoft.com/office/drawing/2014/main" id="{E192BF94-BB37-D341-B576-368F46529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4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3">
            <a:extLst>
              <a:ext uri="{FF2B5EF4-FFF2-40B4-BE49-F238E27FC236}">
                <a16:creationId xmlns:a16="http://schemas.microsoft.com/office/drawing/2014/main" id="{A3111A2D-ECF7-3548-A04B-618BEE237E37}"/>
              </a:ext>
            </a:extLst>
          </p:cNvPr>
          <p:cNvSpPr txBox="1">
            <a:spLocks noChangeArrowheads="1"/>
          </p:cNvSpPr>
          <p:nvPr/>
        </p:nvSpPr>
        <p:spPr bwMode="auto">
          <a:xfrm>
            <a:off x="4338638" y="3078163"/>
            <a:ext cx="3489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5400" b="1">
                <a:solidFill>
                  <a:srgbClr val="FFFFFF"/>
                </a:solidFill>
              </a:rPr>
              <a:t>Emergency </a:t>
            </a:r>
          </a:p>
          <a:p>
            <a:pPr algn="ctr" eaLnBrk="1" hangingPunct="1">
              <a:spcBef>
                <a:spcPct val="0"/>
              </a:spcBef>
              <a:buFontTx/>
              <a:buNone/>
            </a:pPr>
            <a:r>
              <a:rPr lang="en-US" altLang="en-US" sz="5400" b="1">
                <a:solidFill>
                  <a:srgbClr val="FFFFFF"/>
                </a:solidFill>
              </a:rPr>
              <a:t>Response</a:t>
            </a:r>
          </a:p>
        </p:txBody>
      </p:sp>
      <p:sp>
        <p:nvSpPr>
          <p:cNvPr id="36866" name="TextBox 14">
            <a:extLst>
              <a:ext uri="{FF2B5EF4-FFF2-40B4-BE49-F238E27FC236}">
                <a16:creationId xmlns:a16="http://schemas.microsoft.com/office/drawing/2014/main" id="{364DE032-1055-D64A-BB05-B67A2C86BE5C}"/>
              </a:ext>
            </a:extLst>
          </p:cNvPr>
          <p:cNvSpPr txBox="1">
            <a:spLocks noChangeArrowheads="1"/>
          </p:cNvSpPr>
          <p:nvPr/>
        </p:nvSpPr>
        <p:spPr bwMode="auto">
          <a:xfrm>
            <a:off x="1847850" y="541338"/>
            <a:ext cx="88201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5400" b="1"/>
              <a:t>The change we want to see …</a:t>
            </a:r>
          </a:p>
        </p:txBody>
      </p:sp>
      <p:sp>
        <p:nvSpPr>
          <p:cNvPr id="12" name="Chevron 11">
            <a:extLst>
              <a:ext uri="{FF2B5EF4-FFF2-40B4-BE49-F238E27FC236}">
                <a16:creationId xmlns:a16="http://schemas.microsoft.com/office/drawing/2014/main" id="{985F8E47-40D1-1945-AA8B-CC970932D90B}"/>
              </a:ext>
            </a:extLst>
          </p:cNvPr>
          <p:cNvSpPr/>
          <p:nvPr/>
        </p:nvSpPr>
        <p:spPr>
          <a:xfrm>
            <a:off x="1911350" y="2800350"/>
            <a:ext cx="3608388" cy="2620963"/>
          </a:xfrm>
          <a:prstGeom prst="chevron">
            <a:avLst>
              <a:gd name="adj" fmla="val 20369"/>
            </a:avLst>
          </a:prstGeom>
          <a:noFill/>
          <a:ln w="57150">
            <a:solidFill>
              <a:srgbClr val="003DB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 name="Chevron 15">
            <a:extLst>
              <a:ext uri="{FF2B5EF4-FFF2-40B4-BE49-F238E27FC236}">
                <a16:creationId xmlns:a16="http://schemas.microsoft.com/office/drawing/2014/main" id="{B1E8F7E9-A2B9-2440-80FE-C9AA34941EB5}"/>
              </a:ext>
            </a:extLst>
          </p:cNvPr>
          <p:cNvSpPr/>
          <p:nvPr/>
        </p:nvSpPr>
        <p:spPr>
          <a:xfrm>
            <a:off x="6650038" y="2798763"/>
            <a:ext cx="3608387" cy="2622550"/>
          </a:xfrm>
          <a:prstGeom prst="chevron">
            <a:avLst>
              <a:gd name="adj" fmla="val 20369"/>
            </a:avLst>
          </a:prstGeom>
          <a:noFill/>
          <a:ln w="57150">
            <a:solidFill>
              <a:srgbClr val="003DB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36869" name="TextBox 16">
            <a:extLst>
              <a:ext uri="{FF2B5EF4-FFF2-40B4-BE49-F238E27FC236}">
                <a16:creationId xmlns:a16="http://schemas.microsoft.com/office/drawing/2014/main" id="{11FB08FA-0495-0948-9F94-A92B4B9F76F9}"/>
              </a:ext>
            </a:extLst>
          </p:cNvPr>
          <p:cNvSpPr txBox="1">
            <a:spLocks noChangeArrowheads="1"/>
          </p:cNvSpPr>
          <p:nvPr/>
        </p:nvSpPr>
        <p:spPr bwMode="auto">
          <a:xfrm>
            <a:off x="2433638" y="3671888"/>
            <a:ext cx="27606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400" b="1"/>
              <a:t>Prevention</a:t>
            </a:r>
          </a:p>
        </p:txBody>
      </p:sp>
      <p:sp>
        <p:nvSpPr>
          <p:cNvPr id="36870" name="TextBox 17">
            <a:extLst>
              <a:ext uri="{FF2B5EF4-FFF2-40B4-BE49-F238E27FC236}">
                <a16:creationId xmlns:a16="http://schemas.microsoft.com/office/drawing/2014/main" id="{04B611EC-A491-8945-90BC-F6E9065E2B49}"/>
              </a:ext>
            </a:extLst>
          </p:cNvPr>
          <p:cNvSpPr txBox="1">
            <a:spLocks noChangeArrowheads="1"/>
          </p:cNvSpPr>
          <p:nvPr/>
        </p:nvSpPr>
        <p:spPr bwMode="auto">
          <a:xfrm>
            <a:off x="7186613" y="3230563"/>
            <a:ext cx="2690812"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ts val="4275"/>
              </a:lnSpc>
              <a:spcBef>
                <a:spcPct val="0"/>
              </a:spcBef>
              <a:buFontTx/>
              <a:buNone/>
            </a:pPr>
            <a:r>
              <a:rPr lang="en-US" altLang="en-US" sz="4400" b="1"/>
              <a:t>Housing</a:t>
            </a:r>
            <a:r>
              <a:rPr lang="en-US" altLang="en-US" b="1"/>
              <a:t> and </a:t>
            </a:r>
            <a:r>
              <a:rPr lang="en-US" altLang="en-US" sz="4400" b="1"/>
              <a:t>Supports</a:t>
            </a:r>
          </a:p>
        </p:txBody>
      </p:sp>
      <p:sp>
        <p:nvSpPr>
          <p:cNvPr id="19" name="Chevron 18">
            <a:extLst>
              <a:ext uri="{FF2B5EF4-FFF2-40B4-BE49-F238E27FC236}">
                <a16:creationId xmlns:a16="http://schemas.microsoft.com/office/drawing/2014/main" id="{7F533414-BCE8-B94E-AB01-0652FB050D17}"/>
              </a:ext>
            </a:extLst>
          </p:cNvPr>
          <p:cNvSpPr/>
          <p:nvPr/>
        </p:nvSpPr>
        <p:spPr>
          <a:xfrm>
            <a:off x="4856163" y="3190875"/>
            <a:ext cx="2544762" cy="1730375"/>
          </a:xfrm>
          <a:prstGeom prst="chevron">
            <a:avLst>
              <a:gd name="adj" fmla="val 20369"/>
            </a:avLst>
          </a:prstGeom>
          <a:solidFill>
            <a:srgbClr val="4DD056"/>
          </a:solidFill>
          <a:ln>
            <a:solidFill>
              <a:srgbClr val="4DD05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36872" name="TextBox 19">
            <a:extLst>
              <a:ext uri="{FF2B5EF4-FFF2-40B4-BE49-F238E27FC236}">
                <a16:creationId xmlns:a16="http://schemas.microsoft.com/office/drawing/2014/main" id="{8BEBD7CC-AF02-4642-92E6-56B39AF4D7B2}"/>
              </a:ext>
            </a:extLst>
          </p:cNvPr>
          <p:cNvSpPr txBox="1">
            <a:spLocks noChangeArrowheads="1"/>
          </p:cNvSpPr>
          <p:nvPr/>
        </p:nvSpPr>
        <p:spPr bwMode="auto">
          <a:xfrm>
            <a:off x="5083175" y="3502025"/>
            <a:ext cx="2139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b="1">
                <a:solidFill>
                  <a:schemeClr val="bg1"/>
                </a:solidFill>
              </a:rPr>
              <a:t>Emergency </a:t>
            </a:r>
          </a:p>
          <a:p>
            <a:pPr algn="ctr" eaLnBrk="1" hangingPunct="1">
              <a:spcBef>
                <a:spcPct val="0"/>
              </a:spcBef>
              <a:buFontTx/>
              <a:buNone/>
            </a:pPr>
            <a:r>
              <a:rPr lang="en-US" altLang="en-US" b="1">
                <a:solidFill>
                  <a:schemeClr val="bg1"/>
                </a:solidFill>
              </a:rPr>
              <a:t>Response</a:t>
            </a:r>
          </a:p>
        </p:txBody>
      </p:sp>
      <p:pic>
        <p:nvPicPr>
          <p:cNvPr id="36873" name="Picture 6">
            <a:extLst>
              <a:ext uri="{FF2B5EF4-FFF2-40B4-BE49-F238E27FC236}">
                <a16:creationId xmlns:a16="http://schemas.microsoft.com/office/drawing/2014/main" id="{33A4AE70-ABCB-2746-B8C2-EC7DE26E4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7">
            <a:extLst>
              <a:ext uri="{FF2B5EF4-FFF2-40B4-BE49-F238E27FC236}">
                <a16:creationId xmlns:a16="http://schemas.microsoft.com/office/drawing/2014/main" id="{9DCAE2E2-45A7-9D44-92CE-2D65BD53B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63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509398" y="-1290269"/>
            <a:ext cx="4987925"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2</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354876" y="3016503"/>
            <a:ext cx="9580284" cy="146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ts val="10425"/>
              </a:lnSpc>
            </a:pPr>
            <a:r>
              <a:rPr lang="en-US" sz="11000" b="1" dirty="0">
                <a:solidFill>
                  <a:srgbClr val="404040"/>
                </a:solidFill>
              </a:rPr>
              <a:t>Looking Back</a:t>
            </a:r>
            <a:endParaRPr lang="en-US" sz="11000" b="1" i="1" dirty="0">
              <a:solidFill>
                <a:srgbClr val="404040"/>
              </a:solidFill>
            </a:endParaRPr>
          </a:p>
        </p:txBody>
      </p:sp>
    </p:spTree>
    <p:extLst>
      <p:ext uri="{BB962C8B-B14F-4D97-AF65-F5344CB8AC3E}">
        <p14:creationId xmlns:p14="http://schemas.microsoft.com/office/powerpoint/2010/main" val="4273509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a:extLst>
              <a:ext uri="{FF2B5EF4-FFF2-40B4-BE49-F238E27FC236}">
                <a16:creationId xmlns:a16="http://schemas.microsoft.com/office/drawing/2014/main" id="{AAF680B9-0CB4-2E4E-A283-1CFBD345EBAD}"/>
              </a:ext>
            </a:extLst>
          </p:cNvPr>
          <p:cNvSpPr txBox="1">
            <a:spLocks noChangeArrowheads="1"/>
          </p:cNvSpPr>
          <p:nvPr/>
        </p:nvSpPr>
        <p:spPr bwMode="auto">
          <a:xfrm>
            <a:off x="6506073" y="674900"/>
            <a:ext cx="99885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0" b="1" dirty="0">
                <a:solidFill>
                  <a:srgbClr val="000000"/>
                </a:solidFill>
              </a:rPr>
              <a:t>2013</a:t>
            </a:r>
            <a:endParaRPr lang="en-US" altLang="en-US" sz="14000" b="1" dirty="0">
              <a:solidFill>
                <a:srgbClr val="AC0000"/>
              </a:solidFill>
            </a:endParaRPr>
          </a:p>
        </p:txBody>
      </p:sp>
      <p:pic>
        <p:nvPicPr>
          <p:cNvPr id="3" name="Picture 2">
            <a:extLst>
              <a:ext uri="{FF2B5EF4-FFF2-40B4-BE49-F238E27FC236}">
                <a16:creationId xmlns:a16="http://schemas.microsoft.com/office/drawing/2014/main" id="{9122DD0F-DB5A-424F-A17F-E5D3C942B213}"/>
              </a:ext>
            </a:extLst>
          </p:cNvPr>
          <p:cNvPicPr>
            <a:picLocks noChangeAspect="1"/>
          </p:cNvPicPr>
          <p:nvPr/>
        </p:nvPicPr>
        <p:blipFill>
          <a:blip r:embed="rId2"/>
          <a:stretch>
            <a:fillRect/>
          </a:stretch>
        </p:blipFill>
        <p:spPr>
          <a:xfrm>
            <a:off x="1174656" y="674900"/>
            <a:ext cx="4762973" cy="2754100"/>
          </a:xfrm>
          <a:prstGeom prst="rect">
            <a:avLst/>
          </a:prstGeom>
        </p:spPr>
      </p:pic>
      <p:sp>
        <p:nvSpPr>
          <p:cNvPr id="4" name="TextBox 3">
            <a:extLst>
              <a:ext uri="{FF2B5EF4-FFF2-40B4-BE49-F238E27FC236}">
                <a16:creationId xmlns:a16="http://schemas.microsoft.com/office/drawing/2014/main" id="{6F4FCD29-E834-FE4D-88AF-94041EBDAFC3}"/>
              </a:ext>
            </a:extLst>
          </p:cNvPr>
          <p:cNvSpPr txBox="1"/>
          <p:nvPr/>
        </p:nvSpPr>
        <p:spPr>
          <a:xfrm>
            <a:off x="1897039" y="4503761"/>
            <a:ext cx="8638968" cy="1015663"/>
          </a:xfrm>
          <a:prstGeom prst="rect">
            <a:avLst/>
          </a:prstGeom>
          <a:noFill/>
        </p:spPr>
        <p:txBody>
          <a:bodyPr wrap="none" rtlCol="0">
            <a:spAutoFit/>
          </a:bodyPr>
          <a:lstStyle/>
          <a:p>
            <a:r>
              <a:rPr lang="en-US" sz="6000" dirty="0">
                <a:solidFill>
                  <a:srgbClr val="DF0003"/>
                </a:solidFill>
              </a:rPr>
              <a:t>What were the conditions?</a:t>
            </a:r>
          </a:p>
        </p:txBody>
      </p:sp>
    </p:spTree>
    <p:extLst>
      <p:ext uri="{BB962C8B-B14F-4D97-AF65-F5344CB8AC3E}">
        <p14:creationId xmlns:p14="http://schemas.microsoft.com/office/powerpoint/2010/main" val="238756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6A386-2941-F120-8DB8-D87855BAEF22}"/>
              </a:ext>
            </a:extLst>
          </p:cNvPr>
          <p:cNvSpPr/>
          <p:nvPr/>
        </p:nvSpPr>
        <p:spPr>
          <a:xfrm>
            <a:off x="0" y="2532185"/>
            <a:ext cx="12192000" cy="19413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2" name="TextBox 1">
            <a:extLst>
              <a:ext uri="{FF2B5EF4-FFF2-40B4-BE49-F238E27FC236}">
                <a16:creationId xmlns:a16="http://schemas.microsoft.com/office/drawing/2014/main" id="{EBE21046-536B-5C40-AC44-8A1FE1CEEB57}"/>
              </a:ext>
            </a:extLst>
          </p:cNvPr>
          <p:cNvSpPr txBox="1"/>
          <p:nvPr/>
        </p:nvSpPr>
        <p:spPr>
          <a:xfrm>
            <a:off x="909388" y="2902690"/>
            <a:ext cx="10373224" cy="1200329"/>
          </a:xfrm>
          <a:prstGeom prst="rect">
            <a:avLst/>
          </a:prstGeom>
          <a:noFill/>
        </p:spPr>
        <p:txBody>
          <a:bodyPr wrap="none" rtlCol="0">
            <a:spAutoFit/>
          </a:bodyPr>
          <a:lstStyle/>
          <a:p>
            <a:r>
              <a:rPr lang="en-US" sz="3600" b="1" dirty="0">
                <a:solidFill>
                  <a:schemeClr val="bg2"/>
                </a:solidFill>
                <a:latin typeface="Arial Narrow" panose="020B0604020202020204" pitchFamily="34" charset="0"/>
                <a:cs typeface="Arial Narrow" panose="020B0604020202020204" pitchFamily="34" charset="0"/>
              </a:rPr>
              <a:t>We believe we can prevent and end youth homelessness</a:t>
            </a:r>
          </a:p>
          <a:p>
            <a:r>
              <a:rPr lang="en-US" sz="3600" b="1" dirty="0">
                <a:solidFill>
                  <a:schemeClr val="bg2"/>
                </a:solidFill>
                <a:latin typeface="Arial Narrow" panose="020B0604020202020204" pitchFamily="34" charset="0"/>
                <a:cs typeface="Arial Narrow" panose="020B0604020202020204" pitchFamily="34" charset="0"/>
              </a:rPr>
              <a:t>In Canada. This is the story of how we’re doing it.</a:t>
            </a:r>
          </a:p>
        </p:txBody>
      </p:sp>
    </p:spTree>
    <p:extLst>
      <p:ext uri="{BB962C8B-B14F-4D97-AF65-F5344CB8AC3E}">
        <p14:creationId xmlns:p14="http://schemas.microsoft.com/office/powerpoint/2010/main" val="391836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8DD17-3BE7-F54D-898F-0BA3ABD56768}"/>
              </a:ext>
            </a:extLst>
          </p:cNvPr>
          <p:cNvSpPr txBox="1"/>
          <p:nvPr/>
        </p:nvSpPr>
        <p:spPr>
          <a:xfrm>
            <a:off x="452339" y="4200098"/>
            <a:ext cx="11154657" cy="2923877"/>
          </a:xfrm>
          <a:prstGeom prst="rect">
            <a:avLst/>
          </a:prstGeom>
          <a:noFill/>
        </p:spPr>
        <p:txBody>
          <a:bodyPr wrap="none" rtlCol="0">
            <a:spAutoFit/>
          </a:bodyPr>
          <a:lstStyle/>
          <a:p>
            <a:pPr marL="342900" indent="-342900">
              <a:buFont typeface="Arial" panose="020B0604020202020204" pitchFamily="34" charset="0"/>
              <a:buChar char="•"/>
            </a:pPr>
            <a:r>
              <a:rPr lang="en-US" sz="3600" dirty="0">
                <a:cs typeface="MS PGothic" charset="0"/>
              </a:rPr>
              <a:t>Canadian Observatory on Homelessness</a:t>
            </a:r>
          </a:p>
          <a:p>
            <a:pPr marL="715963" indent="-392113">
              <a:buFontTx/>
              <a:buChar char="-"/>
            </a:pPr>
            <a:r>
              <a:rPr lang="en-US" sz="2800" dirty="0">
                <a:cs typeface="MS PGothic" charset="0"/>
              </a:rPr>
              <a:t>Working to create momentum for shift to prevention</a:t>
            </a:r>
          </a:p>
          <a:p>
            <a:pPr marL="715963" indent="-392113">
              <a:buFontTx/>
              <a:buChar char="-"/>
            </a:pPr>
            <a:r>
              <a:rPr lang="en-US" sz="2800" dirty="0">
                <a:cs typeface="MS PGothic" charset="0"/>
              </a:rPr>
              <a:t>Published key documents:</a:t>
            </a:r>
          </a:p>
          <a:p>
            <a:pPr marL="323850"/>
            <a:r>
              <a:rPr lang="en-US" sz="2800" dirty="0">
                <a:cs typeface="MS PGothic" charset="0"/>
              </a:rPr>
              <a:t>			Youth Homelessness in Canada</a:t>
            </a:r>
          </a:p>
          <a:p>
            <a:pPr marL="323850"/>
            <a:r>
              <a:rPr lang="en-US" sz="2800" dirty="0">
                <a:cs typeface="MS PGothic" charset="0"/>
              </a:rPr>
              <a:t>			Coming of Age: Reimagining the Response to Youth Homelessness</a:t>
            </a:r>
          </a:p>
          <a:p>
            <a:r>
              <a:rPr lang="en-US" sz="3600" dirty="0">
                <a:cs typeface="MS PGothic" charset="0"/>
              </a:rPr>
              <a:t>	</a:t>
            </a:r>
            <a:endParaRPr lang="en-CA" sz="3600" dirty="0">
              <a:cs typeface="MS PGothic" charset="0"/>
            </a:endParaRPr>
          </a:p>
        </p:txBody>
      </p:sp>
      <p:sp>
        <p:nvSpPr>
          <p:cNvPr id="5" name="TextBox 4">
            <a:extLst>
              <a:ext uri="{FF2B5EF4-FFF2-40B4-BE49-F238E27FC236}">
                <a16:creationId xmlns:a16="http://schemas.microsoft.com/office/drawing/2014/main" id="{D214CF2C-F691-6548-98F3-955A3724E120}"/>
              </a:ext>
            </a:extLst>
          </p:cNvPr>
          <p:cNvSpPr txBox="1"/>
          <p:nvPr/>
        </p:nvSpPr>
        <p:spPr>
          <a:xfrm>
            <a:off x="452338" y="3414680"/>
            <a:ext cx="10648749" cy="646331"/>
          </a:xfrm>
          <a:prstGeom prst="rect">
            <a:avLst/>
          </a:prstGeom>
          <a:noFill/>
        </p:spPr>
        <p:txBody>
          <a:bodyPr wrap="none" rtlCol="0">
            <a:spAutoFit/>
          </a:bodyPr>
          <a:lstStyle/>
          <a:p>
            <a:pPr marL="342900" indent="-342900">
              <a:buFont typeface="Arial" panose="020B0604020202020204" pitchFamily="34" charset="0"/>
              <a:buChar char="•"/>
            </a:pPr>
            <a:r>
              <a:rPr lang="en-US" sz="3600" dirty="0">
                <a:cs typeface="MS PGothic" charset="0"/>
              </a:rPr>
              <a:t>National Learning Community on Youth Homelessness</a:t>
            </a:r>
          </a:p>
        </p:txBody>
      </p:sp>
      <p:sp>
        <p:nvSpPr>
          <p:cNvPr id="6" name="TextBox 5">
            <a:extLst>
              <a:ext uri="{FF2B5EF4-FFF2-40B4-BE49-F238E27FC236}">
                <a16:creationId xmlns:a16="http://schemas.microsoft.com/office/drawing/2014/main" id="{E3FC1BF0-C002-1545-95DE-D6155E7769A6}"/>
              </a:ext>
            </a:extLst>
          </p:cNvPr>
          <p:cNvSpPr txBox="1"/>
          <p:nvPr/>
        </p:nvSpPr>
        <p:spPr>
          <a:xfrm>
            <a:off x="452338" y="2629262"/>
            <a:ext cx="10970888" cy="646331"/>
          </a:xfrm>
          <a:prstGeom prst="rect">
            <a:avLst/>
          </a:prstGeom>
          <a:noFill/>
        </p:spPr>
        <p:txBody>
          <a:bodyPr wrap="none" rtlCol="0">
            <a:spAutoFit/>
          </a:bodyPr>
          <a:lstStyle/>
          <a:p>
            <a:pPr marL="342900" indent="-342900">
              <a:buFont typeface="Arial" panose="020B0604020202020204" pitchFamily="34" charset="0"/>
              <a:buChar char="•"/>
            </a:pPr>
            <a:r>
              <a:rPr lang="en-US" sz="3600" dirty="0">
                <a:cs typeface="MS PGothic" charset="0"/>
              </a:rPr>
              <a:t>Canadian Alliance to End Youth Homelessness emerging</a:t>
            </a:r>
            <a:endParaRPr lang="en-CA" sz="3600" dirty="0">
              <a:cs typeface="MS PGothic" charset="0"/>
            </a:endParaRPr>
          </a:p>
        </p:txBody>
      </p:sp>
      <p:sp>
        <p:nvSpPr>
          <p:cNvPr id="7" name="TextBox 6">
            <a:extLst>
              <a:ext uri="{FF2B5EF4-FFF2-40B4-BE49-F238E27FC236}">
                <a16:creationId xmlns:a16="http://schemas.microsoft.com/office/drawing/2014/main" id="{2A5F3FA9-25B5-044E-8503-1890B9CD2817}"/>
              </a:ext>
            </a:extLst>
          </p:cNvPr>
          <p:cNvSpPr txBox="1"/>
          <p:nvPr/>
        </p:nvSpPr>
        <p:spPr>
          <a:xfrm>
            <a:off x="452339" y="619834"/>
            <a:ext cx="11287321" cy="646331"/>
          </a:xfrm>
          <a:prstGeom prst="rect">
            <a:avLst/>
          </a:prstGeom>
          <a:noFill/>
        </p:spPr>
        <p:txBody>
          <a:bodyPr wrap="none" rtlCol="0">
            <a:spAutoFit/>
          </a:bodyPr>
          <a:lstStyle/>
          <a:p>
            <a:pPr marL="342900" indent="-342900">
              <a:buFont typeface="Arial" panose="020B0604020202020204" pitchFamily="34" charset="0"/>
              <a:buChar char="•"/>
            </a:pPr>
            <a:r>
              <a:rPr lang="en-US" sz="3600" dirty="0">
                <a:cs typeface="MS PGothic" charset="0"/>
              </a:rPr>
              <a:t>No national organization focused on youth homelessness</a:t>
            </a:r>
            <a:endParaRPr lang="en-CA" sz="3600" dirty="0">
              <a:cs typeface="MS PGothic" charset="0"/>
            </a:endParaRPr>
          </a:p>
        </p:txBody>
      </p:sp>
      <p:sp>
        <p:nvSpPr>
          <p:cNvPr id="9" name="TextBox 8">
            <a:extLst>
              <a:ext uri="{FF2B5EF4-FFF2-40B4-BE49-F238E27FC236}">
                <a16:creationId xmlns:a16="http://schemas.microsoft.com/office/drawing/2014/main" id="{9B5A6471-CE30-3D44-883B-F6DC68D8BE6A}"/>
              </a:ext>
            </a:extLst>
          </p:cNvPr>
          <p:cNvSpPr txBox="1"/>
          <p:nvPr/>
        </p:nvSpPr>
        <p:spPr>
          <a:xfrm>
            <a:off x="452339" y="1331075"/>
            <a:ext cx="10648749" cy="1200329"/>
          </a:xfrm>
          <a:prstGeom prst="rect">
            <a:avLst/>
          </a:prstGeom>
          <a:noFill/>
        </p:spPr>
        <p:txBody>
          <a:bodyPr wrap="square" rtlCol="0">
            <a:spAutoFit/>
          </a:bodyPr>
          <a:lstStyle/>
          <a:p>
            <a:pPr marL="342900" indent="-342900">
              <a:buFont typeface="Arial" panose="020B0604020202020204" pitchFamily="34" charset="0"/>
              <a:buChar char="•"/>
            </a:pPr>
            <a:r>
              <a:rPr lang="en-US" sz="3600" dirty="0">
                <a:cs typeface="MS PGothic" charset="0"/>
              </a:rPr>
              <a:t>Youth homelessness not on the radar within government or in most municipalities</a:t>
            </a:r>
            <a:endParaRPr lang="en-CA" sz="3600" dirty="0">
              <a:cs typeface="MS PGothic" charset="0"/>
            </a:endParaRPr>
          </a:p>
        </p:txBody>
      </p:sp>
    </p:spTree>
    <p:extLst>
      <p:ext uri="{BB962C8B-B14F-4D97-AF65-F5344CB8AC3E}">
        <p14:creationId xmlns:p14="http://schemas.microsoft.com/office/powerpoint/2010/main" val="228250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F5A51B56-FB3A-B247-9820-F0FC1CE8F991}"/>
              </a:ext>
            </a:extLst>
          </p:cNvPr>
          <p:cNvPicPr>
            <a:picLocks noChangeAspect="1"/>
          </p:cNvPicPr>
          <p:nvPr/>
        </p:nvPicPr>
        <p:blipFill>
          <a:blip r:embed="rId2"/>
          <a:stretch>
            <a:fillRect/>
          </a:stretch>
        </p:blipFill>
        <p:spPr>
          <a:xfrm>
            <a:off x="7611185" y="2565400"/>
            <a:ext cx="3848100" cy="4292600"/>
          </a:xfrm>
          <a:prstGeom prst="rect">
            <a:avLst/>
          </a:prstGeom>
        </p:spPr>
      </p:pic>
      <p:sp>
        <p:nvSpPr>
          <p:cNvPr id="2" name="TextBox 1">
            <a:extLst>
              <a:ext uri="{FF2B5EF4-FFF2-40B4-BE49-F238E27FC236}">
                <a16:creationId xmlns:a16="http://schemas.microsoft.com/office/drawing/2014/main" id="{DD2076CF-E60C-0D47-8DA1-732F9A5170B6}"/>
              </a:ext>
            </a:extLst>
          </p:cNvPr>
          <p:cNvSpPr txBox="1"/>
          <p:nvPr/>
        </p:nvSpPr>
        <p:spPr>
          <a:xfrm>
            <a:off x="600502" y="1255595"/>
            <a:ext cx="7902053" cy="3200876"/>
          </a:xfrm>
          <a:prstGeom prst="rect">
            <a:avLst/>
          </a:prstGeom>
          <a:noFill/>
        </p:spPr>
        <p:txBody>
          <a:bodyPr wrap="square" rtlCol="0">
            <a:spAutoFit/>
          </a:bodyPr>
          <a:lstStyle/>
          <a:p>
            <a:r>
              <a:rPr lang="en-US" sz="4000" dirty="0"/>
              <a:t>An emerging idea:</a:t>
            </a:r>
          </a:p>
          <a:p>
            <a:r>
              <a:rPr lang="en-US" sz="5400" b="1" dirty="0">
                <a:solidFill>
                  <a:srgbClr val="C00000"/>
                </a:solidFill>
              </a:rPr>
              <a:t>Develop a national coalition to prevent and end youth homelessness</a:t>
            </a:r>
          </a:p>
        </p:txBody>
      </p:sp>
    </p:spTree>
    <p:extLst>
      <p:ext uri="{BB962C8B-B14F-4D97-AF65-F5344CB8AC3E}">
        <p14:creationId xmlns:p14="http://schemas.microsoft.com/office/powerpoint/2010/main" val="4229880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301838"/>
            <a:ext cx="10506204" cy="769441"/>
          </a:xfrm>
          <a:prstGeom prst="rect">
            <a:avLst/>
          </a:prstGeom>
          <a:solidFill>
            <a:srgbClr val="FFEB5B"/>
          </a:solidFill>
          <a:ln>
            <a:noFill/>
          </a:ln>
        </p:spPr>
        <p:style>
          <a:lnRef idx="1">
            <a:schemeClr val="accent1"/>
          </a:lnRef>
          <a:fillRef idx="3">
            <a:schemeClr val="accent1"/>
          </a:fillRef>
          <a:effectRef idx="2">
            <a:schemeClr val="accent1"/>
          </a:effectRef>
          <a:fontRef idx="minor">
            <a:schemeClr val="lt1"/>
          </a:fontRef>
        </p:style>
        <p:txBody>
          <a:bodyPr/>
          <a:lstStyle/>
          <a:p>
            <a:pPr>
              <a:spcAft>
                <a:spcPts val="1200"/>
              </a:spcAft>
            </a:pPr>
            <a:endParaRPr lang="en-CA" sz="3200" b="1" dirty="0">
              <a:solidFill>
                <a:srgbClr val="7F7F7F"/>
              </a:solidFill>
              <a:latin typeface="Times New Roman"/>
              <a:cs typeface="Times New Roman"/>
            </a:endParaRPr>
          </a:p>
        </p:txBody>
      </p:sp>
      <p:pic>
        <p:nvPicPr>
          <p:cNvPr id="3" name="Picture 2" descr="canada_map.solid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443" y="1956000"/>
            <a:ext cx="5691391" cy="3984706"/>
          </a:xfrm>
          <a:prstGeom prst="rect">
            <a:avLst/>
          </a:prstGeom>
        </p:spPr>
      </p:pic>
      <p:sp>
        <p:nvSpPr>
          <p:cNvPr id="11" name="Right Arrow Callout 10"/>
          <p:cNvSpPr/>
          <p:nvPr/>
        </p:nvSpPr>
        <p:spPr>
          <a:xfrm rot="9265379">
            <a:off x="8690080" y="3041379"/>
            <a:ext cx="1403818" cy="1411976"/>
          </a:xfrm>
          <a:prstGeom prst="rightArrowCallout">
            <a:avLst>
              <a:gd name="adj1" fmla="val 16962"/>
              <a:gd name="adj2" fmla="val 16571"/>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2" name="Picture 11" descr="RTR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370529">
            <a:off x="3472467" y="1418921"/>
            <a:ext cx="178276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CAEH logo.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968278">
            <a:off x="9034014" y="3290464"/>
            <a:ext cx="1268412"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CHRA.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986203">
            <a:off x="1918425" y="2431159"/>
            <a:ext cx="10033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ight Arrow Callout 14"/>
          <p:cNvSpPr/>
          <p:nvPr/>
        </p:nvSpPr>
        <p:spPr>
          <a:xfrm rot="5174020">
            <a:off x="3895203" y="803580"/>
            <a:ext cx="1008062" cy="2084388"/>
          </a:xfrm>
          <a:prstGeom prst="rightArrowCallout">
            <a:avLst>
              <a:gd name="adj1" fmla="val 14381"/>
              <a:gd name="adj2" fmla="val 18363"/>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6" name="Right Arrow Callout 15"/>
          <p:cNvSpPr/>
          <p:nvPr/>
        </p:nvSpPr>
        <p:spPr>
          <a:xfrm rot="1805520">
            <a:off x="1833306" y="2186689"/>
            <a:ext cx="1463007" cy="1280179"/>
          </a:xfrm>
          <a:prstGeom prst="rightArrowCallout">
            <a:avLst>
              <a:gd name="adj1" fmla="val 19356"/>
              <a:gd name="adj2" fmla="val 16083"/>
              <a:gd name="adj3" fmla="val 20014"/>
              <a:gd name="adj4" fmla="val 76379"/>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7" name="Right Arrow Callout 16"/>
          <p:cNvSpPr/>
          <p:nvPr/>
        </p:nvSpPr>
        <p:spPr>
          <a:xfrm rot="20594538">
            <a:off x="1195905" y="3883716"/>
            <a:ext cx="2045777" cy="818639"/>
          </a:xfrm>
          <a:prstGeom prst="rightArrowCallout">
            <a:avLst>
              <a:gd name="adj1" fmla="val 25239"/>
              <a:gd name="adj2" fmla="val 25456"/>
              <a:gd name="adj3" fmla="val 25992"/>
              <a:gd name="adj4" fmla="val 8431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8" name="Right Arrow Callout 17"/>
          <p:cNvSpPr/>
          <p:nvPr/>
        </p:nvSpPr>
        <p:spPr>
          <a:xfrm rot="16200000">
            <a:off x="4795966" y="4915083"/>
            <a:ext cx="1027112" cy="2051248"/>
          </a:xfrm>
          <a:prstGeom prst="rightArrowCallout">
            <a:avLst>
              <a:gd name="adj1" fmla="val 25000"/>
              <a:gd name="adj2" fmla="val 19409"/>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19" name="Right Arrow Callout 18"/>
          <p:cNvSpPr/>
          <p:nvPr/>
        </p:nvSpPr>
        <p:spPr>
          <a:xfrm rot="13496046">
            <a:off x="8409170" y="4461861"/>
            <a:ext cx="990869" cy="2143860"/>
          </a:xfrm>
          <a:prstGeom prst="rightArrowCallout">
            <a:avLst>
              <a:gd name="adj1" fmla="val 13910"/>
              <a:gd name="adj2" fmla="val 18304"/>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22" name="Rectangle 21"/>
          <p:cNvSpPr/>
          <p:nvPr/>
        </p:nvSpPr>
        <p:spPr>
          <a:xfrm>
            <a:off x="5260480" y="268647"/>
            <a:ext cx="5153875" cy="769441"/>
          </a:xfrm>
          <a:prstGeom prst="rect">
            <a:avLst/>
          </a:prstGeom>
        </p:spPr>
        <p:txBody>
          <a:bodyPr wrap="none">
            <a:spAutoFit/>
          </a:bodyPr>
          <a:lstStyle/>
          <a:p>
            <a:r>
              <a:rPr lang="en-CA" sz="4400" dirty="0">
                <a:solidFill>
                  <a:schemeClr val="tx1">
                    <a:lumMod val="65000"/>
                    <a:lumOff val="35000"/>
                  </a:schemeClr>
                </a:solidFill>
                <a:latin typeface="Times New Roman"/>
                <a:cs typeface="Times New Roman"/>
              </a:rPr>
              <a:t>Key National Partners</a:t>
            </a:r>
            <a:endParaRPr lang="en-US" sz="4400" dirty="0">
              <a:solidFill>
                <a:schemeClr val="tx1">
                  <a:lumMod val="65000"/>
                  <a:lumOff val="35000"/>
                </a:schemeClr>
              </a:solidFill>
              <a:latin typeface="Times New Roman"/>
              <a:cs typeface="Times New Roman"/>
            </a:endParaRPr>
          </a:p>
        </p:txBody>
      </p:sp>
      <p:pic>
        <p:nvPicPr>
          <p:cNvPr id="4" name="Picture 3" descr="NLCYH_Englis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31848">
            <a:off x="8105095" y="5451555"/>
            <a:ext cx="1824952" cy="447292"/>
          </a:xfrm>
          <a:prstGeom prst="rect">
            <a:avLst/>
          </a:prstGeom>
        </p:spPr>
      </p:pic>
      <p:pic>
        <p:nvPicPr>
          <p:cNvPr id="2" name="Picture 1" descr="Ega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05806">
            <a:off x="2418956" y="5272911"/>
            <a:ext cx="1106714" cy="582719"/>
          </a:xfrm>
          <a:prstGeom prst="rect">
            <a:avLst/>
          </a:prstGeom>
        </p:spPr>
      </p:pic>
      <p:sp>
        <p:nvSpPr>
          <p:cNvPr id="21" name="Right Arrow Callout 20"/>
          <p:cNvSpPr/>
          <p:nvPr/>
        </p:nvSpPr>
        <p:spPr>
          <a:xfrm rot="18821447">
            <a:off x="2564137" y="4756183"/>
            <a:ext cx="1159673" cy="1358210"/>
          </a:xfrm>
          <a:prstGeom prst="rightArrowCallout">
            <a:avLst>
              <a:gd name="adj1" fmla="val 16962"/>
              <a:gd name="adj2" fmla="val 16571"/>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5" name="Picture 4" descr="Alberta gov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91315">
            <a:off x="1345534" y="4091677"/>
            <a:ext cx="1446899" cy="544999"/>
          </a:xfrm>
          <a:prstGeom prst="rect">
            <a:avLst/>
          </a:prstGeom>
        </p:spPr>
      </p:pic>
      <p:sp>
        <p:nvSpPr>
          <p:cNvPr id="23" name="Right Arrow Callout 22"/>
          <p:cNvSpPr/>
          <p:nvPr/>
        </p:nvSpPr>
        <p:spPr>
          <a:xfrm rot="8212762">
            <a:off x="7361742" y="1659979"/>
            <a:ext cx="1576728" cy="1411976"/>
          </a:xfrm>
          <a:prstGeom prst="rightArrowCallout">
            <a:avLst>
              <a:gd name="adj1" fmla="val 16962"/>
              <a:gd name="adj2" fmla="val 16571"/>
              <a:gd name="adj3" fmla="val 25000"/>
              <a:gd name="adj4" fmla="val 64977"/>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6" name="Picture 5" descr="Push for Chang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844574">
            <a:off x="7843669" y="1687125"/>
            <a:ext cx="1067129" cy="969406"/>
          </a:xfrm>
          <a:prstGeom prst="rect">
            <a:avLst/>
          </a:prstGeom>
        </p:spPr>
      </p:pic>
      <p:sp>
        <p:nvSpPr>
          <p:cNvPr id="7" name="Rectangle 6">
            <a:extLst>
              <a:ext uri="{FF2B5EF4-FFF2-40B4-BE49-F238E27FC236}">
                <a16:creationId xmlns:a16="http://schemas.microsoft.com/office/drawing/2014/main" id="{A071A3E8-8043-396C-74A4-A6A42558D5F8}"/>
              </a:ext>
            </a:extLst>
          </p:cNvPr>
          <p:cNvSpPr/>
          <p:nvPr/>
        </p:nvSpPr>
        <p:spPr>
          <a:xfrm>
            <a:off x="3870761" y="3540309"/>
            <a:ext cx="1913206" cy="123101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D2A7D08-9C53-93F1-7F76-F85BE0DDA075}"/>
              </a:ext>
            </a:extLst>
          </p:cNvPr>
          <p:cNvPicPr>
            <a:picLocks noChangeAspect="1"/>
          </p:cNvPicPr>
          <p:nvPr/>
        </p:nvPicPr>
        <p:blipFill>
          <a:blip r:embed="rId10"/>
          <a:stretch>
            <a:fillRect/>
          </a:stretch>
        </p:blipFill>
        <p:spPr>
          <a:xfrm>
            <a:off x="3969569" y="3618207"/>
            <a:ext cx="1678498" cy="987352"/>
          </a:xfrm>
          <a:prstGeom prst="rect">
            <a:avLst/>
          </a:prstGeom>
        </p:spPr>
      </p:pic>
      <p:pic>
        <p:nvPicPr>
          <p:cNvPr id="9" name="Picture 8">
            <a:extLst>
              <a:ext uri="{FF2B5EF4-FFF2-40B4-BE49-F238E27FC236}">
                <a16:creationId xmlns:a16="http://schemas.microsoft.com/office/drawing/2014/main" id="{249EE40F-1B91-E4FD-463E-D9DE1F4E13AC}"/>
              </a:ext>
            </a:extLst>
          </p:cNvPr>
          <p:cNvPicPr>
            <a:picLocks noChangeAspect="1"/>
          </p:cNvPicPr>
          <p:nvPr/>
        </p:nvPicPr>
        <p:blipFill>
          <a:blip r:embed="rId11"/>
          <a:stretch>
            <a:fillRect/>
          </a:stretch>
        </p:blipFill>
        <p:spPr>
          <a:xfrm>
            <a:off x="4283898" y="5813290"/>
            <a:ext cx="2051248" cy="660023"/>
          </a:xfrm>
          <a:prstGeom prst="rect">
            <a:avLst/>
          </a:prstGeom>
        </p:spPr>
      </p:pic>
    </p:spTree>
    <p:extLst>
      <p:ext uri="{BB962C8B-B14F-4D97-AF65-F5344CB8AC3E}">
        <p14:creationId xmlns:p14="http://schemas.microsoft.com/office/powerpoint/2010/main" val="309859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research_outputs4.jpg">
            <a:extLst>
              <a:ext uri="{FF2B5EF4-FFF2-40B4-BE49-F238E27FC236}">
                <a16:creationId xmlns:a16="http://schemas.microsoft.com/office/drawing/2014/main" id="{537D438F-F04D-2447-96DB-481C34AB4E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0539"/>
            <a:ext cx="9896778" cy="57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2">
            <a:extLst>
              <a:ext uri="{FF2B5EF4-FFF2-40B4-BE49-F238E27FC236}">
                <a16:creationId xmlns:a16="http://schemas.microsoft.com/office/drawing/2014/main" id="{E1ACBF2A-F4EC-5445-8E93-D914704A3909}"/>
              </a:ext>
            </a:extLst>
          </p:cNvPr>
          <p:cNvSpPr txBox="1">
            <a:spLocks noChangeArrowheads="1"/>
          </p:cNvSpPr>
          <p:nvPr/>
        </p:nvSpPr>
        <p:spPr bwMode="auto">
          <a:xfrm>
            <a:off x="1122362" y="354771"/>
            <a:ext cx="10244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Launching:</a:t>
            </a:r>
            <a:endParaRPr lang="en-US" altLang="en-US" sz="4800" b="1" dirty="0">
              <a:solidFill>
                <a:srgbClr val="AC0000"/>
              </a:solidFill>
            </a:endParaRPr>
          </a:p>
        </p:txBody>
      </p:sp>
      <p:pic>
        <p:nvPicPr>
          <p:cNvPr id="5" name="Picture 4">
            <a:extLst>
              <a:ext uri="{FF2B5EF4-FFF2-40B4-BE49-F238E27FC236}">
                <a16:creationId xmlns:a16="http://schemas.microsoft.com/office/drawing/2014/main" id="{5A37EDEE-09FA-7A4E-9CAA-D038989C2361}"/>
              </a:ext>
            </a:extLst>
          </p:cNvPr>
          <p:cNvPicPr>
            <a:picLocks noChangeAspect="1"/>
          </p:cNvPicPr>
          <p:nvPr/>
        </p:nvPicPr>
        <p:blipFill>
          <a:blip r:embed="rId3"/>
          <a:stretch>
            <a:fillRect/>
          </a:stretch>
        </p:blipFill>
        <p:spPr>
          <a:xfrm>
            <a:off x="5593873" y="0"/>
            <a:ext cx="5475765" cy="3221037"/>
          </a:xfrm>
          <a:prstGeom prst="rect">
            <a:avLst/>
          </a:prstGeom>
        </p:spPr>
      </p:pic>
    </p:spTree>
    <p:extLst>
      <p:ext uri="{BB962C8B-B14F-4D97-AF65-F5344CB8AC3E}">
        <p14:creationId xmlns:p14="http://schemas.microsoft.com/office/powerpoint/2010/main" val="4291577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0"/>
          <p:cNvSpPr txBox="1"/>
          <p:nvPr/>
        </p:nvSpPr>
        <p:spPr>
          <a:xfrm>
            <a:off x="621633" y="1594300"/>
            <a:ext cx="9598800" cy="1198800"/>
          </a:xfrm>
          <a:prstGeom prst="rect">
            <a:avLst/>
          </a:prstGeom>
          <a:noFill/>
          <a:ln>
            <a:noFill/>
          </a:ln>
        </p:spPr>
        <p:txBody>
          <a:bodyPr spcFirstLastPara="1" wrap="square" lIns="0" tIns="0" rIns="0" bIns="0" anchor="t" anchorCtr="0">
            <a:noAutofit/>
          </a:bodyPr>
          <a:lstStyle/>
          <a:p>
            <a:pPr>
              <a:spcBef>
                <a:spcPts val="0"/>
              </a:spcBef>
              <a:spcAft>
                <a:spcPts val="0"/>
              </a:spcAft>
            </a:pPr>
            <a:endParaRPr sz="2000" dirty="0"/>
          </a:p>
        </p:txBody>
      </p:sp>
      <p:pic>
        <p:nvPicPr>
          <p:cNvPr id="3" name="Picture 2">
            <a:extLst>
              <a:ext uri="{FF2B5EF4-FFF2-40B4-BE49-F238E27FC236}">
                <a16:creationId xmlns:a16="http://schemas.microsoft.com/office/drawing/2014/main" id="{0D521D09-E56A-4945-B705-D9FA60A005F0}"/>
              </a:ext>
            </a:extLst>
          </p:cNvPr>
          <p:cNvPicPr>
            <a:picLocks noChangeAspect="1"/>
          </p:cNvPicPr>
          <p:nvPr/>
        </p:nvPicPr>
        <p:blipFill>
          <a:blip r:embed="rId3"/>
          <a:stretch>
            <a:fillRect/>
          </a:stretch>
        </p:blipFill>
        <p:spPr>
          <a:xfrm>
            <a:off x="387517" y="2919539"/>
            <a:ext cx="2467263" cy="1490463"/>
          </a:xfrm>
          <a:prstGeom prst="rect">
            <a:avLst/>
          </a:prstGeom>
        </p:spPr>
      </p:pic>
      <p:pic>
        <p:nvPicPr>
          <p:cNvPr id="6" name="Picture 5">
            <a:extLst>
              <a:ext uri="{FF2B5EF4-FFF2-40B4-BE49-F238E27FC236}">
                <a16:creationId xmlns:a16="http://schemas.microsoft.com/office/drawing/2014/main" id="{F0BB3796-52A3-6541-9674-3D135BCDDA0D}"/>
              </a:ext>
            </a:extLst>
          </p:cNvPr>
          <p:cNvPicPr>
            <a:picLocks noChangeAspect="1"/>
          </p:cNvPicPr>
          <p:nvPr/>
        </p:nvPicPr>
        <p:blipFill>
          <a:blip r:embed="rId4"/>
          <a:stretch>
            <a:fillRect/>
          </a:stretch>
        </p:blipFill>
        <p:spPr>
          <a:xfrm>
            <a:off x="5953000" y="2811906"/>
            <a:ext cx="4284811" cy="788405"/>
          </a:xfrm>
          <a:prstGeom prst="rect">
            <a:avLst/>
          </a:prstGeom>
        </p:spPr>
      </p:pic>
      <p:pic>
        <p:nvPicPr>
          <p:cNvPr id="8" name="Picture 7">
            <a:extLst>
              <a:ext uri="{FF2B5EF4-FFF2-40B4-BE49-F238E27FC236}">
                <a16:creationId xmlns:a16="http://schemas.microsoft.com/office/drawing/2014/main" id="{70BC9B60-A432-BD46-89B4-DB8C4384C8E4}"/>
              </a:ext>
            </a:extLst>
          </p:cNvPr>
          <p:cNvPicPr>
            <a:picLocks noChangeAspect="1"/>
          </p:cNvPicPr>
          <p:nvPr/>
        </p:nvPicPr>
        <p:blipFill>
          <a:blip r:embed="rId5"/>
          <a:stretch>
            <a:fillRect/>
          </a:stretch>
        </p:blipFill>
        <p:spPr>
          <a:xfrm>
            <a:off x="7358235" y="511927"/>
            <a:ext cx="2862199" cy="1504187"/>
          </a:xfrm>
          <a:prstGeom prst="rect">
            <a:avLst/>
          </a:prstGeom>
        </p:spPr>
      </p:pic>
      <p:pic>
        <p:nvPicPr>
          <p:cNvPr id="10" name="Picture 9">
            <a:extLst>
              <a:ext uri="{FF2B5EF4-FFF2-40B4-BE49-F238E27FC236}">
                <a16:creationId xmlns:a16="http://schemas.microsoft.com/office/drawing/2014/main" id="{85FBE094-D31A-9D40-8079-9EA087392B44}"/>
              </a:ext>
            </a:extLst>
          </p:cNvPr>
          <p:cNvPicPr>
            <a:picLocks noChangeAspect="1"/>
          </p:cNvPicPr>
          <p:nvPr/>
        </p:nvPicPr>
        <p:blipFill>
          <a:blip r:embed="rId6"/>
          <a:stretch>
            <a:fillRect/>
          </a:stretch>
        </p:blipFill>
        <p:spPr>
          <a:xfrm>
            <a:off x="1900047" y="4169498"/>
            <a:ext cx="3097091" cy="1529428"/>
          </a:xfrm>
          <a:prstGeom prst="rect">
            <a:avLst/>
          </a:prstGeom>
        </p:spPr>
      </p:pic>
      <p:pic>
        <p:nvPicPr>
          <p:cNvPr id="12" name="Picture 11">
            <a:extLst>
              <a:ext uri="{FF2B5EF4-FFF2-40B4-BE49-F238E27FC236}">
                <a16:creationId xmlns:a16="http://schemas.microsoft.com/office/drawing/2014/main" id="{7242F8EA-47CF-CC40-92AB-EE6F199A6F02}"/>
              </a:ext>
            </a:extLst>
          </p:cNvPr>
          <p:cNvPicPr>
            <a:picLocks noChangeAspect="1"/>
          </p:cNvPicPr>
          <p:nvPr/>
        </p:nvPicPr>
        <p:blipFill>
          <a:blip r:embed="rId7"/>
          <a:stretch>
            <a:fillRect/>
          </a:stretch>
        </p:blipFill>
        <p:spPr>
          <a:xfrm>
            <a:off x="5953000" y="3792311"/>
            <a:ext cx="5672667" cy="2624667"/>
          </a:xfrm>
          <a:prstGeom prst="rect">
            <a:avLst/>
          </a:prstGeom>
        </p:spPr>
      </p:pic>
      <p:pic>
        <p:nvPicPr>
          <p:cNvPr id="14" name="Picture 13">
            <a:extLst>
              <a:ext uri="{FF2B5EF4-FFF2-40B4-BE49-F238E27FC236}">
                <a16:creationId xmlns:a16="http://schemas.microsoft.com/office/drawing/2014/main" id="{B0A7075B-04DF-2742-BB00-49560306FAEB}"/>
              </a:ext>
            </a:extLst>
          </p:cNvPr>
          <p:cNvPicPr>
            <a:picLocks noChangeAspect="1"/>
          </p:cNvPicPr>
          <p:nvPr/>
        </p:nvPicPr>
        <p:blipFill>
          <a:blip r:embed="rId8"/>
          <a:stretch>
            <a:fillRect/>
          </a:stretch>
        </p:blipFill>
        <p:spPr>
          <a:xfrm>
            <a:off x="1921634" y="936967"/>
            <a:ext cx="2796604" cy="1645060"/>
          </a:xfrm>
          <a:prstGeom prst="rect">
            <a:avLst/>
          </a:prstGeom>
        </p:spPr>
      </p:pic>
    </p:spTree>
    <p:extLst>
      <p:ext uri="{BB962C8B-B14F-4D97-AF65-F5344CB8AC3E}">
        <p14:creationId xmlns:p14="http://schemas.microsoft.com/office/powerpoint/2010/main" val="3672746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495030" y="-863703"/>
            <a:ext cx="5016662"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3</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506580" y="2356346"/>
            <a:ext cx="9178839" cy="332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ts val="8425"/>
              </a:lnSpc>
            </a:pPr>
            <a:r>
              <a:rPr lang="en-US" sz="7200" b="1" dirty="0">
                <a:solidFill>
                  <a:srgbClr val="404040"/>
                </a:solidFill>
              </a:rPr>
              <a:t>Building a movement for </a:t>
            </a:r>
            <a:r>
              <a:rPr lang="en-US" sz="7200" b="1" i="1" dirty="0">
                <a:solidFill>
                  <a:srgbClr val="404040"/>
                </a:solidFill>
              </a:rPr>
              <a:t>Change </a:t>
            </a:r>
            <a:r>
              <a:rPr lang="en-US" sz="7200" b="1" dirty="0">
                <a:solidFill>
                  <a:srgbClr val="404040"/>
                </a:solidFill>
              </a:rPr>
              <a:t>through</a:t>
            </a:r>
            <a:r>
              <a:rPr lang="en-US" sz="7200" b="1" i="1" dirty="0">
                <a:solidFill>
                  <a:srgbClr val="404040"/>
                </a:solidFill>
              </a:rPr>
              <a:t> </a:t>
            </a:r>
            <a:r>
              <a:rPr lang="en-US" sz="8000" b="1" i="1" dirty="0">
                <a:solidFill>
                  <a:srgbClr val="404040"/>
                </a:solidFill>
              </a:rPr>
              <a:t>COLLECTIVE IMPACT!</a:t>
            </a:r>
          </a:p>
        </p:txBody>
      </p:sp>
    </p:spTree>
    <p:extLst>
      <p:ext uri="{BB962C8B-B14F-4D97-AF65-F5344CB8AC3E}">
        <p14:creationId xmlns:p14="http://schemas.microsoft.com/office/powerpoint/2010/main" val="192386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chan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2572" y="4517282"/>
            <a:ext cx="2654300" cy="256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Rectangle 3"/>
          <p:cNvSpPr>
            <a:spLocks noChangeArrowheads="1"/>
          </p:cNvSpPr>
          <p:nvPr/>
        </p:nvSpPr>
        <p:spPr bwMode="auto">
          <a:xfrm>
            <a:off x="709684" y="216937"/>
            <a:ext cx="11163868" cy="4970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1800"/>
              </a:spcAft>
            </a:pPr>
            <a:r>
              <a:rPr lang="en-US" sz="5400" b="1" dirty="0"/>
              <a:t>Changing how we work</a:t>
            </a:r>
          </a:p>
          <a:p>
            <a:endParaRPr lang="en-US" sz="4400" b="1" dirty="0">
              <a:solidFill>
                <a:srgbClr val="B70000"/>
              </a:solidFill>
            </a:endParaRPr>
          </a:p>
          <a:p>
            <a:r>
              <a:rPr lang="en-US" sz="4400" b="1" dirty="0">
                <a:solidFill>
                  <a:srgbClr val="B70000"/>
                </a:solidFill>
              </a:rPr>
              <a:t>Collective </a:t>
            </a:r>
            <a:r>
              <a:rPr lang="en-US" sz="4400" b="1" i="1" dirty="0">
                <a:solidFill>
                  <a:srgbClr val="B70000"/>
                </a:solidFill>
              </a:rPr>
              <a:t>Impact </a:t>
            </a:r>
            <a:r>
              <a:rPr lang="en-US" sz="4000" dirty="0"/>
              <a:t>involves a group of relevant actors from different sectors working together to address a major challenge by developing and working toward a common goal that fundamentally </a:t>
            </a:r>
            <a:r>
              <a:rPr lang="en-US" sz="4000" b="1" dirty="0"/>
              <a:t>changes outcomes for a population</a:t>
            </a:r>
            <a:r>
              <a:rPr lang="en-US" sz="4000" dirty="0"/>
              <a:t>.</a:t>
            </a:r>
          </a:p>
        </p:txBody>
      </p:sp>
    </p:spTree>
    <p:extLst>
      <p:ext uri="{BB962C8B-B14F-4D97-AF65-F5344CB8AC3E}">
        <p14:creationId xmlns:p14="http://schemas.microsoft.com/office/powerpoint/2010/main" val="1428301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96764" y="2311641"/>
            <a:ext cx="5675895" cy="912850"/>
          </a:xfrm>
          <a:prstGeom prst="rect">
            <a:avLst/>
          </a:prstGeom>
          <a:solidFill>
            <a:srgbClr val="FCD5B5"/>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3132991" y="3226857"/>
            <a:ext cx="6410892" cy="103219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2766960" y="4259050"/>
            <a:ext cx="7190241" cy="1249171"/>
          </a:xfrm>
          <a:prstGeom prst="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p:cNvSpPr txBox="1"/>
          <p:nvPr/>
        </p:nvSpPr>
        <p:spPr>
          <a:xfrm>
            <a:off x="3630187" y="428484"/>
            <a:ext cx="5502599" cy="1015663"/>
          </a:xfrm>
          <a:prstGeom prst="rect">
            <a:avLst/>
          </a:prstGeom>
          <a:noFill/>
        </p:spPr>
        <p:txBody>
          <a:bodyPr wrap="none" rtlCol="0">
            <a:spAutoFit/>
          </a:bodyPr>
          <a:lstStyle/>
          <a:p>
            <a:r>
              <a:rPr lang="en-US" sz="6000" b="1" i="1" dirty="0">
                <a:solidFill>
                  <a:srgbClr val="3366FF"/>
                </a:solidFill>
                <a:latin typeface="Arial"/>
                <a:cs typeface="Arial"/>
              </a:rPr>
              <a:t>Preconditions</a:t>
            </a:r>
          </a:p>
        </p:txBody>
      </p:sp>
      <p:sp>
        <p:nvSpPr>
          <p:cNvPr id="6" name="TextBox 5"/>
          <p:cNvSpPr txBox="1"/>
          <p:nvPr/>
        </p:nvSpPr>
        <p:spPr>
          <a:xfrm>
            <a:off x="3961718" y="1198828"/>
            <a:ext cx="4568879" cy="707886"/>
          </a:xfrm>
          <a:prstGeom prst="rect">
            <a:avLst/>
          </a:prstGeom>
          <a:noFill/>
        </p:spPr>
        <p:txBody>
          <a:bodyPr wrap="none" rtlCol="0">
            <a:spAutoFit/>
          </a:bodyPr>
          <a:lstStyle/>
          <a:p>
            <a:r>
              <a:rPr lang="en-US" sz="4000" dirty="0"/>
              <a:t>For Collective Impact</a:t>
            </a:r>
          </a:p>
        </p:txBody>
      </p:sp>
      <p:sp>
        <p:nvSpPr>
          <p:cNvPr id="7" name="TextBox 6"/>
          <p:cNvSpPr txBox="1"/>
          <p:nvPr/>
        </p:nvSpPr>
        <p:spPr>
          <a:xfrm>
            <a:off x="3711538" y="2350864"/>
            <a:ext cx="5220825" cy="769441"/>
          </a:xfrm>
          <a:prstGeom prst="rect">
            <a:avLst/>
          </a:prstGeom>
          <a:noFill/>
        </p:spPr>
        <p:txBody>
          <a:bodyPr wrap="none" rtlCol="0">
            <a:spAutoFit/>
          </a:bodyPr>
          <a:lstStyle/>
          <a:p>
            <a:r>
              <a:rPr lang="en-US" sz="4400" b="1" dirty="0"/>
              <a:t>1.  Influential Leaders</a:t>
            </a:r>
          </a:p>
        </p:txBody>
      </p:sp>
      <p:sp>
        <p:nvSpPr>
          <p:cNvPr id="9" name="TextBox 8"/>
          <p:cNvSpPr txBox="1"/>
          <p:nvPr/>
        </p:nvSpPr>
        <p:spPr>
          <a:xfrm>
            <a:off x="4370965" y="4384710"/>
            <a:ext cx="4031873" cy="769441"/>
          </a:xfrm>
          <a:prstGeom prst="rect">
            <a:avLst/>
          </a:prstGeom>
          <a:noFill/>
        </p:spPr>
        <p:txBody>
          <a:bodyPr wrap="none" rtlCol="0">
            <a:spAutoFit/>
          </a:bodyPr>
          <a:lstStyle/>
          <a:p>
            <a:r>
              <a:rPr lang="en-US" sz="4400" b="1" dirty="0">
                <a:solidFill>
                  <a:srgbClr val="FFFFFF"/>
                </a:solidFill>
              </a:rPr>
              <a:t>3.  Building trust</a:t>
            </a:r>
          </a:p>
        </p:txBody>
      </p:sp>
      <p:sp>
        <p:nvSpPr>
          <p:cNvPr id="12" name="TextBox 11"/>
          <p:cNvSpPr txBox="1"/>
          <p:nvPr/>
        </p:nvSpPr>
        <p:spPr>
          <a:xfrm>
            <a:off x="3663108" y="3372735"/>
            <a:ext cx="5372359" cy="1046440"/>
          </a:xfrm>
          <a:prstGeom prst="rect">
            <a:avLst/>
          </a:prstGeom>
          <a:noFill/>
        </p:spPr>
        <p:txBody>
          <a:bodyPr wrap="none" rtlCol="0">
            <a:spAutoFit/>
          </a:bodyPr>
          <a:lstStyle/>
          <a:p>
            <a:r>
              <a:rPr lang="en-US" sz="4400" b="1" dirty="0"/>
              <a:t>2.  A Sense of Urgency</a:t>
            </a:r>
          </a:p>
          <a:p>
            <a:endParaRPr lang="en-US" dirty="0"/>
          </a:p>
        </p:txBody>
      </p:sp>
      <p:sp>
        <p:nvSpPr>
          <p:cNvPr id="15" name="Rectangle 14"/>
          <p:cNvSpPr/>
          <p:nvPr/>
        </p:nvSpPr>
        <p:spPr>
          <a:xfrm>
            <a:off x="2342063" y="5372245"/>
            <a:ext cx="8072983" cy="1249171"/>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p:nvSpPr>
        <p:spPr>
          <a:xfrm>
            <a:off x="3298933" y="5471999"/>
            <a:ext cx="6372196" cy="769441"/>
          </a:xfrm>
          <a:prstGeom prst="rect">
            <a:avLst/>
          </a:prstGeom>
          <a:noFill/>
        </p:spPr>
        <p:txBody>
          <a:bodyPr wrap="square" rtlCol="0">
            <a:spAutoFit/>
          </a:bodyPr>
          <a:lstStyle/>
          <a:p>
            <a:r>
              <a:rPr lang="en-US" sz="4400" b="1" dirty="0">
                <a:solidFill>
                  <a:srgbClr val="FFFFFF"/>
                </a:solidFill>
              </a:rPr>
              <a:t>4.  Adequate Resources</a:t>
            </a:r>
          </a:p>
        </p:txBody>
      </p:sp>
    </p:spTree>
    <p:extLst>
      <p:ext uri="{BB962C8B-B14F-4D97-AF65-F5344CB8AC3E}">
        <p14:creationId xmlns:p14="http://schemas.microsoft.com/office/powerpoint/2010/main" val="15726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7" grpId="0"/>
      <p:bldP spid="9" grpId="0"/>
      <p:bldP spid="12" grpId="0"/>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Individual vs collective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1" y="269875"/>
            <a:ext cx="8118475" cy="591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544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0900"/>
            <a:ext cx="9144000" cy="5143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456" y="1"/>
            <a:ext cx="1462145" cy="784810"/>
          </a:xfrm>
          <a:prstGeom prst="rect">
            <a:avLst/>
          </a:prstGeom>
        </p:spPr>
      </p:pic>
    </p:spTree>
    <p:extLst>
      <p:ext uri="{BB962C8B-B14F-4D97-AF65-F5344CB8AC3E}">
        <p14:creationId xmlns:p14="http://schemas.microsoft.com/office/powerpoint/2010/main" val="81393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
            <a:extLst>
              <a:ext uri="{FF2B5EF4-FFF2-40B4-BE49-F238E27FC236}">
                <a16:creationId xmlns:a16="http://schemas.microsoft.com/office/drawing/2014/main" id="{7708C163-2845-F748-8133-0644D6A697FC}"/>
              </a:ext>
            </a:extLst>
          </p:cNvPr>
          <p:cNvSpPr txBox="1">
            <a:spLocks noChangeArrowheads="1"/>
          </p:cNvSpPr>
          <p:nvPr/>
        </p:nvSpPr>
        <p:spPr bwMode="auto">
          <a:xfrm>
            <a:off x="1780347" y="-753496"/>
            <a:ext cx="4448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7200" b="1" dirty="0"/>
          </a:p>
          <a:p>
            <a:pPr eaLnBrk="1" hangingPunct="1">
              <a:spcBef>
                <a:spcPct val="0"/>
              </a:spcBef>
              <a:buFontTx/>
              <a:buNone/>
            </a:pPr>
            <a:r>
              <a:rPr lang="en-US" altLang="en-US" sz="7200" b="1" dirty="0"/>
              <a:t>ABOUT US:</a:t>
            </a:r>
          </a:p>
        </p:txBody>
      </p:sp>
      <p:sp>
        <p:nvSpPr>
          <p:cNvPr id="5" name="Rectangle 4">
            <a:extLst>
              <a:ext uri="{FF2B5EF4-FFF2-40B4-BE49-F238E27FC236}">
                <a16:creationId xmlns:a16="http://schemas.microsoft.com/office/drawing/2014/main" id="{CB4D5FE7-7AC2-2641-B53B-382106B8E83A}"/>
              </a:ext>
            </a:extLst>
          </p:cNvPr>
          <p:cNvSpPr/>
          <p:nvPr/>
        </p:nvSpPr>
        <p:spPr>
          <a:xfrm>
            <a:off x="596348" y="1630017"/>
            <a:ext cx="11264348" cy="4790330"/>
          </a:xfrm>
          <a:prstGeom prst="rect">
            <a:avLst/>
          </a:prstGeom>
          <a:solidFill>
            <a:srgbClr val="FFEB5B"/>
          </a:solidFill>
          <a:ln>
            <a:noFill/>
          </a:ln>
        </p:spPr>
        <p:style>
          <a:lnRef idx="1">
            <a:schemeClr val="accent1"/>
          </a:lnRef>
          <a:fillRef idx="3">
            <a:schemeClr val="accent1"/>
          </a:fillRef>
          <a:effectRef idx="2">
            <a:schemeClr val="accent1"/>
          </a:effectRef>
          <a:fontRef idx="minor">
            <a:schemeClr val="lt1"/>
          </a:fontRef>
        </p:style>
        <p:txBody>
          <a:bodyPr/>
          <a:lstStyle/>
          <a:p>
            <a:pPr>
              <a:spcAft>
                <a:spcPts val="1200"/>
              </a:spcAft>
              <a:defRPr/>
            </a:pPr>
            <a:endParaRPr lang="en-CA" sz="3200" b="1" dirty="0">
              <a:solidFill>
                <a:srgbClr val="7F7F7F"/>
              </a:solidFill>
              <a:latin typeface="Times New Roman"/>
              <a:cs typeface="Times New Roman"/>
            </a:endParaRPr>
          </a:p>
        </p:txBody>
      </p:sp>
      <p:sp>
        <p:nvSpPr>
          <p:cNvPr id="83971" name="Rectangle 2">
            <a:extLst>
              <a:ext uri="{FF2B5EF4-FFF2-40B4-BE49-F238E27FC236}">
                <a16:creationId xmlns:a16="http://schemas.microsoft.com/office/drawing/2014/main" id="{E8EBAE13-DF6C-5D42-AA23-813BAF920BBC}"/>
              </a:ext>
            </a:extLst>
          </p:cNvPr>
          <p:cNvSpPr>
            <a:spLocks noChangeArrowheads="1"/>
          </p:cNvSpPr>
          <p:nvPr/>
        </p:nvSpPr>
        <p:spPr bwMode="auto">
          <a:xfrm>
            <a:off x="1530702" y="2109801"/>
            <a:ext cx="980785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CA" altLang="en-US" sz="4200" b="1" i="1" dirty="0">
                <a:latin typeface="Arial" panose="020B0604020202020204" pitchFamily="34" charset="0"/>
                <a:cs typeface="Arial" panose="020B0604020202020204" pitchFamily="34" charset="0"/>
              </a:rPr>
              <a:t>A Way Home</a:t>
            </a:r>
            <a:r>
              <a:rPr lang="en-CA" altLang="en-US" sz="4200" dirty="0">
                <a:latin typeface="Arial" panose="020B0604020202020204" pitchFamily="34" charset="0"/>
                <a:cs typeface="Arial" panose="020B0604020202020204" pitchFamily="34" charset="0"/>
              </a:rPr>
              <a:t> is a national coalition reimagining solutions to youth homelessness through transformations in policy, practice and planning. We also lead the National Learning Community on Youth Homelessness.</a:t>
            </a:r>
            <a:endParaRPr lang="en-US" altLang="en-US" sz="4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E58261-22D7-4D6B-D048-5D0A381BF315}"/>
              </a:ext>
            </a:extLst>
          </p:cNvPr>
          <p:cNvPicPr>
            <a:picLocks noChangeAspect="1"/>
          </p:cNvPicPr>
          <p:nvPr/>
        </p:nvPicPr>
        <p:blipFill>
          <a:blip r:embed="rId3"/>
          <a:stretch>
            <a:fillRect/>
          </a:stretch>
        </p:blipFill>
        <p:spPr>
          <a:xfrm>
            <a:off x="8886840" y="112542"/>
            <a:ext cx="2451720" cy="1442188"/>
          </a:xfrm>
          <a:prstGeom prst="rect">
            <a:avLst/>
          </a:prstGeom>
        </p:spPr>
      </p:pic>
    </p:spTree>
    <p:extLst>
      <p:ext uri="{BB962C8B-B14F-4D97-AF65-F5344CB8AC3E}">
        <p14:creationId xmlns:p14="http://schemas.microsoft.com/office/powerpoint/2010/main" val="1911443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7661" y="298783"/>
            <a:ext cx="7348979" cy="1323439"/>
          </a:xfrm>
          <a:prstGeom prst="rect">
            <a:avLst/>
          </a:prstGeom>
          <a:noFill/>
        </p:spPr>
        <p:txBody>
          <a:bodyPr wrap="square" rtlCol="0">
            <a:spAutoFit/>
          </a:bodyPr>
          <a:lstStyle/>
          <a:p>
            <a:r>
              <a:rPr lang="en-US" sz="4000" dirty="0"/>
              <a:t>Collaboration is </a:t>
            </a:r>
            <a:r>
              <a:rPr lang="en-US" sz="4000" b="1" i="1" u="sng" dirty="0"/>
              <a:t>NOT</a:t>
            </a:r>
            <a:r>
              <a:rPr lang="en-US" sz="4000" dirty="0"/>
              <a:t> the same as</a:t>
            </a:r>
          </a:p>
          <a:p>
            <a:r>
              <a:rPr lang="en-US" sz="4000" dirty="0"/>
              <a:t>                             </a:t>
            </a:r>
            <a:r>
              <a:rPr lang="en-US" sz="4000" b="1" dirty="0">
                <a:solidFill>
                  <a:srgbClr val="C52621"/>
                </a:solidFill>
              </a:rPr>
              <a:t>Collective Impact</a:t>
            </a:r>
          </a:p>
        </p:txBody>
      </p:sp>
      <p:pic>
        <p:nvPicPr>
          <p:cNvPr id="5" name="Picture 4" descr="collaborati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5590"/>
            <a:ext cx="12192001" cy="5164919"/>
          </a:xfrm>
          <a:prstGeom prst="rect">
            <a:avLst/>
          </a:prstGeom>
        </p:spPr>
      </p:pic>
    </p:spTree>
    <p:extLst>
      <p:ext uri="{BB962C8B-B14F-4D97-AF65-F5344CB8AC3E}">
        <p14:creationId xmlns:p14="http://schemas.microsoft.com/office/powerpoint/2010/main" val="359179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5F748-BCDF-7D4D-811E-45399E3291C6}"/>
              </a:ext>
            </a:extLst>
          </p:cNvPr>
          <p:cNvPicPr>
            <a:picLocks noChangeAspect="1"/>
          </p:cNvPicPr>
          <p:nvPr/>
        </p:nvPicPr>
        <p:blipFill>
          <a:blip r:embed="rId2"/>
          <a:stretch>
            <a:fillRect/>
          </a:stretch>
        </p:blipFill>
        <p:spPr>
          <a:xfrm>
            <a:off x="5332136" y="622852"/>
            <a:ext cx="6859864" cy="6235148"/>
          </a:xfrm>
          <a:prstGeom prst="rect">
            <a:avLst/>
          </a:prstGeom>
        </p:spPr>
      </p:pic>
      <p:sp>
        <p:nvSpPr>
          <p:cNvPr id="2" name="Rectangle 1">
            <a:extLst>
              <a:ext uri="{FF2B5EF4-FFF2-40B4-BE49-F238E27FC236}">
                <a16:creationId xmlns:a16="http://schemas.microsoft.com/office/drawing/2014/main" id="{625AB461-1EAC-864A-952D-038820220F4D}"/>
              </a:ext>
            </a:extLst>
          </p:cNvPr>
          <p:cNvSpPr/>
          <p:nvPr/>
        </p:nvSpPr>
        <p:spPr>
          <a:xfrm>
            <a:off x="133369" y="360797"/>
            <a:ext cx="5920210" cy="2308324"/>
          </a:xfrm>
          <a:prstGeom prst="rect">
            <a:avLst/>
          </a:prstGeom>
        </p:spPr>
        <p:txBody>
          <a:bodyPr wrap="none">
            <a:spAutoFit/>
          </a:bodyPr>
          <a:lstStyle/>
          <a:p>
            <a:r>
              <a:rPr lang="en-US" altLang="en-US" sz="4800" b="1" dirty="0">
                <a:solidFill>
                  <a:srgbClr val="000000"/>
                </a:solidFill>
              </a:rPr>
              <a:t>Recognizing youth </a:t>
            </a:r>
          </a:p>
          <a:p>
            <a:r>
              <a:rPr lang="en-US" altLang="en-US" sz="4800" b="1" dirty="0">
                <a:solidFill>
                  <a:srgbClr val="000000"/>
                </a:solidFill>
              </a:rPr>
              <a:t>homelessness </a:t>
            </a:r>
          </a:p>
          <a:p>
            <a:r>
              <a:rPr lang="en-US" altLang="en-US" sz="4800" b="1" dirty="0">
                <a:solidFill>
                  <a:srgbClr val="000000"/>
                </a:solidFill>
              </a:rPr>
              <a:t>as a </a:t>
            </a:r>
            <a:r>
              <a:rPr lang="en-US" altLang="en-US" sz="4800" b="1" i="1" dirty="0">
                <a:solidFill>
                  <a:srgbClr val="000000"/>
                </a:solidFill>
              </a:rPr>
              <a:t>fusion policy issue</a:t>
            </a:r>
            <a:endParaRPr lang="en-US" altLang="en-US" sz="4800" b="1" i="1" dirty="0">
              <a:solidFill>
                <a:srgbClr val="AC0000"/>
              </a:solidFill>
            </a:endParaRPr>
          </a:p>
        </p:txBody>
      </p:sp>
    </p:spTree>
    <p:extLst>
      <p:ext uri="{BB962C8B-B14F-4D97-AF65-F5344CB8AC3E}">
        <p14:creationId xmlns:p14="http://schemas.microsoft.com/office/powerpoint/2010/main" val="1503404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BFA3F6-04F1-964E-868C-D3565689E37F}"/>
              </a:ext>
            </a:extLst>
          </p:cNvPr>
          <p:cNvPicPr>
            <a:picLocks noChangeAspect="1"/>
          </p:cNvPicPr>
          <p:nvPr/>
        </p:nvPicPr>
        <p:blipFill>
          <a:blip r:embed="rId3"/>
          <a:stretch>
            <a:fillRect/>
          </a:stretch>
        </p:blipFill>
        <p:spPr>
          <a:xfrm>
            <a:off x="3011416" y="853239"/>
            <a:ext cx="8029622" cy="6004761"/>
          </a:xfrm>
          <a:prstGeom prst="rect">
            <a:avLst/>
          </a:prstGeom>
        </p:spPr>
      </p:pic>
      <p:sp>
        <p:nvSpPr>
          <p:cNvPr id="4" name="TextBox 2">
            <a:extLst>
              <a:ext uri="{FF2B5EF4-FFF2-40B4-BE49-F238E27FC236}">
                <a16:creationId xmlns:a16="http://schemas.microsoft.com/office/drawing/2014/main" id="{8C240394-9C11-7045-B331-FF654095D0D6}"/>
              </a:ext>
            </a:extLst>
          </p:cNvPr>
          <p:cNvSpPr txBox="1">
            <a:spLocks noChangeArrowheads="1"/>
          </p:cNvSpPr>
          <p:nvPr/>
        </p:nvSpPr>
        <p:spPr bwMode="auto">
          <a:xfrm>
            <a:off x="282693" y="316884"/>
            <a:ext cx="12013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Considering who is at the table</a:t>
            </a:r>
            <a:endParaRPr lang="en-US" altLang="en-US" sz="4800" b="1" dirty="0">
              <a:solidFill>
                <a:srgbClr val="AC0000"/>
              </a:solidFill>
            </a:endParaRPr>
          </a:p>
        </p:txBody>
      </p:sp>
    </p:spTree>
    <p:extLst>
      <p:ext uri="{BB962C8B-B14F-4D97-AF65-F5344CB8AC3E}">
        <p14:creationId xmlns:p14="http://schemas.microsoft.com/office/powerpoint/2010/main" val="3805298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a:extLst>
              <a:ext uri="{FF2B5EF4-FFF2-40B4-BE49-F238E27FC236}">
                <a16:creationId xmlns:a16="http://schemas.microsoft.com/office/drawing/2014/main" id="{A7A60E2F-9FAC-1544-83A1-B42B56BFF9E7}"/>
              </a:ext>
            </a:extLst>
          </p:cNvPr>
          <p:cNvSpPr txBox="1">
            <a:spLocks noChangeArrowheads="1"/>
          </p:cNvSpPr>
          <p:nvPr/>
        </p:nvSpPr>
        <p:spPr bwMode="auto">
          <a:xfrm>
            <a:off x="282693" y="316884"/>
            <a:ext cx="12013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Developing a shared </a:t>
            </a:r>
            <a:r>
              <a:rPr lang="en-US" altLang="en-US" sz="4800" b="1" dirty="0">
                <a:solidFill>
                  <a:srgbClr val="AC0000"/>
                </a:solidFill>
              </a:rPr>
              <a:t>VISION and AGENDA</a:t>
            </a:r>
          </a:p>
        </p:txBody>
      </p:sp>
      <p:pic>
        <p:nvPicPr>
          <p:cNvPr id="4" name="Picture 3" descr="A picture containing object&#10;&#10;Description automatically generated">
            <a:extLst>
              <a:ext uri="{FF2B5EF4-FFF2-40B4-BE49-F238E27FC236}">
                <a16:creationId xmlns:a16="http://schemas.microsoft.com/office/drawing/2014/main" id="{69255647-707A-3E44-8A6B-56644617B56E}"/>
              </a:ext>
            </a:extLst>
          </p:cNvPr>
          <p:cNvPicPr>
            <a:picLocks noChangeAspect="1"/>
          </p:cNvPicPr>
          <p:nvPr/>
        </p:nvPicPr>
        <p:blipFill>
          <a:blip r:embed="rId2"/>
          <a:stretch>
            <a:fillRect/>
          </a:stretch>
        </p:blipFill>
        <p:spPr>
          <a:xfrm>
            <a:off x="2986733" y="1337481"/>
            <a:ext cx="9205267" cy="5520519"/>
          </a:xfrm>
          <a:prstGeom prst="rect">
            <a:avLst/>
          </a:prstGeom>
        </p:spPr>
      </p:pic>
      <p:sp>
        <p:nvSpPr>
          <p:cNvPr id="5" name="TextBox 4">
            <a:extLst>
              <a:ext uri="{FF2B5EF4-FFF2-40B4-BE49-F238E27FC236}">
                <a16:creationId xmlns:a16="http://schemas.microsoft.com/office/drawing/2014/main" id="{E2194C6A-DC4A-5E42-A77D-E6022145CA56}"/>
              </a:ext>
            </a:extLst>
          </p:cNvPr>
          <p:cNvSpPr txBox="1"/>
          <p:nvPr/>
        </p:nvSpPr>
        <p:spPr>
          <a:xfrm>
            <a:off x="1091821" y="4449170"/>
            <a:ext cx="5431809" cy="1077218"/>
          </a:xfrm>
          <a:prstGeom prst="rect">
            <a:avLst/>
          </a:prstGeom>
          <a:noFill/>
        </p:spPr>
        <p:txBody>
          <a:bodyPr wrap="square" rtlCol="0">
            <a:spAutoFit/>
          </a:bodyPr>
          <a:lstStyle/>
          <a:p>
            <a:r>
              <a:rPr lang="en-US" sz="3200" dirty="0"/>
              <a:t>Supporting a shift from a crisis response to PREVENTION</a:t>
            </a:r>
          </a:p>
        </p:txBody>
      </p:sp>
    </p:spTree>
    <p:extLst>
      <p:ext uri="{BB962C8B-B14F-4D97-AF65-F5344CB8AC3E}">
        <p14:creationId xmlns:p14="http://schemas.microsoft.com/office/powerpoint/2010/main" val="908469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529EBC1-6E99-AF82-95E7-249C496EACB8}"/>
              </a:ext>
            </a:extLst>
          </p:cNvPr>
          <p:cNvSpPr/>
          <p:nvPr/>
        </p:nvSpPr>
        <p:spPr>
          <a:xfrm>
            <a:off x="4383723" y="2681074"/>
            <a:ext cx="3178629" cy="21771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F9ADE-A0AC-F092-FA68-37C8B0D4072B}"/>
              </a:ext>
            </a:extLst>
          </p:cNvPr>
          <p:cNvSpPr txBox="1"/>
          <p:nvPr/>
        </p:nvSpPr>
        <p:spPr>
          <a:xfrm>
            <a:off x="4798547" y="4078018"/>
            <a:ext cx="2303362" cy="584775"/>
          </a:xfrm>
          <a:prstGeom prst="rect">
            <a:avLst/>
          </a:prstGeom>
          <a:noFill/>
        </p:spPr>
        <p:txBody>
          <a:bodyPr wrap="square" rtlCol="0">
            <a:spAutoFit/>
          </a:bodyPr>
          <a:lstStyle/>
          <a:p>
            <a:pPr algn="ctr"/>
            <a:r>
              <a:rPr lang="en-US" sz="3200" b="1" dirty="0"/>
              <a:t>elements</a:t>
            </a:r>
          </a:p>
        </p:txBody>
      </p:sp>
      <p:sp>
        <p:nvSpPr>
          <p:cNvPr id="6" name="TextBox 5">
            <a:extLst>
              <a:ext uri="{FF2B5EF4-FFF2-40B4-BE49-F238E27FC236}">
                <a16:creationId xmlns:a16="http://schemas.microsoft.com/office/drawing/2014/main" id="{E37F756E-150B-56E2-AE03-A10C59421ADF}"/>
              </a:ext>
            </a:extLst>
          </p:cNvPr>
          <p:cNvSpPr txBox="1"/>
          <p:nvPr/>
        </p:nvSpPr>
        <p:spPr>
          <a:xfrm>
            <a:off x="3324247" y="1171507"/>
            <a:ext cx="1509580" cy="584775"/>
          </a:xfrm>
          <a:prstGeom prst="rect">
            <a:avLst/>
          </a:prstGeom>
          <a:noFill/>
        </p:spPr>
        <p:txBody>
          <a:bodyPr wrap="none" rtlCol="0">
            <a:spAutoFit/>
          </a:bodyPr>
          <a:lstStyle/>
          <a:p>
            <a:r>
              <a:rPr lang="en-US" sz="3200" b="1" dirty="0"/>
              <a:t>Context</a:t>
            </a:r>
          </a:p>
        </p:txBody>
      </p:sp>
      <p:sp>
        <p:nvSpPr>
          <p:cNvPr id="7" name="TextBox 6">
            <a:extLst>
              <a:ext uri="{FF2B5EF4-FFF2-40B4-BE49-F238E27FC236}">
                <a16:creationId xmlns:a16="http://schemas.microsoft.com/office/drawing/2014/main" id="{938B1D59-18E1-74A6-A4F0-DB59E7EC1B88}"/>
              </a:ext>
            </a:extLst>
          </p:cNvPr>
          <p:cNvSpPr txBox="1"/>
          <p:nvPr/>
        </p:nvSpPr>
        <p:spPr>
          <a:xfrm>
            <a:off x="6476811" y="880782"/>
            <a:ext cx="3505198" cy="1077218"/>
          </a:xfrm>
          <a:prstGeom prst="rect">
            <a:avLst/>
          </a:prstGeom>
          <a:noFill/>
        </p:spPr>
        <p:txBody>
          <a:bodyPr wrap="square" rtlCol="0">
            <a:spAutoFit/>
          </a:bodyPr>
          <a:lstStyle/>
          <a:p>
            <a:pPr algn="ctr"/>
            <a:r>
              <a:rPr lang="en-US" sz="3200" b="1" dirty="0"/>
              <a:t>Sequence of Required Events</a:t>
            </a:r>
          </a:p>
        </p:txBody>
      </p:sp>
      <p:sp>
        <p:nvSpPr>
          <p:cNvPr id="8" name="TextBox 7">
            <a:extLst>
              <a:ext uri="{FF2B5EF4-FFF2-40B4-BE49-F238E27FC236}">
                <a16:creationId xmlns:a16="http://schemas.microsoft.com/office/drawing/2014/main" id="{504279A4-6452-F128-8ECD-9330D2454058}"/>
              </a:ext>
            </a:extLst>
          </p:cNvPr>
          <p:cNvSpPr txBox="1"/>
          <p:nvPr/>
        </p:nvSpPr>
        <p:spPr>
          <a:xfrm>
            <a:off x="4815802" y="3068459"/>
            <a:ext cx="2303362" cy="1102994"/>
          </a:xfrm>
          <a:prstGeom prst="rect">
            <a:avLst/>
          </a:prstGeom>
          <a:noFill/>
        </p:spPr>
        <p:txBody>
          <a:bodyPr wrap="square" rtlCol="0">
            <a:spAutoFit/>
          </a:bodyPr>
          <a:lstStyle/>
          <a:p>
            <a:pPr algn="ctr">
              <a:lnSpc>
                <a:spcPts val="3900"/>
              </a:lnSpc>
            </a:pPr>
            <a:r>
              <a:rPr lang="en-US" sz="4000" b="1" dirty="0">
                <a:solidFill>
                  <a:srgbClr val="C00000"/>
                </a:solidFill>
              </a:rPr>
              <a:t>Theory of Change</a:t>
            </a:r>
          </a:p>
        </p:txBody>
      </p:sp>
      <p:sp>
        <p:nvSpPr>
          <p:cNvPr id="9" name="TextBox 8">
            <a:extLst>
              <a:ext uri="{FF2B5EF4-FFF2-40B4-BE49-F238E27FC236}">
                <a16:creationId xmlns:a16="http://schemas.microsoft.com/office/drawing/2014/main" id="{91BB44B2-1F25-A477-AE7B-8107A54B05FD}"/>
              </a:ext>
            </a:extLst>
          </p:cNvPr>
          <p:cNvSpPr txBox="1"/>
          <p:nvPr/>
        </p:nvSpPr>
        <p:spPr>
          <a:xfrm>
            <a:off x="8171726" y="3094235"/>
            <a:ext cx="3264703" cy="1077218"/>
          </a:xfrm>
          <a:prstGeom prst="rect">
            <a:avLst/>
          </a:prstGeom>
          <a:noFill/>
        </p:spPr>
        <p:txBody>
          <a:bodyPr wrap="square" rtlCol="0">
            <a:spAutoFit/>
          </a:bodyPr>
          <a:lstStyle/>
          <a:p>
            <a:pPr algn="ctr"/>
            <a:r>
              <a:rPr lang="en-US" sz="3200" b="1" dirty="0"/>
              <a:t>Underlying Assumptions</a:t>
            </a:r>
          </a:p>
        </p:txBody>
      </p:sp>
      <p:sp>
        <p:nvSpPr>
          <p:cNvPr id="10" name="TextBox 9">
            <a:extLst>
              <a:ext uri="{FF2B5EF4-FFF2-40B4-BE49-F238E27FC236}">
                <a16:creationId xmlns:a16="http://schemas.microsoft.com/office/drawing/2014/main" id="{F1ABD6B2-F0B8-C6DA-85CA-22A1A7EB735B}"/>
              </a:ext>
            </a:extLst>
          </p:cNvPr>
          <p:cNvSpPr txBox="1"/>
          <p:nvPr/>
        </p:nvSpPr>
        <p:spPr>
          <a:xfrm>
            <a:off x="7212956" y="5482989"/>
            <a:ext cx="2927285" cy="1077218"/>
          </a:xfrm>
          <a:prstGeom prst="rect">
            <a:avLst/>
          </a:prstGeom>
          <a:noFill/>
        </p:spPr>
        <p:txBody>
          <a:bodyPr wrap="square" rtlCol="0">
            <a:spAutoFit/>
          </a:bodyPr>
          <a:lstStyle/>
          <a:p>
            <a:pPr algn="ctr"/>
            <a:r>
              <a:rPr lang="en-US" sz="3200" b="1" dirty="0"/>
              <a:t>Intermediate Outcomes</a:t>
            </a:r>
          </a:p>
        </p:txBody>
      </p:sp>
      <p:sp>
        <p:nvSpPr>
          <p:cNvPr id="11" name="TextBox 10">
            <a:extLst>
              <a:ext uri="{FF2B5EF4-FFF2-40B4-BE49-F238E27FC236}">
                <a16:creationId xmlns:a16="http://schemas.microsoft.com/office/drawing/2014/main" id="{1E70BA9F-1AE2-20A3-4275-CF8B48283FE2}"/>
              </a:ext>
            </a:extLst>
          </p:cNvPr>
          <p:cNvSpPr txBox="1"/>
          <p:nvPr/>
        </p:nvSpPr>
        <p:spPr>
          <a:xfrm>
            <a:off x="2150143" y="5528593"/>
            <a:ext cx="2927285" cy="1077218"/>
          </a:xfrm>
          <a:prstGeom prst="rect">
            <a:avLst/>
          </a:prstGeom>
          <a:noFill/>
        </p:spPr>
        <p:txBody>
          <a:bodyPr wrap="square" rtlCol="0">
            <a:spAutoFit/>
          </a:bodyPr>
          <a:lstStyle/>
          <a:p>
            <a:pPr algn="ctr"/>
            <a:r>
              <a:rPr lang="en-US" sz="3200" b="1" dirty="0"/>
              <a:t>Long term Outcomes</a:t>
            </a:r>
          </a:p>
        </p:txBody>
      </p:sp>
      <p:sp>
        <p:nvSpPr>
          <p:cNvPr id="12" name="TextBox 11">
            <a:extLst>
              <a:ext uri="{FF2B5EF4-FFF2-40B4-BE49-F238E27FC236}">
                <a16:creationId xmlns:a16="http://schemas.microsoft.com/office/drawing/2014/main" id="{1094FC48-B004-B06C-A99F-B88552B2FB67}"/>
              </a:ext>
            </a:extLst>
          </p:cNvPr>
          <p:cNvSpPr txBox="1"/>
          <p:nvPr/>
        </p:nvSpPr>
        <p:spPr>
          <a:xfrm>
            <a:off x="507665" y="3094235"/>
            <a:ext cx="2927285" cy="584775"/>
          </a:xfrm>
          <a:prstGeom prst="rect">
            <a:avLst/>
          </a:prstGeom>
          <a:noFill/>
        </p:spPr>
        <p:txBody>
          <a:bodyPr wrap="square" rtlCol="0">
            <a:spAutoFit/>
          </a:bodyPr>
          <a:lstStyle/>
          <a:p>
            <a:pPr algn="ctr"/>
            <a:r>
              <a:rPr lang="en-US" sz="3200" b="1" dirty="0"/>
              <a:t>Logic Model</a:t>
            </a:r>
          </a:p>
        </p:txBody>
      </p:sp>
      <p:sp>
        <p:nvSpPr>
          <p:cNvPr id="13" name="Rectangle 12">
            <a:extLst>
              <a:ext uri="{FF2B5EF4-FFF2-40B4-BE49-F238E27FC236}">
                <a16:creationId xmlns:a16="http://schemas.microsoft.com/office/drawing/2014/main" id="{D176B7F4-9F4D-0B99-EED0-AF9D41113379}"/>
              </a:ext>
            </a:extLst>
          </p:cNvPr>
          <p:cNvSpPr/>
          <p:nvPr/>
        </p:nvSpPr>
        <p:spPr>
          <a:xfrm rot="19259642">
            <a:off x="4719403" y="1944394"/>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A14F7D-4C19-1734-1066-9EF47385E7C7}"/>
              </a:ext>
            </a:extLst>
          </p:cNvPr>
          <p:cNvSpPr/>
          <p:nvPr/>
        </p:nvSpPr>
        <p:spPr>
          <a:xfrm rot="2242523">
            <a:off x="4599163" y="4745602"/>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143975-5724-D43F-FE11-1AA114AFF56F}"/>
              </a:ext>
            </a:extLst>
          </p:cNvPr>
          <p:cNvSpPr/>
          <p:nvPr/>
        </p:nvSpPr>
        <p:spPr>
          <a:xfrm rot="2527185">
            <a:off x="7459300" y="2037628"/>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61A5833-339C-1FBE-C4A8-EC4AF1183B69}"/>
              </a:ext>
            </a:extLst>
          </p:cNvPr>
          <p:cNvSpPr/>
          <p:nvPr/>
        </p:nvSpPr>
        <p:spPr>
          <a:xfrm rot="18983168">
            <a:off x="7465695" y="4596569"/>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095EE3-1DFB-C320-68D3-9A2DD5428457}"/>
              </a:ext>
            </a:extLst>
          </p:cNvPr>
          <p:cNvSpPr/>
          <p:nvPr/>
        </p:nvSpPr>
        <p:spPr>
          <a:xfrm rot="16695208">
            <a:off x="3628753" y="3207128"/>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048532D-91E7-6912-084E-FA1DFA593028}"/>
              </a:ext>
            </a:extLst>
          </p:cNvPr>
          <p:cNvSpPr/>
          <p:nvPr/>
        </p:nvSpPr>
        <p:spPr>
          <a:xfrm rot="5400000">
            <a:off x="8169172" y="3217295"/>
            <a:ext cx="120477" cy="7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195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C240394-9C11-7045-B331-FF654095D0D6}"/>
              </a:ext>
            </a:extLst>
          </p:cNvPr>
          <p:cNvSpPr txBox="1">
            <a:spLocks noChangeArrowheads="1"/>
          </p:cNvSpPr>
          <p:nvPr/>
        </p:nvSpPr>
        <p:spPr bwMode="auto">
          <a:xfrm>
            <a:off x="282693" y="316884"/>
            <a:ext cx="12013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Redefining the role of the service sector</a:t>
            </a:r>
            <a:endParaRPr lang="en-US" altLang="en-US" sz="4800" b="1" dirty="0">
              <a:solidFill>
                <a:srgbClr val="AC0000"/>
              </a:solidFill>
            </a:endParaRPr>
          </a:p>
        </p:txBody>
      </p:sp>
      <p:pic>
        <p:nvPicPr>
          <p:cNvPr id="3" name="Picture 2" descr="A group of people sitting in chairs&#10;&#10;Description automatically generated">
            <a:extLst>
              <a:ext uri="{FF2B5EF4-FFF2-40B4-BE49-F238E27FC236}">
                <a16:creationId xmlns:a16="http://schemas.microsoft.com/office/drawing/2014/main" id="{D5F254BD-DEBC-BB40-A201-C947F10FB4A8}"/>
              </a:ext>
            </a:extLst>
          </p:cNvPr>
          <p:cNvPicPr>
            <a:picLocks noChangeAspect="1"/>
          </p:cNvPicPr>
          <p:nvPr/>
        </p:nvPicPr>
        <p:blipFill>
          <a:blip r:embed="rId2"/>
          <a:stretch>
            <a:fillRect/>
          </a:stretch>
        </p:blipFill>
        <p:spPr>
          <a:xfrm>
            <a:off x="3651249" y="1718364"/>
            <a:ext cx="4889500" cy="2628900"/>
          </a:xfrm>
          <a:prstGeom prst="rect">
            <a:avLst/>
          </a:prstGeom>
        </p:spPr>
      </p:pic>
      <p:pic>
        <p:nvPicPr>
          <p:cNvPr id="6" name="Picture 5" descr="A close up of a logo&#10;&#10;Description automatically generated">
            <a:extLst>
              <a:ext uri="{FF2B5EF4-FFF2-40B4-BE49-F238E27FC236}">
                <a16:creationId xmlns:a16="http://schemas.microsoft.com/office/drawing/2014/main" id="{1AD399B2-5ABD-5B49-8DC9-9D706C8D1A30}"/>
              </a:ext>
            </a:extLst>
          </p:cNvPr>
          <p:cNvPicPr>
            <a:picLocks noChangeAspect="1"/>
          </p:cNvPicPr>
          <p:nvPr/>
        </p:nvPicPr>
        <p:blipFill>
          <a:blip r:embed="rId3"/>
          <a:stretch>
            <a:fillRect/>
          </a:stretch>
        </p:blipFill>
        <p:spPr>
          <a:xfrm>
            <a:off x="2775471" y="4917747"/>
            <a:ext cx="6641057" cy="1623369"/>
          </a:xfrm>
          <a:prstGeom prst="rect">
            <a:avLst/>
          </a:prstGeom>
        </p:spPr>
      </p:pic>
    </p:spTree>
    <p:extLst>
      <p:ext uri="{BB962C8B-B14F-4D97-AF65-F5344CB8AC3E}">
        <p14:creationId xmlns:p14="http://schemas.microsoft.com/office/powerpoint/2010/main" val="1258047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C240394-9C11-7045-B331-FF654095D0D6}"/>
              </a:ext>
            </a:extLst>
          </p:cNvPr>
          <p:cNvSpPr txBox="1">
            <a:spLocks noChangeArrowheads="1"/>
          </p:cNvSpPr>
          <p:nvPr/>
        </p:nvSpPr>
        <p:spPr bwMode="auto">
          <a:xfrm>
            <a:off x="282693" y="316884"/>
            <a:ext cx="120139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Organizing philanthropy: </a:t>
            </a:r>
          </a:p>
          <a:p>
            <a:pPr eaLnBrk="1" hangingPunct="1">
              <a:spcBef>
                <a:spcPct val="0"/>
              </a:spcBef>
              <a:buFontTx/>
              <a:buNone/>
            </a:pPr>
            <a:r>
              <a:rPr lang="en-US" altLang="en-US" sz="4800" b="1" dirty="0">
                <a:solidFill>
                  <a:srgbClr val="000000"/>
                </a:solidFill>
              </a:rPr>
              <a:t>AWH Funders Table</a:t>
            </a:r>
            <a:endParaRPr lang="en-US" altLang="en-US" sz="4800" b="1" dirty="0">
              <a:solidFill>
                <a:srgbClr val="AC0000"/>
              </a:solidFill>
            </a:endParaRPr>
          </a:p>
        </p:txBody>
      </p:sp>
      <p:pic>
        <p:nvPicPr>
          <p:cNvPr id="3" name="Picture 2">
            <a:extLst>
              <a:ext uri="{FF2B5EF4-FFF2-40B4-BE49-F238E27FC236}">
                <a16:creationId xmlns:a16="http://schemas.microsoft.com/office/drawing/2014/main" id="{913A7C33-1881-CA49-8B56-E26977572E4D}"/>
              </a:ext>
            </a:extLst>
          </p:cNvPr>
          <p:cNvPicPr>
            <a:picLocks noChangeAspect="1"/>
          </p:cNvPicPr>
          <p:nvPr/>
        </p:nvPicPr>
        <p:blipFill>
          <a:blip r:embed="rId2"/>
          <a:stretch>
            <a:fillRect/>
          </a:stretch>
        </p:blipFill>
        <p:spPr>
          <a:xfrm>
            <a:off x="4387850" y="2533649"/>
            <a:ext cx="7376520" cy="3866503"/>
          </a:xfrm>
          <a:prstGeom prst="rect">
            <a:avLst/>
          </a:prstGeom>
        </p:spPr>
      </p:pic>
    </p:spTree>
    <p:extLst>
      <p:ext uri="{BB962C8B-B14F-4D97-AF65-F5344CB8AC3E}">
        <p14:creationId xmlns:p14="http://schemas.microsoft.com/office/powerpoint/2010/main" val="2251471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2197450" y="2250640"/>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l"/>
            <a:endParaRPr lang="en-CA" sz="2800" dirty="0"/>
          </a:p>
        </p:txBody>
      </p:sp>
      <p:pic>
        <p:nvPicPr>
          <p:cNvPr id="3" name="Picture 2" descr="A close up of text on a white background&#10;&#10;Description automatically generated">
            <a:extLst>
              <a:ext uri="{FF2B5EF4-FFF2-40B4-BE49-F238E27FC236}">
                <a16:creationId xmlns:a16="http://schemas.microsoft.com/office/drawing/2014/main" id="{A3B56D8C-C0AB-B14B-8A87-7E6E0D861D5A}"/>
              </a:ext>
            </a:extLst>
          </p:cNvPr>
          <p:cNvPicPr>
            <a:picLocks noChangeAspect="1"/>
          </p:cNvPicPr>
          <p:nvPr/>
        </p:nvPicPr>
        <p:blipFill>
          <a:blip r:embed="rId2"/>
          <a:stretch>
            <a:fillRect/>
          </a:stretch>
        </p:blipFill>
        <p:spPr>
          <a:xfrm rot="828148">
            <a:off x="6539598" y="894488"/>
            <a:ext cx="4285270" cy="5466522"/>
          </a:xfrm>
          <a:prstGeom prst="rect">
            <a:avLst/>
          </a:prstGeom>
        </p:spPr>
      </p:pic>
      <p:sp>
        <p:nvSpPr>
          <p:cNvPr id="2" name="Rectangle 1">
            <a:extLst>
              <a:ext uri="{FF2B5EF4-FFF2-40B4-BE49-F238E27FC236}">
                <a16:creationId xmlns:a16="http://schemas.microsoft.com/office/drawing/2014/main" id="{F4F65E41-00E5-2F47-AD84-840A1FEF0596}"/>
              </a:ext>
            </a:extLst>
          </p:cNvPr>
          <p:cNvSpPr/>
          <p:nvPr/>
        </p:nvSpPr>
        <p:spPr>
          <a:xfrm>
            <a:off x="108261" y="432823"/>
            <a:ext cx="6464817" cy="1569660"/>
          </a:xfrm>
          <a:prstGeom prst="rect">
            <a:avLst/>
          </a:prstGeom>
        </p:spPr>
        <p:txBody>
          <a:bodyPr wrap="square">
            <a:spAutoFit/>
          </a:bodyPr>
          <a:lstStyle/>
          <a:p>
            <a:r>
              <a:rPr lang="en-US" altLang="en-US" sz="4800" b="1" dirty="0">
                <a:solidFill>
                  <a:srgbClr val="000000"/>
                </a:solidFill>
              </a:rPr>
              <a:t>Foregrounding people with lived experience </a:t>
            </a:r>
            <a:endParaRPr lang="en-US" altLang="en-US" sz="4800" b="1" dirty="0">
              <a:solidFill>
                <a:srgbClr val="AC0000"/>
              </a:solidFill>
            </a:endParaRPr>
          </a:p>
        </p:txBody>
      </p:sp>
    </p:spTree>
    <p:extLst>
      <p:ext uri="{BB962C8B-B14F-4D97-AF65-F5344CB8AC3E}">
        <p14:creationId xmlns:p14="http://schemas.microsoft.com/office/powerpoint/2010/main" val="453818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C240394-9C11-7045-B331-FF654095D0D6}"/>
              </a:ext>
            </a:extLst>
          </p:cNvPr>
          <p:cNvSpPr txBox="1">
            <a:spLocks noChangeArrowheads="1"/>
          </p:cNvSpPr>
          <p:nvPr/>
        </p:nvSpPr>
        <p:spPr bwMode="auto">
          <a:xfrm>
            <a:off x="282693" y="316884"/>
            <a:ext cx="120139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Shifting to a </a:t>
            </a:r>
          </a:p>
          <a:p>
            <a:pPr eaLnBrk="1" hangingPunct="1">
              <a:spcBef>
                <a:spcPct val="0"/>
              </a:spcBef>
              <a:buFontTx/>
              <a:buNone/>
            </a:pPr>
            <a:r>
              <a:rPr lang="en-US" altLang="en-US" sz="4800" b="1" dirty="0">
                <a:solidFill>
                  <a:srgbClr val="000000"/>
                </a:solidFill>
              </a:rPr>
              <a:t>Human Rights</a:t>
            </a:r>
          </a:p>
          <a:p>
            <a:pPr eaLnBrk="1" hangingPunct="1">
              <a:spcBef>
                <a:spcPct val="0"/>
              </a:spcBef>
              <a:buFontTx/>
              <a:buNone/>
            </a:pPr>
            <a:r>
              <a:rPr lang="en-US" altLang="en-US" sz="4800" b="1" dirty="0">
                <a:solidFill>
                  <a:srgbClr val="000000"/>
                </a:solidFill>
              </a:rPr>
              <a:t>orientation</a:t>
            </a:r>
            <a:endParaRPr lang="en-US" altLang="en-US" sz="4800" b="1" dirty="0">
              <a:solidFill>
                <a:srgbClr val="AC0000"/>
              </a:solidFill>
            </a:endParaRPr>
          </a:p>
        </p:txBody>
      </p:sp>
      <p:pic>
        <p:nvPicPr>
          <p:cNvPr id="3" name="Picture 2" descr="A screenshot of a cell phone&#10;&#10;Description automatically generated">
            <a:extLst>
              <a:ext uri="{FF2B5EF4-FFF2-40B4-BE49-F238E27FC236}">
                <a16:creationId xmlns:a16="http://schemas.microsoft.com/office/drawing/2014/main" id="{32191811-BF4A-A244-ABE6-2632C8AC3666}"/>
              </a:ext>
            </a:extLst>
          </p:cNvPr>
          <p:cNvPicPr>
            <a:picLocks noChangeAspect="1"/>
          </p:cNvPicPr>
          <p:nvPr/>
        </p:nvPicPr>
        <p:blipFill>
          <a:blip r:embed="rId2"/>
          <a:stretch>
            <a:fillRect/>
          </a:stretch>
        </p:blipFill>
        <p:spPr>
          <a:xfrm>
            <a:off x="5074467" y="1081621"/>
            <a:ext cx="4073660" cy="5265951"/>
          </a:xfrm>
          <a:prstGeom prst="rect">
            <a:avLst/>
          </a:prstGeom>
        </p:spPr>
      </p:pic>
    </p:spTree>
    <p:extLst>
      <p:ext uri="{BB962C8B-B14F-4D97-AF65-F5344CB8AC3E}">
        <p14:creationId xmlns:p14="http://schemas.microsoft.com/office/powerpoint/2010/main" val="1831610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a:extLst>
              <a:ext uri="{FF2B5EF4-FFF2-40B4-BE49-F238E27FC236}">
                <a16:creationId xmlns:a16="http://schemas.microsoft.com/office/drawing/2014/main" id="{D8E5A67D-A922-C74C-9136-C69646A1F800}"/>
              </a:ext>
            </a:extLst>
          </p:cNvPr>
          <p:cNvSpPr txBox="1">
            <a:spLocks noChangeArrowheads="1"/>
          </p:cNvSpPr>
          <p:nvPr/>
        </p:nvSpPr>
        <p:spPr bwMode="auto">
          <a:xfrm>
            <a:off x="-878313" y="685729"/>
            <a:ext cx="123459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ts val="5738"/>
              </a:lnSpc>
              <a:spcBef>
                <a:spcPct val="0"/>
              </a:spcBef>
              <a:buFontTx/>
              <a:buNone/>
            </a:pPr>
            <a:r>
              <a:rPr lang="en-US" altLang="en-US" sz="5400" b="1" dirty="0">
                <a:solidFill>
                  <a:srgbClr val="000000"/>
                </a:solidFill>
              </a:rPr>
              <a:t>			Co-creating a </a:t>
            </a:r>
            <a:r>
              <a:rPr lang="en-US" altLang="en-US" sz="5400" b="1" dirty="0">
                <a:solidFill>
                  <a:srgbClr val="AC0000"/>
                </a:solidFill>
              </a:rPr>
              <a:t>research agenda</a:t>
            </a:r>
          </a:p>
        </p:txBody>
      </p:sp>
      <p:pic>
        <p:nvPicPr>
          <p:cNvPr id="61442" name="Picture 1" descr="Research Agenda.jpg">
            <a:extLst>
              <a:ext uri="{FF2B5EF4-FFF2-40B4-BE49-F238E27FC236}">
                <a16:creationId xmlns:a16="http://schemas.microsoft.com/office/drawing/2014/main" id="{96CF5057-F1AF-984E-B463-12A8404F54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1793875"/>
            <a:ext cx="385286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4907FD-F3F0-4340-836C-B39C022B1817}"/>
              </a:ext>
            </a:extLst>
          </p:cNvPr>
          <p:cNvSpPr txBox="1"/>
          <p:nvPr/>
        </p:nvSpPr>
        <p:spPr>
          <a:xfrm>
            <a:off x="1569493" y="2456597"/>
            <a:ext cx="3044873" cy="461665"/>
          </a:xfrm>
          <a:prstGeom prst="rect">
            <a:avLst/>
          </a:prstGeom>
          <a:noFill/>
        </p:spPr>
        <p:txBody>
          <a:bodyPr wrap="none" rtlCol="0">
            <a:spAutoFit/>
          </a:bodyPr>
          <a:lstStyle/>
          <a:p>
            <a:r>
              <a:rPr lang="en-US" dirty="0"/>
              <a:t>Collaboration with the </a:t>
            </a:r>
          </a:p>
        </p:txBody>
      </p:sp>
      <p:pic>
        <p:nvPicPr>
          <p:cNvPr id="6" name="Picture 5" descr="COH logo.RedLetters copy.png">
            <a:extLst>
              <a:ext uri="{FF2B5EF4-FFF2-40B4-BE49-F238E27FC236}">
                <a16:creationId xmlns:a16="http://schemas.microsoft.com/office/drawing/2014/main" id="{204A6DA2-822B-844E-9473-E6510EC5D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871" y="3146527"/>
            <a:ext cx="4470677" cy="1437381"/>
          </a:xfrm>
          <a:prstGeom prst="rect">
            <a:avLst/>
          </a:prstGeom>
        </p:spPr>
      </p:pic>
    </p:spTree>
    <p:extLst>
      <p:ext uri="{BB962C8B-B14F-4D97-AF65-F5344CB8AC3E}">
        <p14:creationId xmlns:p14="http://schemas.microsoft.com/office/powerpoint/2010/main" val="332163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4D5FE7-7AC2-2641-B53B-382106B8E83A}"/>
              </a:ext>
            </a:extLst>
          </p:cNvPr>
          <p:cNvSpPr/>
          <p:nvPr/>
        </p:nvSpPr>
        <p:spPr>
          <a:xfrm>
            <a:off x="463826" y="1559679"/>
            <a:ext cx="11264348" cy="479033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lstStyle/>
          <a:p>
            <a:pPr>
              <a:spcAft>
                <a:spcPts val="1200"/>
              </a:spcAft>
              <a:defRPr/>
            </a:pPr>
            <a:endParaRPr lang="en-CA" sz="3200" b="1" dirty="0">
              <a:solidFill>
                <a:srgbClr val="7F7F7F"/>
              </a:solidFill>
              <a:latin typeface="Times New Roman"/>
              <a:cs typeface="Times New Roman"/>
            </a:endParaRPr>
          </a:p>
        </p:txBody>
      </p:sp>
      <p:sp>
        <p:nvSpPr>
          <p:cNvPr id="6" name="TextBox 5">
            <a:extLst>
              <a:ext uri="{FF2B5EF4-FFF2-40B4-BE49-F238E27FC236}">
                <a16:creationId xmlns:a16="http://schemas.microsoft.com/office/drawing/2014/main" id="{0F9D4F06-308E-3D55-8934-5F687432B351}"/>
              </a:ext>
            </a:extLst>
          </p:cNvPr>
          <p:cNvSpPr txBox="1"/>
          <p:nvPr/>
        </p:nvSpPr>
        <p:spPr>
          <a:xfrm>
            <a:off x="1838325" y="1969685"/>
            <a:ext cx="9611750" cy="3970318"/>
          </a:xfrm>
          <a:prstGeom prst="rect">
            <a:avLst/>
          </a:prstGeom>
          <a:noFill/>
        </p:spPr>
        <p:txBody>
          <a:bodyPr wrap="square">
            <a:spAutoFit/>
          </a:bodyPr>
          <a:lstStyle/>
          <a:p>
            <a:r>
              <a:rPr lang="en-CA" sz="4200" b="0" i="0" dirty="0">
                <a:solidFill>
                  <a:schemeClr val="bg1"/>
                </a:solidFill>
                <a:effectLst/>
                <a:latin typeface="Arial" panose="020B0604020202020204" pitchFamily="34" charset="0"/>
                <a:cs typeface="Arial" panose="020B0604020202020204" pitchFamily="34" charset="0"/>
              </a:rPr>
              <a:t>The </a:t>
            </a:r>
            <a:r>
              <a:rPr lang="en-CA" sz="4200" b="1" i="1" dirty="0">
                <a:solidFill>
                  <a:schemeClr val="bg1"/>
                </a:solidFill>
                <a:effectLst/>
                <a:latin typeface="Arial" panose="020B0604020202020204" pitchFamily="34" charset="0"/>
                <a:cs typeface="Arial" panose="020B0604020202020204" pitchFamily="34" charset="0"/>
              </a:rPr>
              <a:t>Canadian Observatory on Homelessness</a:t>
            </a:r>
            <a:r>
              <a:rPr lang="en-CA" sz="4200" b="0" i="0" dirty="0">
                <a:solidFill>
                  <a:schemeClr val="bg1"/>
                </a:solidFill>
                <a:effectLst/>
                <a:latin typeface="Arial" panose="020B0604020202020204" pitchFamily="34" charset="0"/>
                <a:cs typeface="Arial" panose="020B0604020202020204" pitchFamily="34" charset="0"/>
              </a:rPr>
              <a:t> (COH) is a research and policy partnership working </a:t>
            </a:r>
            <a:r>
              <a:rPr lang="en-CA" sz="4200" dirty="0">
                <a:solidFill>
                  <a:schemeClr val="bg1"/>
                </a:solidFill>
                <a:latin typeface="Arial" panose="020B0604020202020204" pitchFamily="34" charset="0"/>
                <a:cs typeface="Arial" panose="020B0604020202020204" pitchFamily="34" charset="0"/>
              </a:rPr>
              <a:t>to conduct and mobilize research designed to have an impact on solutions to homelessness.</a:t>
            </a:r>
            <a:endParaRPr lang="en-US" sz="4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4CB2DD-01D2-5B65-94E3-DB83E7C631E6}"/>
              </a:ext>
            </a:extLst>
          </p:cNvPr>
          <p:cNvPicPr>
            <a:picLocks noChangeAspect="1"/>
          </p:cNvPicPr>
          <p:nvPr/>
        </p:nvPicPr>
        <p:blipFill>
          <a:blip r:embed="rId2"/>
          <a:stretch>
            <a:fillRect/>
          </a:stretch>
        </p:blipFill>
        <p:spPr>
          <a:xfrm>
            <a:off x="7646425" y="218026"/>
            <a:ext cx="3803650" cy="1136650"/>
          </a:xfrm>
          <a:prstGeom prst="rect">
            <a:avLst/>
          </a:prstGeom>
        </p:spPr>
      </p:pic>
      <p:sp>
        <p:nvSpPr>
          <p:cNvPr id="9" name="TextBox 1">
            <a:extLst>
              <a:ext uri="{FF2B5EF4-FFF2-40B4-BE49-F238E27FC236}">
                <a16:creationId xmlns:a16="http://schemas.microsoft.com/office/drawing/2014/main" id="{78F70C67-814B-40C8-6ACD-A2C7E1028A85}"/>
              </a:ext>
            </a:extLst>
          </p:cNvPr>
          <p:cNvSpPr txBox="1">
            <a:spLocks noChangeArrowheads="1"/>
          </p:cNvSpPr>
          <p:nvPr/>
        </p:nvSpPr>
        <p:spPr bwMode="auto">
          <a:xfrm>
            <a:off x="1780347" y="-753496"/>
            <a:ext cx="4448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7200" b="1" dirty="0"/>
          </a:p>
          <a:p>
            <a:pPr eaLnBrk="1" hangingPunct="1">
              <a:spcBef>
                <a:spcPct val="0"/>
              </a:spcBef>
              <a:buFontTx/>
              <a:buNone/>
            </a:pPr>
            <a:r>
              <a:rPr lang="en-US" altLang="en-US" sz="7200" b="1" dirty="0"/>
              <a:t>ABOUT US:</a:t>
            </a:r>
          </a:p>
        </p:txBody>
      </p:sp>
    </p:spTree>
    <p:extLst>
      <p:ext uri="{BB962C8B-B14F-4D97-AF65-F5344CB8AC3E}">
        <p14:creationId xmlns:p14="http://schemas.microsoft.com/office/powerpoint/2010/main" val="217242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6798" y="2721406"/>
            <a:ext cx="5661644" cy="4293483"/>
          </a:xfrm>
          <a:prstGeom prst="rect">
            <a:avLst/>
          </a:prstGeom>
          <a:noFill/>
        </p:spPr>
        <p:txBody>
          <a:bodyPr wrap="square" rtlCol="0">
            <a:spAutoFit/>
          </a:bodyPr>
          <a:lstStyle/>
          <a:p>
            <a:pPr marL="257175" indent="-257175">
              <a:spcAft>
                <a:spcPts val="450"/>
              </a:spcAft>
              <a:buFont typeface="Arial"/>
              <a:buChar char="•"/>
            </a:pPr>
            <a:r>
              <a:rPr lang="en-US" b="1" dirty="0"/>
              <a:t>Point in Time Count Toolkit</a:t>
            </a:r>
          </a:p>
          <a:p>
            <a:pPr marL="257175" indent="-257175">
              <a:spcAft>
                <a:spcPts val="450"/>
              </a:spcAft>
              <a:buFont typeface="Arial"/>
              <a:buChar char="•"/>
            </a:pPr>
            <a:r>
              <a:rPr lang="en-US" b="1" dirty="0"/>
              <a:t>Definition of youth homelessness</a:t>
            </a:r>
          </a:p>
          <a:p>
            <a:pPr marL="257175" indent="-257175">
              <a:spcAft>
                <a:spcPts val="450"/>
              </a:spcAft>
              <a:buFont typeface="Arial"/>
              <a:buChar char="•"/>
            </a:pPr>
            <a:r>
              <a:rPr lang="en-US" b="1" dirty="0"/>
              <a:t>Program Model Case Studies</a:t>
            </a:r>
          </a:p>
          <a:p>
            <a:pPr marL="257175" indent="-257175">
              <a:spcAft>
                <a:spcPts val="450"/>
              </a:spcAft>
              <a:buFont typeface="Arial"/>
              <a:buChar char="•"/>
            </a:pPr>
            <a:r>
              <a:rPr lang="en-US" b="1" dirty="0"/>
              <a:t>National Youth Homelessness Survey</a:t>
            </a:r>
          </a:p>
          <a:p>
            <a:pPr marL="257175" indent="-257175">
              <a:spcAft>
                <a:spcPts val="450"/>
              </a:spcAft>
              <a:buFont typeface="Arial"/>
              <a:buChar char="•"/>
            </a:pPr>
            <a:r>
              <a:rPr lang="en-US" b="1" dirty="0"/>
              <a:t>Data Management Support</a:t>
            </a:r>
          </a:p>
          <a:p>
            <a:pPr marL="257175" indent="-257175">
              <a:spcAft>
                <a:spcPts val="450"/>
              </a:spcAft>
              <a:buFont typeface="Arial"/>
              <a:buChar char="•"/>
            </a:pPr>
            <a:r>
              <a:rPr lang="en-US" b="1" dirty="0"/>
              <a:t>Prevention Framework</a:t>
            </a:r>
          </a:p>
          <a:p>
            <a:pPr marL="257175" indent="-257175">
              <a:spcAft>
                <a:spcPts val="450"/>
              </a:spcAft>
              <a:buFont typeface="Arial"/>
              <a:buChar char="•"/>
            </a:pPr>
            <a:r>
              <a:rPr lang="en-US" b="1" dirty="0"/>
              <a:t>Cost Effectiveness Study</a:t>
            </a:r>
          </a:p>
          <a:p>
            <a:pPr marL="257175" indent="-257175">
              <a:spcAft>
                <a:spcPts val="450"/>
              </a:spcAft>
              <a:buFont typeface="Arial"/>
              <a:buChar char="•"/>
            </a:pPr>
            <a:r>
              <a:rPr lang="en-US" b="1" dirty="0"/>
              <a:t>Policy Briefs</a:t>
            </a:r>
          </a:p>
          <a:p>
            <a:pPr marL="257175" indent="-257175">
              <a:spcAft>
                <a:spcPts val="1350"/>
              </a:spcAft>
              <a:buFont typeface="Arial"/>
              <a:buChar char="•"/>
            </a:pPr>
            <a:endParaRPr lang="en-US" sz="1800" dirty="0"/>
          </a:p>
          <a:p>
            <a:endParaRPr lang="en-US" sz="1800" dirty="0"/>
          </a:p>
        </p:txBody>
      </p:sp>
      <p:pic>
        <p:nvPicPr>
          <p:cNvPr id="9" name="Picture 8"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779" y="2606003"/>
            <a:ext cx="599628" cy="599628"/>
          </a:xfrm>
          <a:prstGeom prst="rect">
            <a:avLst/>
          </a:prstGeom>
        </p:spPr>
      </p:pic>
      <p:sp>
        <p:nvSpPr>
          <p:cNvPr id="6" name="TextBox 5"/>
          <p:cNvSpPr txBox="1"/>
          <p:nvPr/>
        </p:nvSpPr>
        <p:spPr>
          <a:xfrm>
            <a:off x="1211897" y="1763090"/>
            <a:ext cx="6221475" cy="830997"/>
          </a:xfrm>
          <a:prstGeom prst="rect">
            <a:avLst/>
          </a:prstGeom>
          <a:noFill/>
        </p:spPr>
        <p:txBody>
          <a:bodyPr wrap="none" rtlCol="0">
            <a:spAutoFit/>
          </a:bodyPr>
          <a:lstStyle/>
          <a:p>
            <a:pPr algn="ctr"/>
            <a:r>
              <a:rPr lang="en-US" sz="4800" b="1" dirty="0">
                <a:solidFill>
                  <a:srgbClr val="E4AA2C"/>
                </a:solidFill>
                <a:latin typeface="+mj-lt"/>
                <a:cs typeface="Times New Roman"/>
              </a:rPr>
              <a:t>Key Priorities – 2014-16</a:t>
            </a:r>
          </a:p>
        </p:txBody>
      </p:sp>
      <p:pic>
        <p:nvPicPr>
          <p:cNvPr id="7" name="Picture 6"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824" y="3020117"/>
            <a:ext cx="599628" cy="599628"/>
          </a:xfrm>
          <a:prstGeom prst="rect">
            <a:avLst/>
          </a:prstGeom>
        </p:spPr>
      </p:pic>
      <p:pic>
        <p:nvPicPr>
          <p:cNvPr id="8" name="Picture 7"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824" y="3434231"/>
            <a:ext cx="599628" cy="599628"/>
          </a:xfrm>
          <a:prstGeom prst="rect">
            <a:avLst/>
          </a:prstGeom>
        </p:spPr>
      </p:pic>
      <p:pic>
        <p:nvPicPr>
          <p:cNvPr id="10" name="Picture 9"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824" y="3896894"/>
            <a:ext cx="599628" cy="599628"/>
          </a:xfrm>
          <a:prstGeom prst="rect">
            <a:avLst/>
          </a:prstGeom>
        </p:spPr>
      </p:pic>
      <p:pic>
        <p:nvPicPr>
          <p:cNvPr id="11" name="Picture 10"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824" y="4311008"/>
            <a:ext cx="599628" cy="599628"/>
          </a:xfrm>
          <a:prstGeom prst="rect">
            <a:avLst/>
          </a:prstGeom>
        </p:spPr>
      </p:pic>
      <p:pic>
        <p:nvPicPr>
          <p:cNvPr id="12" name="Picture 11"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589" y="4725122"/>
            <a:ext cx="599628" cy="599628"/>
          </a:xfrm>
          <a:prstGeom prst="rect">
            <a:avLst/>
          </a:prstGeom>
        </p:spPr>
      </p:pic>
      <p:pic>
        <p:nvPicPr>
          <p:cNvPr id="13" name="Picture 12"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589" y="5139236"/>
            <a:ext cx="599628" cy="599628"/>
          </a:xfrm>
          <a:prstGeom prst="rect">
            <a:avLst/>
          </a:prstGeom>
        </p:spPr>
      </p:pic>
      <p:pic>
        <p:nvPicPr>
          <p:cNvPr id="14" name="Picture 13" descr="checkmark.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896" y="5553350"/>
            <a:ext cx="599628" cy="599628"/>
          </a:xfrm>
          <a:prstGeom prst="rect">
            <a:avLst/>
          </a:prstGeom>
        </p:spPr>
      </p:pic>
      <p:sp>
        <p:nvSpPr>
          <p:cNvPr id="18" name="Rectangle 17"/>
          <p:cNvSpPr/>
          <p:nvPr/>
        </p:nvSpPr>
        <p:spPr>
          <a:xfrm>
            <a:off x="1254590" y="655093"/>
            <a:ext cx="7238515" cy="1107996"/>
          </a:xfrm>
          <a:prstGeom prst="rect">
            <a:avLst/>
          </a:prstGeom>
        </p:spPr>
        <p:txBody>
          <a:bodyPr wrap="square">
            <a:spAutoFit/>
          </a:bodyPr>
          <a:lstStyle/>
          <a:p>
            <a:r>
              <a:rPr lang="en-US" sz="6600" b="1" dirty="0">
                <a:solidFill>
                  <a:srgbClr val="2C5585"/>
                </a:solidFill>
              </a:rPr>
              <a:t>Research Agenda</a:t>
            </a:r>
            <a:endParaRPr lang="en-US" sz="6600" dirty="0">
              <a:solidFill>
                <a:srgbClr val="2C5585"/>
              </a:solidFill>
            </a:endParaRPr>
          </a:p>
        </p:txBody>
      </p:sp>
      <p:pic>
        <p:nvPicPr>
          <p:cNvPr id="19" name="Picture 18" descr="A close up of a logo&#10;&#10;Description automatically generated">
            <a:extLst>
              <a:ext uri="{FF2B5EF4-FFF2-40B4-BE49-F238E27FC236}">
                <a16:creationId xmlns:a16="http://schemas.microsoft.com/office/drawing/2014/main" id="{44497D72-EF61-D147-8F55-0BC8E1219553}"/>
              </a:ext>
            </a:extLst>
          </p:cNvPr>
          <p:cNvPicPr>
            <a:picLocks noChangeAspect="1"/>
          </p:cNvPicPr>
          <p:nvPr/>
        </p:nvPicPr>
        <p:blipFill>
          <a:blip r:embed="rId4"/>
          <a:stretch>
            <a:fillRect/>
          </a:stretch>
        </p:blipFill>
        <p:spPr>
          <a:xfrm flipH="1">
            <a:off x="7724677" y="27292"/>
            <a:ext cx="4467323" cy="3596784"/>
          </a:xfrm>
          <a:prstGeom prst="rect">
            <a:avLst/>
          </a:prstGeom>
        </p:spPr>
      </p:pic>
    </p:spTree>
    <p:extLst>
      <p:ext uri="{BB962C8B-B14F-4D97-AF65-F5344CB8AC3E}">
        <p14:creationId xmlns:p14="http://schemas.microsoft.com/office/powerpoint/2010/main" val="13551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C240394-9C11-7045-B331-FF654095D0D6}"/>
              </a:ext>
            </a:extLst>
          </p:cNvPr>
          <p:cNvSpPr txBox="1">
            <a:spLocks noChangeArrowheads="1"/>
          </p:cNvSpPr>
          <p:nvPr/>
        </p:nvSpPr>
        <p:spPr bwMode="auto">
          <a:xfrm>
            <a:off x="282693" y="316884"/>
            <a:ext cx="12013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Enhancing government relations</a:t>
            </a:r>
            <a:endParaRPr lang="en-US" altLang="en-US" sz="4800" b="1" dirty="0">
              <a:solidFill>
                <a:srgbClr val="AC0000"/>
              </a:solidFill>
            </a:endParaRPr>
          </a:p>
        </p:txBody>
      </p:sp>
      <p:pic>
        <p:nvPicPr>
          <p:cNvPr id="5" name="Picture 2" descr="government.parliament2.jpg">
            <a:extLst>
              <a:ext uri="{FF2B5EF4-FFF2-40B4-BE49-F238E27FC236}">
                <a16:creationId xmlns:a16="http://schemas.microsoft.com/office/drawing/2014/main" id="{F101AF8E-EE45-7C47-BE49-5D67E4C0BA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52" y="1163322"/>
            <a:ext cx="2373313" cy="14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Government. Municipal.png">
            <a:extLst>
              <a:ext uri="{FF2B5EF4-FFF2-40B4-BE49-F238E27FC236}">
                <a16:creationId xmlns:a16="http://schemas.microsoft.com/office/drawing/2014/main" id="{86763775-F0D2-9544-9518-781725E8C0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3882" y="4049374"/>
            <a:ext cx="121602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edicinewheel427.gif">
            <a:extLst>
              <a:ext uri="{FF2B5EF4-FFF2-40B4-BE49-F238E27FC236}">
                <a16:creationId xmlns:a16="http://schemas.microsoft.com/office/drawing/2014/main" id="{DB042E88-0B0F-9044-AC9E-09260627F2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24148" y="5415544"/>
            <a:ext cx="1216741" cy="126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C23B23B-233D-5642-8972-AD7E57C816F9}"/>
              </a:ext>
            </a:extLst>
          </p:cNvPr>
          <p:cNvSpPr txBox="1"/>
          <p:nvPr/>
        </p:nvSpPr>
        <p:spPr>
          <a:xfrm>
            <a:off x="1503414" y="1645706"/>
            <a:ext cx="2373313" cy="708025"/>
          </a:xfrm>
          <a:prstGeom prst="rect">
            <a:avLst/>
          </a:prstGeom>
          <a:noFill/>
        </p:spPr>
        <p:txBody>
          <a:bodyPr wrap="none">
            <a:spAutoFit/>
          </a:bodyPr>
          <a:lstStyle/>
          <a:p>
            <a:pPr>
              <a:defRPr/>
            </a:pPr>
            <a:r>
              <a:rPr lang="en-US" sz="4000" b="1" dirty="0">
                <a:solidFill>
                  <a:schemeClr val="accent1">
                    <a:lumMod val="75000"/>
                  </a:schemeClr>
                </a:solidFill>
                <a:ea typeface="ＭＳ Ｐゴシック" charset="0"/>
                <a:cs typeface="ＭＳ Ｐゴシック" charset="0"/>
              </a:rPr>
              <a:t>Federal </a:t>
            </a:r>
            <a:r>
              <a:rPr lang="en-US" sz="4000" b="1" dirty="0">
                <a:solidFill>
                  <a:schemeClr val="accent1">
                    <a:lumMod val="75000"/>
                  </a:schemeClr>
                </a:solidFill>
                <a:latin typeface="Wingdings 3" charset="2"/>
                <a:ea typeface="ＭＳ Ｐゴシック" charset="0"/>
                <a:cs typeface="Wingdings 3" charset="2"/>
              </a:rPr>
              <a:t>c</a:t>
            </a:r>
            <a:endParaRPr lang="en-US" sz="4000" b="1" dirty="0">
              <a:solidFill>
                <a:schemeClr val="accent1">
                  <a:lumMod val="75000"/>
                </a:schemeClr>
              </a:solidFill>
              <a:ea typeface="ＭＳ Ｐゴシック" charset="0"/>
              <a:cs typeface="ＭＳ Ｐゴシック" charset="0"/>
            </a:endParaRPr>
          </a:p>
        </p:txBody>
      </p:sp>
      <p:sp>
        <p:nvSpPr>
          <p:cNvPr id="9" name="TextBox 8">
            <a:extLst>
              <a:ext uri="{FF2B5EF4-FFF2-40B4-BE49-F238E27FC236}">
                <a16:creationId xmlns:a16="http://schemas.microsoft.com/office/drawing/2014/main" id="{EB4A5492-7FF0-F447-B70B-237BDAB7E4D3}"/>
              </a:ext>
            </a:extLst>
          </p:cNvPr>
          <p:cNvSpPr txBox="1"/>
          <p:nvPr/>
        </p:nvSpPr>
        <p:spPr>
          <a:xfrm>
            <a:off x="3252937" y="3003350"/>
            <a:ext cx="2879725" cy="708025"/>
          </a:xfrm>
          <a:prstGeom prst="rect">
            <a:avLst/>
          </a:prstGeom>
          <a:noFill/>
        </p:spPr>
        <p:txBody>
          <a:bodyPr wrap="square">
            <a:spAutoFit/>
          </a:bodyPr>
          <a:lstStyle/>
          <a:p>
            <a:pPr>
              <a:defRPr/>
            </a:pPr>
            <a:r>
              <a:rPr lang="en-US" sz="4000" b="1" dirty="0">
                <a:solidFill>
                  <a:schemeClr val="accent1">
                    <a:lumMod val="75000"/>
                  </a:schemeClr>
                </a:solidFill>
                <a:ea typeface="ＭＳ Ｐゴシック" charset="0"/>
                <a:cs typeface="ＭＳ Ｐゴシック" charset="0"/>
              </a:rPr>
              <a:t>Provincial </a:t>
            </a:r>
            <a:r>
              <a:rPr lang="en-US" sz="4000" b="1" dirty="0">
                <a:solidFill>
                  <a:schemeClr val="accent1">
                    <a:lumMod val="75000"/>
                  </a:schemeClr>
                </a:solidFill>
                <a:latin typeface="Wingdings 3" charset="2"/>
                <a:ea typeface="ＭＳ Ｐゴシック" charset="0"/>
                <a:cs typeface="Wingdings 3" charset="2"/>
              </a:rPr>
              <a:t>c</a:t>
            </a:r>
            <a:endParaRPr lang="en-US" sz="4000" b="1" dirty="0">
              <a:solidFill>
                <a:schemeClr val="accent1">
                  <a:lumMod val="75000"/>
                </a:schemeClr>
              </a:solidFill>
              <a:ea typeface="ＭＳ Ｐゴシック" charset="0"/>
              <a:cs typeface="ＭＳ Ｐゴシック" charset="0"/>
            </a:endParaRPr>
          </a:p>
        </p:txBody>
      </p:sp>
      <p:sp>
        <p:nvSpPr>
          <p:cNvPr id="10" name="TextBox 9">
            <a:extLst>
              <a:ext uri="{FF2B5EF4-FFF2-40B4-BE49-F238E27FC236}">
                <a16:creationId xmlns:a16="http://schemas.microsoft.com/office/drawing/2014/main" id="{450A6686-BEB7-4F4C-8BDD-B5A0F1991A37}"/>
              </a:ext>
            </a:extLst>
          </p:cNvPr>
          <p:cNvSpPr txBox="1"/>
          <p:nvPr/>
        </p:nvSpPr>
        <p:spPr>
          <a:xfrm>
            <a:off x="6596689" y="5679258"/>
            <a:ext cx="3127459" cy="707886"/>
          </a:xfrm>
          <a:prstGeom prst="rect">
            <a:avLst/>
          </a:prstGeom>
          <a:noFill/>
        </p:spPr>
        <p:txBody>
          <a:bodyPr wrap="none">
            <a:spAutoFit/>
          </a:bodyPr>
          <a:lstStyle/>
          <a:p>
            <a:pPr>
              <a:defRPr/>
            </a:pPr>
            <a:r>
              <a:rPr lang="en-US" sz="4000" b="1" dirty="0">
                <a:solidFill>
                  <a:schemeClr val="accent1">
                    <a:lumMod val="75000"/>
                  </a:schemeClr>
                </a:solidFill>
                <a:ea typeface="ＭＳ Ｐゴシック" charset="0"/>
                <a:cs typeface="ＭＳ Ｐゴシック" charset="0"/>
              </a:rPr>
              <a:t>Indigenous </a:t>
            </a:r>
            <a:r>
              <a:rPr lang="en-US" sz="4000" b="1" dirty="0">
                <a:solidFill>
                  <a:schemeClr val="accent1">
                    <a:lumMod val="75000"/>
                  </a:schemeClr>
                </a:solidFill>
                <a:latin typeface="Wingdings 3" charset="2"/>
                <a:ea typeface="ＭＳ Ｐゴシック" charset="0"/>
                <a:cs typeface="Wingdings 3" charset="2"/>
              </a:rPr>
              <a:t>c</a:t>
            </a:r>
            <a:endParaRPr lang="en-US" sz="4000" b="1" dirty="0">
              <a:solidFill>
                <a:schemeClr val="accent1">
                  <a:lumMod val="75000"/>
                </a:schemeClr>
              </a:solidFill>
              <a:ea typeface="ＭＳ Ｐゴシック" charset="0"/>
              <a:cs typeface="ＭＳ Ｐゴシック" charset="0"/>
            </a:endParaRPr>
          </a:p>
        </p:txBody>
      </p:sp>
      <p:sp>
        <p:nvSpPr>
          <p:cNvPr id="11" name="TextBox 10">
            <a:extLst>
              <a:ext uri="{FF2B5EF4-FFF2-40B4-BE49-F238E27FC236}">
                <a16:creationId xmlns:a16="http://schemas.microsoft.com/office/drawing/2014/main" id="{AC97AE40-72D6-FA4C-9686-276D39A795AB}"/>
              </a:ext>
            </a:extLst>
          </p:cNvPr>
          <p:cNvSpPr txBox="1"/>
          <p:nvPr/>
        </p:nvSpPr>
        <p:spPr>
          <a:xfrm>
            <a:off x="5147493" y="4385799"/>
            <a:ext cx="2903538" cy="708025"/>
          </a:xfrm>
          <a:prstGeom prst="rect">
            <a:avLst/>
          </a:prstGeom>
          <a:noFill/>
        </p:spPr>
        <p:txBody>
          <a:bodyPr wrap="none">
            <a:spAutoFit/>
          </a:bodyPr>
          <a:lstStyle/>
          <a:p>
            <a:pPr>
              <a:defRPr/>
            </a:pPr>
            <a:r>
              <a:rPr lang="en-US" sz="4000" b="1" dirty="0">
                <a:solidFill>
                  <a:schemeClr val="accent1">
                    <a:lumMod val="75000"/>
                  </a:schemeClr>
                </a:solidFill>
                <a:ea typeface="ＭＳ Ｐゴシック" charset="0"/>
                <a:cs typeface="ＭＳ Ｐゴシック" charset="0"/>
              </a:rPr>
              <a:t>Municipal </a:t>
            </a:r>
            <a:r>
              <a:rPr lang="en-US" sz="4000" b="1" dirty="0">
                <a:solidFill>
                  <a:schemeClr val="accent1">
                    <a:lumMod val="75000"/>
                  </a:schemeClr>
                </a:solidFill>
                <a:latin typeface="Wingdings 3" charset="2"/>
                <a:ea typeface="ＭＳ Ｐゴシック" charset="0"/>
                <a:cs typeface="Wingdings 3" charset="2"/>
              </a:rPr>
              <a:t>c</a:t>
            </a:r>
            <a:endParaRPr lang="en-US" sz="4000" b="1" dirty="0">
              <a:solidFill>
                <a:schemeClr val="accent1">
                  <a:lumMod val="75000"/>
                </a:schemeClr>
              </a:solidFill>
              <a:ea typeface="ＭＳ Ｐゴシック" charset="0"/>
              <a:cs typeface="ＭＳ Ｐゴシック" charset="0"/>
            </a:endParaRPr>
          </a:p>
        </p:txBody>
      </p:sp>
      <p:pic>
        <p:nvPicPr>
          <p:cNvPr id="12" name="Picture 1" descr="government.Provincial.png">
            <a:extLst>
              <a:ext uri="{FF2B5EF4-FFF2-40B4-BE49-F238E27FC236}">
                <a16:creationId xmlns:a16="http://schemas.microsoft.com/office/drawing/2014/main" id="{0C60C012-6ED6-AC43-9884-37E069B7A6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6487" y="2582017"/>
            <a:ext cx="1588337" cy="131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507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CAB12C-89F8-7546-915A-BC8943AD461E}"/>
              </a:ext>
            </a:extLst>
          </p:cNvPr>
          <p:cNvPicPr>
            <a:picLocks noChangeAspect="1"/>
          </p:cNvPicPr>
          <p:nvPr/>
        </p:nvPicPr>
        <p:blipFill>
          <a:blip r:embed="rId3"/>
          <a:stretch>
            <a:fillRect/>
          </a:stretch>
        </p:blipFill>
        <p:spPr>
          <a:xfrm>
            <a:off x="6552359" y="1459436"/>
            <a:ext cx="5791200" cy="4216400"/>
          </a:xfrm>
          <a:prstGeom prst="rect">
            <a:avLst/>
          </a:prstGeom>
        </p:spPr>
      </p:pic>
      <p:pic>
        <p:nvPicPr>
          <p:cNvPr id="4" name="Picture 3">
            <a:extLst>
              <a:ext uri="{FF2B5EF4-FFF2-40B4-BE49-F238E27FC236}">
                <a16:creationId xmlns:a16="http://schemas.microsoft.com/office/drawing/2014/main" id="{E8F40882-64F8-A94C-B7BF-3C4CA655BDBF}"/>
              </a:ext>
            </a:extLst>
          </p:cNvPr>
          <p:cNvPicPr>
            <a:picLocks noChangeAspect="1"/>
          </p:cNvPicPr>
          <p:nvPr/>
        </p:nvPicPr>
        <p:blipFill>
          <a:blip r:embed="rId4"/>
          <a:stretch>
            <a:fillRect/>
          </a:stretch>
        </p:blipFill>
        <p:spPr>
          <a:xfrm>
            <a:off x="1400603" y="1383236"/>
            <a:ext cx="3797300" cy="4368800"/>
          </a:xfrm>
          <a:prstGeom prst="rect">
            <a:avLst/>
          </a:prstGeom>
        </p:spPr>
      </p:pic>
      <p:sp>
        <p:nvSpPr>
          <p:cNvPr id="10" name="TextBox 9">
            <a:extLst>
              <a:ext uri="{FF2B5EF4-FFF2-40B4-BE49-F238E27FC236}">
                <a16:creationId xmlns:a16="http://schemas.microsoft.com/office/drawing/2014/main" id="{058A3A27-EE75-6243-B651-94F0A348D626}"/>
              </a:ext>
            </a:extLst>
          </p:cNvPr>
          <p:cNvSpPr txBox="1"/>
          <p:nvPr/>
        </p:nvSpPr>
        <p:spPr>
          <a:xfrm>
            <a:off x="51461" y="2343228"/>
            <a:ext cx="2470419" cy="1754326"/>
          </a:xfrm>
          <a:prstGeom prst="rect">
            <a:avLst/>
          </a:prstGeom>
          <a:noFill/>
        </p:spPr>
        <p:txBody>
          <a:bodyPr wrap="square" rtlCol="0">
            <a:spAutoFit/>
          </a:bodyPr>
          <a:lstStyle/>
          <a:p>
            <a:r>
              <a:rPr lang="en-US" b="1" dirty="0"/>
              <a:t>United States</a:t>
            </a:r>
          </a:p>
          <a:p>
            <a:pPr marL="285750" indent="-285750">
              <a:buFont typeface="Arial" panose="020B0604020202020204" pitchFamily="34" charset="0"/>
              <a:buChar char="•"/>
            </a:pPr>
            <a:r>
              <a:rPr lang="en-US" sz="1400" dirty="0"/>
              <a:t>National Network </a:t>
            </a:r>
          </a:p>
          <a:p>
            <a:r>
              <a:rPr lang="en-US" sz="1400" dirty="0"/>
              <a:t>	for Youth</a:t>
            </a:r>
          </a:p>
          <a:p>
            <a:pPr marL="285750" indent="-285750">
              <a:buFont typeface="Arial" panose="020B0604020202020204" pitchFamily="34" charset="0"/>
              <a:buChar char="•"/>
            </a:pPr>
            <a:r>
              <a:rPr lang="en-US" sz="1400" dirty="0"/>
              <a:t>Chapin-Hall</a:t>
            </a:r>
          </a:p>
          <a:p>
            <a:pPr marL="285750" indent="-285750">
              <a:buFont typeface="Arial" panose="020B0604020202020204" pitchFamily="34" charset="0"/>
              <a:buChar char="•"/>
            </a:pPr>
            <a:r>
              <a:rPr lang="en-US" sz="1400" dirty="0"/>
              <a:t>A Way Home America</a:t>
            </a:r>
          </a:p>
          <a:p>
            <a:pPr marL="285750" indent="-285750">
              <a:buFont typeface="Arial" panose="020B0604020202020204" pitchFamily="34" charset="0"/>
              <a:buChar char="•"/>
            </a:pPr>
            <a:r>
              <a:rPr lang="en-US" sz="1400" dirty="0"/>
              <a:t>American Bar Association</a:t>
            </a:r>
          </a:p>
          <a:p>
            <a:pPr marL="285750" indent="-285750">
              <a:buFont typeface="Arial" panose="020B0604020202020204" pitchFamily="34" charset="0"/>
              <a:buChar char="•"/>
            </a:pPr>
            <a:r>
              <a:rPr lang="en-US" sz="1400" dirty="0"/>
              <a:t>True Colors United</a:t>
            </a:r>
          </a:p>
        </p:txBody>
      </p:sp>
      <p:sp>
        <p:nvSpPr>
          <p:cNvPr id="13" name="TextBox 12">
            <a:extLst>
              <a:ext uri="{FF2B5EF4-FFF2-40B4-BE49-F238E27FC236}">
                <a16:creationId xmlns:a16="http://schemas.microsoft.com/office/drawing/2014/main" id="{DB8574E6-2C4D-A14A-92D4-9079387571EF}"/>
              </a:ext>
            </a:extLst>
          </p:cNvPr>
          <p:cNvSpPr txBox="1"/>
          <p:nvPr/>
        </p:nvSpPr>
        <p:spPr>
          <a:xfrm>
            <a:off x="4844084" y="1727675"/>
            <a:ext cx="2062094" cy="1384995"/>
          </a:xfrm>
          <a:prstGeom prst="rect">
            <a:avLst/>
          </a:prstGeom>
          <a:noFill/>
        </p:spPr>
        <p:txBody>
          <a:bodyPr wrap="square" rtlCol="0">
            <a:spAutoFit/>
          </a:bodyPr>
          <a:lstStyle/>
          <a:p>
            <a:r>
              <a:rPr lang="en-US" b="1" dirty="0"/>
              <a:t>Europe</a:t>
            </a:r>
          </a:p>
          <a:p>
            <a:pPr marL="285750" indent="-285750">
              <a:buFont typeface="Arial" panose="020B0604020202020204" pitchFamily="34" charset="0"/>
              <a:buChar char="•"/>
            </a:pPr>
            <a:r>
              <a:rPr lang="en-US" sz="1200" dirty="0"/>
              <a:t>FEANTSA</a:t>
            </a:r>
          </a:p>
          <a:p>
            <a:pPr marL="285750" indent="-285750">
              <a:buFont typeface="Arial" panose="020B0604020202020204" pitchFamily="34" charset="0"/>
              <a:buChar char="•"/>
            </a:pPr>
            <a:r>
              <a:rPr lang="en-US" sz="1200" dirty="0"/>
              <a:t>European Observatory on Homelessness</a:t>
            </a:r>
          </a:p>
          <a:p>
            <a:pPr marL="285750" indent="-285750">
              <a:buFont typeface="Arial" panose="020B0604020202020204" pitchFamily="34" charset="0"/>
              <a:buChar char="•"/>
            </a:pPr>
            <a:r>
              <a:rPr lang="en-US" sz="1200" dirty="0"/>
              <a:t>A Way Home Europe</a:t>
            </a:r>
          </a:p>
          <a:p>
            <a:pPr marL="285750" indent="-285750">
              <a:buFont typeface="Arial" panose="020B0604020202020204" pitchFamily="34" charset="0"/>
              <a:buChar char="•"/>
            </a:pPr>
            <a:r>
              <a:rPr lang="en-US" sz="1200" dirty="0"/>
              <a:t>Housing First Europe Hub</a:t>
            </a:r>
          </a:p>
        </p:txBody>
      </p:sp>
      <p:sp>
        <p:nvSpPr>
          <p:cNvPr id="14" name="TextBox 13">
            <a:extLst>
              <a:ext uri="{FF2B5EF4-FFF2-40B4-BE49-F238E27FC236}">
                <a16:creationId xmlns:a16="http://schemas.microsoft.com/office/drawing/2014/main" id="{1B440E59-CEDE-E843-AC9A-91DBE9615566}"/>
              </a:ext>
            </a:extLst>
          </p:cNvPr>
          <p:cNvSpPr txBox="1"/>
          <p:nvPr/>
        </p:nvSpPr>
        <p:spPr>
          <a:xfrm>
            <a:off x="9665550" y="5303182"/>
            <a:ext cx="2247899" cy="1107996"/>
          </a:xfrm>
          <a:prstGeom prst="rect">
            <a:avLst/>
          </a:prstGeom>
          <a:noFill/>
        </p:spPr>
        <p:txBody>
          <a:bodyPr wrap="square" rtlCol="0">
            <a:spAutoFit/>
          </a:bodyPr>
          <a:lstStyle/>
          <a:p>
            <a:r>
              <a:rPr lang="en-US" b="1" dirty="0"/>
              <a:t>Australia</a:t>
            </a:r>
          </a:p>
          <a:p>
            <a:pPr marL="285750" indent="-285750">
              <a:buFont typeface="Arial" panose="020B0604020202020204" pitchFamily="34" charset="0"/>
              <a:buChar char="•"/>
            </a:pPr>
            <a:r>
              <a:rPr lang="en-US" sz="1400" dirty="0"/>
              <a:t>National </a:t>
            </a:r>
            <a:br>
              <a:rPr lang="en-US" sz="1400" dirty="0"/>
            </a:br>
            <a:r>
              <a:rPr lang="en-US" sz="1400" dirty="0"/>
              <a:t>Youth Commission</a:t>
            </a:r>
          </a:p>
          <a:p>
            <a:pPr marL="285750" indent="-285750">
              <a:buFont typeface="Arial" panose="020B0604020202020204" pitchFamily="34" charset="0"/>
              <a:buChar char="•"/>
            </a:pPr>
            <a:r>
              <a:rPr lang="en-US" sz="1400" dirty="0"/>
              <a:t>A Way Home Australia</a:t>
            </a:r>
          </a:p>
        </p:txBody>
      </p:sp>
      <p:sp>
        <p:nvSpPr>
          <p:cNvPr id="15" name="TextBox 14">
            <a:extLst>
              <a:ext uri="{FF2B5EF4-FFF2-40B4-BE49-F238E27FC236}">
                <a16:creationId xmlns:a16="http://schemas.microsoft.com/office/drawing/2014/main" id="{45A29B2A-226E-C142-8A87-196115250D23}"/>
              </a:ext>
            </a:extLst>
          </p:cNvPr>
          <p:cNvSpPr txBox="1"/>
          <p:nvPr/>
        </p:nvSpPr>
        <p:spPr>
          <a:xfrm>
            <a:off x="4241884" y="4505268"/>
            <a:ext cx="3547878" cy="1877437"/>
          </a:xfrm>
          <a:prstGeom prst="rect">
            <a:avLst/>
          </a:prstGeom>
          <a:noFill/>
        </p:spPr>
        <p:txBody>
          <a:bodyPr wrap="square" rtlCol="0">
            <a:spAutoFit/>
          </a:bodyPr>
          <a:lstStyle/>
          <a:p>
            <a:r>
              <a:rPr lang="en-US" b="1" dirty="0"/>
              <a:t>Global initiatives</a:t>
            </a:r>
            <a:r>
              <a:rPr lang="en-US" sz="1400" b="1" dirty="0"/>
              <a:t> (including work in Central and South America, Africa &amp; Asia)</a:t>
            </a:r>
          </a:p>
          <a:p>
            <a:pPr marL="285750" indent="-285750">
              <a:buFont typeface="Arial" panose="020B0604020202020204" pitchFamily="34" charset="0"/>
              <a:buChar char="•"/>
            </a:pPr>
            <a:r>
              <a:rPr lang="en-US" sz="1400" dirty="0"/>
              <a:t>Upstream International Living Lab</a:t>
            </a:r>
          </a:p>
          <a:p>
            <a:pPr marL="285750" indent="-285750">
              <a:buFont typeface="Arial" panose="020B0604020202020204" pitchFamily="34" charset="0"/>
              <a:buChar char="•"/>
            </a:pPr>
            <a:r>
              <a:rPr lang="en-US" sz="1400" dirty="0"/>
              <a:t>Institute on Global Homelessness</a:t>
            </a:r>
          </a:p>
          <a:p>
            <a:pPr marL="285750" indent="-285750">
              <a:buFont typeface="Arial" panose="020B0604020202020204" pitchFamily="34" charset="0"/>
              <a:buChar char="•"/>
            </a:pPr>
            <a:r>
              <a:rPr lang="en-US" sz="1400" dirty="0"/>
              <a:t>Covenant House International</a:t>
            </a:r>
          </a:p>
          <a:p>
            <a:pPr marL="285750" indent="-285750">
              <a:buFont typeface="Arial" panose="020B0604020202020204" pitchFamily="34" charset="0"/>
              <a:buChar char="•"/>
            </a:pPr>
            <a:r>
              <a:rPr lang="en-US" sz="1400" dirty="0"/>
              <a:t>Consortium for Street Children</a:t>
            </a:r>
          </a:p>
          <a:p>
            <a:pPr marL="285750" indent="-285750">
              <a:buFont typeface="Arial" panose="020B0604020202020204" pitchFamily="34" charset="0"/>
              <a:buChar char="•"/>
            </a:pPr>
            <a:r>
              <a:rPr lang="en-US" sz="1400" dirty="0"/>
              <a:t>Baker McKenzie</a:t>
            </a:r>
          </a:p>
          <a:p>
            <a:pPr marL="285750" indent="-285750">
              <a:buFont typeface="Arial" panose="020B0604020202020204" pitchFamily="34" charset="0"/>
              <a:buChar char="•"/>
            </a:pPr>
            <a:endParaRPr lang="en-US" sz="1400" dirty="0"/>
          </a:p>
        </p:txBody>
      </p:sp>
      <p:sp>
        <p:nvSpPr>
          <p:cNvPr id="11" name="TextBox 2">
            <a:extLst>
              <a:ext uri="{FF2B5EF4-FFF2-40B4-BE49-F238E27FC236}">
                <a16:creationId xmlns:a16="http://schemas.microsoft.com/office/drawing/2014/main" id="{76E65DAC-969A-144E-AC5F-8B8521F01EB8}"/>
              </a:ext>
            </a:extLst>
          </p:cNvPr>
          <p:cNvSpPr txBox="1">
            <a:spLocks noChangeArrowheads="1"/>
          </p:cNvSpPr>
          <p:nvPr/>
        </p:nvSpPr>
        <p:spPr bwMode="auto">
          <a:xfrm>
            <a:off x="282693" y="316884"/>
            <a:ext cx="12013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81088" indent="-10810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b="1" dirty="0">
                <a:solidFill>
                  <a:srgbClr val="000000"/>
                </a:solidFill>
              </a:rPr>
              <a:t>Engaging internationally</a:t>
            </a:r>
            <a:endParaRPr lang="en-US" altLang="en-US" sz="4800" b="1" dirty="0">
              <a:solidFill>
                <a:srgbClr val="AC0000"/>
              </a:solidFill>
            </a:endParaRPr>
          </a:p>
        </p:txBody>
      </p:sp>
    </p:spTree>
    <p:extLst>
      <p:ext uri="{BB962C8B-B14F-4D97-AF65-F5344CB8AC3E}">
        <p14:creationId xmlns:p14="http://schemas.microsoft.com/office/powerpoint/2010/main" val="98150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EBE51-BDBF-BD47-8CE5-A5A64DC50F98}"/>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092563" y="535246"/>
            <a:ext cx="6858000" cy="1754327"/>
          </a:xfrm>
          <a:prstGeom prst="rect">
            <a:avLst/>
          </a:prstGeom>
        </p:spPr>
        <p:txBody>
          <a:bodyPr wrap="square">
            <a:spAutoFit/>
          </a:bodyPr>
          <a:lstStyle/>
          <a:p>
            <a:r>
              <a:rPr lang="en-CA" sz="5400" dirty="0">
                <a:solidFill>
                  <a:schemeClr val="bg1"/>
                </a:solidFill>
              </a:rPr>
              <a:t>Collective Impact:</a:t>
            </a:r>
          </a:p>
          <a:p>
            <a:r>
              <a:rPr lang="en-CA" sz="5400" dirty="0">
                <a:solidFill>
                  <a:srgbClr val="CE0202"/>
                </a:solidFill>
              </a:rPr>
              <a:t>The </a:t>
            </a:r>
            <a:r>
              <a:rPr lang="en-CA" sz="5400" i="1" dirty="0">
                <a:solidFill>
                  <a:srgbClr val="CE0202"/>
                </a:solidFill>
              </a:rPr>
              <a:t>Dark Side</a:t>
            </a:r>
          </a:p>
        </p:txBody>
      </p:sp>
    </p:spTree>
    <p:extLst>
      <p:ext uri="{BB962C8B-B14F-4D97-AF65-F5344CB8AC3E}">
        <p14:creationId xmlns:p14="http://schemas.microsoft.com/office/powerpoint/2010/main" val="679312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90939"/>
            <a:ext cx="9144000" cy="4682936"/>
          </a:xfrm>
          <a:prstGeom prst="rect">
            <a:avLst/>
          </a:prstGeom>
        </p:spPr>
      </p:pic>
      <p:pic>
        <p:nvPicPr>
          <p:cNvPr id="3" name="Picture 2" descr="I'm special.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942" y="3810569"/>
            <a:ext cx="1051158" cy="1051158"/>
          </a:xfrm>
          <a:prstGeom prst="rect">
            <a:avLst/>
          </a:prstGeom>
        </p:spPr>
      </p:pic>
      <p:pic>
        <p:nvPicPr>
          <p:cNvPr id="5" name="Picture 4" descr="I'm special.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943" y="3605700"/>
            <a:ext cx="1051158" cy="1051158"/>
          </a:xfrm>
          <a:prstGeom prst="rect">
            <a:avLst/>
          </a:prstGeom>
        </p:spPr>
      </p:pic>
      <p:pic>
        <p:nvPicPr>
          <p:cNvPr id="6" name="Picture 5" descr="I'm special.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050" y="3605700"/>
            <a:ext cx="1051158" cy="1051158"/>
          </a:xfrm>
          <a:prstGeom prst="rect">
            <a:avLst/>
          </a:prstGeom>
        </p:spPr>
      </p:pic>
      <p:pic>
        <p:nvPicPr>
          <p:cNvPr id="7" name="Picture 6" descr="I'm special.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823" y="3605700"/>
            <a:ext cx="1051158" cy="1051158"/>
          </a:xfrm>
          <a:prstGeom prst="rect">
            <a:avLst/>
          </a:prstGeom>
        </p:spPr>
      </p:pic>
      <p:sp>
        <p:nvSpPr>
          <p:cNvPr id="8" name="TextBox 7"/>
          <p:cNvSpPr txBox="1"/>
          <p:nvPr/>
        </p:nvSpPr>
        <p:spPr>
          <a:xfrm>
            <a:off x="2261463" y="593269"/>
            <a:ext cx="8123638" cy="1107996"/>
          </a:xfrm>
          <a:prstGeom prst="rect">
            <a:avLst/>
          </a:prstGeom>
          <a:noFill/>
        </p:spPr>
        <p:txBody>
          <a:bodyPr wrap="none" rtlCol="0">
            <a:spAutoFit/>
          </a:bodyPr>
          <a:lstStyle/>
          <a:p>
            <a:r>
              <a:rPr lang="en-US" sz="4000" dirty="0"/>
              <a:t>The  </a:t>
            </a:r>
            <a:r>
              <a:rPr lang="en-US" sz="6000" dirty="0">
                <a:solidFill>
                  <a:srgbClr val="CE0202"/>
                </a:solidFill>
                <a:latin typeface="Lucida Handwriting"/>
                <a:cs typeface="Lucida Handwriting"/>
              </a:rPr>
              <a:t>Specialness</a:t>
            </a:r>
            <a:r>
              <a:rPr lang="en-US" sz="6000" dirty="0">
                <a:solidFill>
                  <a:srgbClr val="CE0202"/>
                </a:solidFill>
              </a:rPr>
              <a:t> </a:t>
            </a:r>
            <a:r>
              <a:rPr lang="en-US" sz="6600" dirty="0">
                <a:solidFill>
                  <a:srgbClr val="CE0202"/>
                </a:solidFill>
              </a:rPr>
              <a:t>  </a:t>
            </a:r>
            <a:r>
              <a:rPr lang="en-US" sz="4000" dirty="0"/>
              <a:t>Disease</a:t>
            </a:r>
          </a:p>
        </p:txBody>
      </p:sp>
    </p:spTree>
    <p:extLst>
      <p:ext uri="{BB962C8B-B14F-4D97-AF65-F5344CB8AC3E}">
        <p14:creationId xmlns:p14="http://schemas.microsoft.com/office/powerpoint/2010/main" val="1954223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F2738-83CC-DB48-ABBB-C95C34122A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51285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509398" y="-1290269"/>
            <a:ext cx="4987925"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4</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491137" y="2527804"/>
            <a:ext cx="9580284" cy="275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ts val="10425"/>
              </a:lnSpc>
            </a:pPr>
            <a:r>
              <a:rPr lang="en-US" sz="9600" b="1" dirty="0">
                <a:solidFill>
                  <a:srgbClr val="404040"/>
                </a:solidFill>
              </a:rPr>
              <a:t>Supporting System</a:t>
            </a:r>
            <a:r>
              <a:rPr lang="en-US" sz="10500" b="1" i="1" dirty="0">
                <a:solidFill>
                  <a:schemeClr val="accent2"/>
                </a:solidFill>
              </a:rPr>
              <a:t>s</a:t>
            </a:r>
            <a:r>
              <a:rPr lang="en-US" sz="9600" b="1" dirty="0">
                <a:solidFill>
                  <a:srgbClr val="404040"/>
                </a:solidFill>
              </a:rPr>
              <a:t> Planning</a:t>
            </a:r>
            <a:endParaRPr lang="en-US" sz="9600" b="1" i="1" dirty="0">
              <a:solidFill>
                <a:srgbClr val="404040"/>
              </a:solidFill>
            </a:endParaRPr>
          </a:p>
        </p:txBody>
      </p:sp>
    </p:spTree>
    <p:extLst>
      <p:ext uri="{BB962C8B-B14F-4D97-AF65-F5344CB8AC3E}">
        <p14:creationId xmlns:p14="http://schemas.microsoft.com/office/powerpoint/2010/main" val="1485629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in the snow&#10;&#10;Description automatically generated">
            <a:extLst>
              <a:ext uri="{FF2B5EF4-FFF2-40B4-BE49-F238E27FC236}">
                <a16:creationId xmlns:a16="http://schemas.microsoft.com/office/drawing/2014/main" id="{4C66BDA4-34AA-B147-9FB1-C0D96DBBCEF2}"/>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screen shot of a person&#10;&#10;Description automatically generated">
            <a:extLst>
              <a:ext uri="{FF2B5EF4-FFF2-40B4-BE49-F238E27FC236}">
                <a16:creationId xmlns:a16="http://schemas.microsoft.com/office/drawing/2014/main" id="{82004C03-D3D1-D349-917F-8C2E89B1DDEA}"/>
              </a:ext>
            </a:extLst>
          </p:cNvPr>
          <p:cNvPicPr>
            <a:picLocks noChangeAspect="1"/>
          </p:cNvPicPr>
          <p:nvPr/>
        </p:nvPicPr>
        <p:blipFill>
          <a:blip r:embed="rId3"/>
          <a:stretch>
            <a:fillRect/>
          </a:stretch>
        </p:blipFill>
        <p:spPr>
          <a:xfrm>
            <a:off x="1917700" y="402704"/>
            <a:ext cx="4178300" cy="5397500"/>
          </a:xfrm>
          <a:prstGeom prst="rect">
            <a:avLst/>
          </a:prstGeom>
        </p:spPr>
      </p:pic>
    </p:spTree>
    <p:extLst>
      <p:ext uri="{BB962C8B-B14F-4D97-AF65-F5344CB8AC3E}">
        <p14:creationId xmlns:p14="http://schemas.microsoft.com/office/powerpoint/2010/main" val="60196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B9722602-CFCF-3343-BD98-615B156285DA}"/>
              </a:ext>
            </a:extLst>
          </p:cNvPr>
          <p:cNvPicPr>
            <a:picLocks noChangeAspect="1"/>
          </p:cNvPicPr>
          <p:nvPr/>
        </p:nvPicPr>
        <p:blipFill>
          <a:blip r:embed="rId2"/>
          <a:stretch>
            <a:fillRect/>
          </a:stretch>
        </p:blipFill>
        <p:spPr>
          <a:xfrm>
            <a:off x="1790700" y="909770"/>
            <a:ext cx="8610600" cy="4348788"/>
          </a:xfrm>
          <a:prstGeom prst="rect">
            <a:avLst/>
          </a:prstGeom>
        </p:spPr>
      </p:pic>
    </p:spTree>
    <p:extLst>
      <p:ext uri="{BB962C8B-B14F-4D97-AF65-F5344CB8AC3E}">
        <p14:creationId xmlns:p14="http://schemas.microsoft.com/office/powerpoint/2010/main" val="2986792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509398" y="-1290269"/>
            <a:ext cx="4987925"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5</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491137" y="2879496"/>
            <a:ext cx="9580284" cy="275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ts val="10425"/>
              </a:lnSpc>
            </a:pPr>
            <a:r>
              <a:rPr lang="en-US" sz="9600" b="1" dirty="0">
                <a:solidFill>
                  <a:srgbClr val="404040"/>
                </a:solidFill>
              </a:rPr>
              <a:t>Fostering Social Innovation</a:t>
            </a:r>
            <a:endParaRPr lang="en-US" sz="9600" b="1" i="1" dirty="0">
              <a:solidFill>
                <a:srgbClr val="404040"/>
              </a:solidFill>
            </a:endParaRPr>
          </a:p>
        </p:txBody>
      </p:sp>
    </p:spTree>
    <p:extLst>
      <p:ext uri="{BB962C8B-B14F-4D97-AF65-F5344CB8AC3E}">
        <p14:creationId xmlns:p14="http://schemas.microsoft.com/office/powerpoint/2010/main" val="133573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509398" y="-1290269"/>
            <a:ext cx="4987925"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1</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657392" y="2116743"/>
            <a:ext cx="894964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200" b="1" dirty="0">
                <a:solidFill>
                  <a:srgbClr val="404040"/>
                </a:solidFill>
              </a:rPr>
              <a:t>Understanding Youth Homelessness in Canada</a:t>
            </a:r>
          </a:p>
        </p:txBody>
      </p:sp>
    </p:spTree>
    <p:extLst>
      <p:ext uri="{BB962C8B-B14F-4D97-AF65-F5344CB8AC3E}">
        <p14:creationId xmlns:p14="http://schemas.microsoft.com/office/powerpoint/2010/main" val="3188510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73EBB-08FC-8940-8345-63D235638BBD}"/>
              </a:ext>
            </a:extLst>
          </p:cNvPr>
          <p:cNvPicPr>
            <a:picLocks noChangeAspect="1"/>
          </p:cNvPicPr>
          <p:nvPr/>
        </p:nvPicPr>
        <p:blipFill>
          <a:blip r:embed="rId3"/>
          <a:stretch>
            <a:fillRect/>
          </a:stretch>
        </p:blipFill>
        <p:spPr>
          <a:xfrm>
            <a:off x="1099944" y="518643"/>
            <a:ext cx="5178026" cy="5360585"/>
          </a:xfrm>
          <a:prstGeom prst="rect">
            <a:avLst/>
          </a:prstGeom>
        </p:spPr>
      </p:pic>
      <p:sp>
        <p:nvSpPr>
          <p:cNvPr id="4" name="TextBox 3">
            <a:extLst>
              <a:ext uri="{FF2B5EF4-FFF2-40B4-BE49-F238E27FC236}">
                <a16:creationId xmlns:a16="http://schemas.microsoft.com/office/drawing/2014/main" id="{D4B8F4DB-9275-9147-84ED-AFFD35DCABCD}"/>
              </a:ext>
            </a:extLst>
          </p:cNvPr>
          <p:cNvSpPr txBox="1"/>
          <p:nvPr/>
        </p:nvSpPr>
        <p:spPr>
          <a:xfrm>
            <a:off x="6839096" y="2490718"/>
            <a:ext cx="5151603" cy="2123658"/>
          </a:xfrm>
          <a:prstGeom prst="rect">
            <a:avLst/>
          </a:prstGeom>
          <a:noFill/>
        </p:spPr>
        <p:txBody>
          <a:bodyPr wrap="none" rtlCol="0">
            <a:spAutoFit/>
          </a:bodyPr>
          <a:lstStyle/>
          <a:p>
            <a:r>
              <a:rPr lang="en-US" sz="4400" b="1" dirty="0">
                <a:solidFill>
                  <a:srgbClr val="4DD056"/>
                </a:solidFill>
              </a:rPr>
              <a:t>Youth</a:t>
            </a:r>
          </a:p>
          <a:p>
            <a:r>
              <a:rPr lang="en-US" sz="4400" b="1" dirty="0">
                <a:solidFill>
                  <a:srgbClr val="4DD056"/>
                </a:solidFill>
              </a:rPr>
              <a:t>Homelessness</a:t>
            </a:r>
          </a:p>
          <a:p>
            <a:r>
              <a:rPr lang="en-US" sz="4400" b="1" dirty="0">
                <a:solidFill>
                  <a:srgbClr val="4DD056"/>
                </a:solidFill>
              </a:rPr>
              <a:t>Social Innovation Lab</a:t>
            </a:r>
          </a:p>
        </p:txBody>
      </p:sp>
    </p:spTree>
    <p:extLst>
      <p:ext uri="{BB962C8B-B14F-4D97-AF65-F5344CB8AC3E}">
        <p14:creationId xmlns:p14="http://schemas.microsoft.com/office/powerpoint/2010/main" val="711696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34E04F-F4C0-714F-96E0-B358DD5E5984}"/>
              </a:ext>
            </a:extLst>
          </p:cNvPr>
          <p:cNvSpPr txBox="1"/>
          <p:nvPr/>
        </p:nvSpPr>
        <p:spPr>
          <a:xfrm>
            <a:off x="4120683" y="1920396"/>
            <a:ext cx="4897751" cy="1015663"/>
          </a:xfrm>
          <a:prstGeom prst="rect">
            <a:avLst/>
          </a:prstGeom>
          <a:noFill/>
        </p:spPr>
        <p:txBody>
          <a:bodyPr wrap="none" rtlCol="0">
            <a:spAutoFit/>
          </a:bodyPr>
          <a:lstStyle/>
          <a:p>
            <a:r>
              <a:rPr lang="en-US" sz="6000" b="1" dirty="0"/>
              <a:t>Co-Leadership </a:t>
            </a:r>
          </a:p>
        </p:txBody>
      </p:sp>
      <p:pic>
        <p:nvPicPr>
          <p:cNvPr id="9" name="Picture 8" descr="A close up of a logo&#10;&#10;Description automatically generated">
            <a:extLst>
              <a:ext uri="{FF2B5EF4-FFF2-40B4-BE49-F238E27FC236}">
                <a16:creationId xmlns:a16="http://schemas.microsoft.com/office/drawing/2014/main" id="{A1EBE052-132D-2341-9877-E0DD82CE6543}"/>
              </a:ext>
            </a:extLst>
          </p:cNvPr>
          <p:cNvPicPr>
            <a:picLocks noChangeAspect="1"/>
          </p:cNvPicPr>
          <p:nvPr/>
        </p:nvPicPr>
        <p:blipFill>
          <a:blip r:embed="rId3"/>
          <a:stretch>
            <a:fillRect/>
          </a:stretch>
        </p:blipFill>
        <p:spPr>
          <a:xfrm>
            <a:off x="286512" y="232784"/>
            <a:ext cx="9418320" cy="1591259"/>
          </a:xfrm>
          <a:prstGeom prst="rect">
            <a:avLst/>
          </a:prstGeom>
        </p:spPr>
      </p:pic>
      <p:sp>
        <p:nvSpPr>
          <p:cNvPr id="10" name="Rounded Rectangle 9">
            <a:extLst>
              <a:ext uri="{FF2B5EF4-FFF2-40B4-BE49-F238E27FC236}">
                <a16:creationId xmlns:a16="http://schemas.microsoft.com/office/drawing/2014/main" id="{405F6077-2ED0-A249-A227-03E96C9C6642}"/>
              </a:ext>
            </a:extLst>
          </p:cNvPr>
          <p:cNvSpPr/>
          <p:nvPr/>
        </p:nvSpPr>
        <p:spPr>
          <a:xfrm>
            <a:off x="992032" y="3268991"/>
            <a:ext cx="4425358" cy="180767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FFE8128-25EF-3647-880F-0C096167C305}"/>
              </a:ext>
            </a:extLst>
          </p:cNvPr>
          <p:cNvSpPr/>
          <p:nvPr/>
        </p:nvSpPr>
        <p:spPr>
          <a:xfrm>
            <a:off x="7369947" y="3160157"/>
            <a:ext cx="3830021" cy="19165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5F86D6-0A57-2D41-9DE2-32D7A6D14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561" y="3509681"/>
            <a:ext cx="4124299" cy="132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WAYHOME_CANADA.png">
            <a:extLst>
              <a:ext uri="{FF2B5EF4-FFF2-40B4-BE49-F238E27FC236}">
                <a16:creationId xmlns:a16="http://schemas.microsoft.com/office/drawing/2014/main" id="{1E4FEC83-F247-C746-B27E-4CE00BAE2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538" y="3173625"/>
            <a:ext cx="3070106" cy="1807679"/>
          </a:xfrm>
          <a:prstGeom prst="rect">
            <a:avLst/>
          </a:prstGeom>
        </p:spPr>
      </p:pic>
    </p:spTree>
    <p:extLst>
      <p:ext uri="{BB962C8B-B14F-4D97-AF65-F5344CB8AC3E}">
        <p14:creationId xmlns:p14="http://schemas.microsoft.com/office/powerpoint/2010/main" val="1595838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2">
            <a:extLst>
              <a:ext uri="{FF2B5EF4-FFF2-40B4-BE49-F238E27FC236}">
                <a16:creationId xmlns:a16="http://schemas.microsoft.com/office/drawing/2014/main" id="{FAC5C6A0-6EED-E04A-955D-908392EA5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720725"/>
            <a:ext cx="41021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D79E08B-035B-A14B-A688-3B5565408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975" y="288925"/>
            <a:ext cx="4049713"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86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E27EDFA-D615-584B-810F-EA496D735EF2}"/>
              </a:ext>
            </a:extLst>
          </p:cNvPr>
          <p:cNvPicPr>
            <a:picLocks noChangeAspect="1"/>
          </p:cNvPicPr>
          <p:nvPr/>
        </p:nvPicPr>
        <p:blipFill>
          <a:blip r:embed="rId3"/>
          <a:stretch>
            <a:fillRect/>
          </a:stretch>
        </p:blipFill>
        <p:spPr>
          <a:xfrm>
            <a:off x="286512" y="232784"/>
            <a:ext cx="9418320" cy="1591259"/>
          </a:xfrm>
          <a:prstGeom prst="rect">
            <a:avLst/>
          </a:prstGeom>
        </p:spPr>
      </p:pic>
      <p:sp>
        <p:nvSpPr>
          <p:cNvPr id="5" name="TextBox 4">
            <a:extLst>
              <a:ext uri="{FF2B5EF4-FFF2-40B4-BE49-F238E27FC236}">
                <a16:creationId xmlns:a16="http://schemas.microsoft.com/office/drawing/2014/main" id="{7EFC793C-892D-5ABD-B1F0-F94FDFB1D8AA}"/>
              </a:ext>
            </a:extLst>
          </p:cNvPr>
          <p:cNvSpPr txBox="1"/>
          <p:nvPr/>
        </p:nvSpPr>
        <p:spPr>
          <a:xfrm>
            <a:off x="2154382" y="2510181"/>
            <a:ext cx="7883236" cy="2923877"/>
          </a:xfrm>
          <a:prstGeom prst="rect">
            <a:avLst/>
          </a:prstGeom>
          <a:noFill/>
        </p:spPr>
        <p:txBody>
          <a:bodyPr wrap="square">
            <a:spAutoFit/>
          </a:bodyPr>
          <a:lstStyle/>
          <a:p>
            <a:pPr algn="ctr">
              <a:spcAft>
                <a:spcPts val="600"/>
              </a:spcAft>
              <a:defRPr/>
            </a:pPr>
            <a:r>
              <a:rPr lang="en-US" sz="4400" b="1" dirty="0"/>
              <a:t>Making the Shift brings together our collective body of work on the </a:t>
            </a:r>
            <a:r>
              <a:rPr lang="en-US" sz="4800" b="1" i="1" dirty="0">
                <a:solidFill>
                  <a:srgbClr val="F3CD30"/>
                </a:solidFill>
              </a:rPr>
              <a:t>prevention of youth homelessness</a:t>
            </a:r>
          </a:p>
        </p:txBody>
      </p:sp>
    </p:spTree>
    <p:extLst>
      <p:ext uri="{BB962C8B-B14F-4D97-AF65-F5344CB8AC3E}">
        <p14:creationId xmlns:p14="http://schemas.microsoft.com/office/powerpoint/2010/main" val="1367355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524E9-44F6-AE4A-B97F-DC17F60C4D7B}"/>
              </a:ext>
            </a:extLst>
          </p:cNvPr>
          <p:cNvSpPr>
            <a:spLocks noGrp="1"/>
          </p:cNvSpPr>
          <p:nvPr>
            <p:ph type="ctrTitle"/>
          </p:nvPr>
        </p:nvSpPr>
        <p:spPr>
          <a:xfrm>
            <a:off x="860298" y="2880744"/>
            <a:ext cx="11047222" cy="2387600"/>
          </a:xfrm>
        </p:spPr>
        <p:txBody>
          <a:bodyPr>
            <a:noAutofit/>
          </a:bodyPr>
          <a:lstStyle/>
          <a:p>
            <a:pPr algn="l"/>
            <a:r>
              <a:rPr lang="en-CA" sz="3600" dirty="0"/>
              <a:t>Our work focuses on a singular goal: </a:t>
            </a:r>
            <a:br>
              <a:rPr lang="en-CA" sz="3600" dirty="0"/>
            </a:br>
            <a:r>
              <a:rPr lang="en-CA" sz="4000" b="1" i="1" dirty="0"/>
              <a:t>to conduct and mobilize quality research that supports governments, communities and service providers to make the shift from managing the crisis of youth homelessness, to a focus on prevention and enabling sustainable exits from homelessness.</a:t>
            </a:r>
            <a:r>
              <a:rPr lang="en-CA" sz="4000" dirty="0"/>
              <a:t> </a:t>
            </a:r>
            <a:endParaRPr lang="en-US" sz="4000" dirty="0"/>
          </a:p>
        </p:txBody>
      </p:sp>
      <p:pic>
        <p:nvPicPr>
          <p:cNvPr id="6" name="Picture 5">
            <a:extLst>
              <a:ext uri="{FF2B5EF4-FFF2-40B4-BE49-F238E27FC236}">
                <a16:creationId xmlns:a16="http://schemas.microsoft.com/office/drawing/2014/main" id="{B230836C-542E-AE41-A06E-8FE7ECA359A8}"/>
              </a:ext>
            </a:extLst>
          </p:cNvPr>
          <p:cNvPicPr>
            <a:picLocks noChangeAspect="1"/>
          </p:cNvPicPr>
          <p:nvPr/>
        </p:nvPicPr>
        <p:blipFill>
          <a:blip r:embed="rId3"/>
          <a:stretch>
            <a:fillRect/>
          </a:stretch>
        </p:blipFill>
        <p:spPr>
          <a:xfrm>
            <a:off x="860298" y="385627"/>
            <a:ext cx="3597275" cy="1283352"/>
          </a:xfrm>
          <a:prstGeom prst="rect">
            <a:avLst/>
          </a:prstGeom>
        </p:spPr>
      </p:pic>
      <p:pic>
        <p:nvPicPr>
          <p:cNvPr id="7" name="Picture 6" descr="A close up of a logo&#10;&#10;Description automatically generated">
            <a:extLst>
              <a:ext uri="{FF2B5EF4-FFF2-40B4-BE49-F238E27FC236}">
                <a16:creationId xmlns:a16="http://schemas.microsoft.com/office/drawing/2014/main" id="{6A2F27AE-EE27-BF43-8003-CC2D65282DD8}"/>
              </a:ext>
            </a:extLst>
          </p:cNvPr>
          <p:cNvPicPr>
            <a:picLocks noChangeAspect="1"/>
          </p:cNvPicPr>
          <p:nvPr/>
        </p:nvPicPr>
        <p:blipFill>
          <a:blip r:embed="rId4"/>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3994504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476" y="2806900"/>
            <a:ext cx="1469263" cy="1343525"/>
          </a:xfrm>
          <a:prstGeom prst="rect">
            <a:avLst/>
          </a:prstGeom>
        </p:spPr>
      </p:pic>
      <p:sp>
        <p:nvSpPr>
          <p:cNvPr id="6" name="Oval 5"/>
          <p:cNvSpPr/>
          <p:nvPr/>
        </p:nvSpPr>
        <p:spPr>
          <a:xfrm>
            <a:off x="5930282" y="2775648"/>
            <a:ext cx="1575118" cy="1460472"/>
          </a:xfrm>
          <a:prstGeom prst="ellipse">
            <a:avLst/>
          </a:prstGeom>
          <a:no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961640" y="2775648"/>
            <a:ext cx="1633602" cy="1415616"/>
          </a:xfrm>
          <a:prstGeom prst="ellipse">
            <a:avLst/>
          </a:prstGeom>
          <a:no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930282" y="2734808"/>
            <a:ext cx="1633602" cy="1415616"/>
          </a:xfrm>
          <a:prstGeom prst="ellipse">
            <a:avLst/>
          </a:prstGeom>
          <a:no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nector 7"/>
          <p:cNvSpPr/>
          <p:nvPr/>
        </p:nvSpPr>
        <p:spPr>
          <a:xfrm>
            <a:off x="5648061" y="2400827"/>
            <a:ext cx="2122644" cy="2092133"/>
          </a:xfrm>
          <a:prstGeom prst="flowChartConnector">
            <a:avLst/>
          </a:prstGeom>
          <a:no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7" name="Straight Connector 96"/>
          <p:cNvCxnSpPr>
            <a:cxnSpLocks/>
            <a:stCxn id="64" idx="3"/>
          </p:cNvCxnSpPr>
          <p:nvPr/>
        </p:nvCxnSpPr>
        <p:spPr>
          <a:xfrm flipH="1">
            <a:off x="4206223" y="3841210"/>
            <a:ext cx="3814694" cy="1221767"/>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9" name="Connector 8"/>
          <p:cNvSpPr/>
          <p:nvPr/>
        </p:nvSpPr>
        <p:spPr>
          <a:xfrm>
            <a:off x="5139608" y="1841262"/>
            <a:ext cx="3178452" cy="3177577"/>
          </a:xfrm>
          <a:prstGeom prst="flowChartConnector">
            <a:avLst/>
          </a:prstGeom>
          <a:no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Connector 10"/>
          <p:cNvSpPr/>
          <p:nvPr/>
        </p:nvSpPr>
        <p:spPr>
          <a:xfrm>
            <a:off x="3664240" y="291327"/>
            <a:ext cx="6110510" cy="6240099"/>
          </a:xfrm>
          <a:prstGeom prst="flowChartConnector">
            <a:avLst/>
          </a:prstGeom>
          <a:no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p:cNvCxnSpPr>
            <a:endCxn id="9" idx="4"/>
          </p:cNvCxnSpPr>
          <p:nvPr/>
        </p:nvCxnSpPr>
        <p:spPr>
          <a:xfrm flipH="1">
            <a:off x="6728834" y="4089612"/>
            <a:ext cx="12090" cy="929227"/>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9" idx="6"/>
          </p:cNvCxnSpPr>
          <p:nvPr/>
        </p:nvCxnSpPr>
        <p:spPr>
          <a:xfrm flipV="1">
            <a:off x="7462536" y="3430050"/>
            <a:ext cx="855524" cy="48612"/>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117432" y="1539095"/>
            <a:ext cx="941201" cy="1403603"/>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793251" y="1296383"/>
            <a:ext cx="712216" cy="1582925"/>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53412" y="3241808"/>
            <a:ext cx="862867" cy="236855"/>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4166442" y="3241808"/>
            <a:ext cx="973166" cy="1777031"/>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64241" y="3241807"/>
            <a:ext cx="1489171" cy="0"/>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11" idx="1"/>
          </p:cNvCxnSpPr>
          <p:nvPr/>
        </p:nvCxnSpPr>
        <p:spPr>
          <a:xfrm>
            <a:off x="4559104" y="1205167"/>
            <a:ext cx="580505" cy="2112352"/>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605425" y="1205168"/>
            <a:ext cx="1187826" cy="91215"/>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10" name="Connector 9"/>
          <p:cNvSpPr/>
          <p:nvPr/>
        </p:nvSpPr>
        <p:spPr>
          <a:xfrm>
            <a:off x="4467287" y="1094306"/>
            <a:ext cx="4500800" cy="4630641"/>
          </a:xfrm>
          <a:prstGeom prst="flowChartConnector">
            <a:avLst/>
          </a:prstGeom>
          <a:no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3" name="Straight Connector 42"/>
          <p:cNvCxnSpPr/>
          <p:nvPr/>
        </p:nvCxnSpPr>
        <p:spPr>
          <a:xfrm flipH="1">
            <a:off x="5793251" y="4970876"/>
            <a:ext cx="934870" cy="1377343"/>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763729" y="5018838"/>
            <a:ext cx="1706465" cy="953116"/>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4219947" y="4943327"/>
            <a:ext cx="2705256" cy="294396"/>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117432" y="291326"/>
            <a:ext cx="941201" cy="1344850"/>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63" idx="1"/>
          </p:cNvCxnSpPr>
          <p:nvPr/>
        </p:nvCxnSpPr>
        <p:spPr>
          <a:xfrm flipH="1" flipV="1">
            <a:off x="8058633" y="1623868"/>
            <a:ext cx="1461968" cy="1064557"/>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8340864" y="2942698"/>
            <a:ext cx="1433886" cy="487353"/>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57" name="Connector 56"/>
          <p:cNvSpPr/>
          <p:nvPr/>
        </p:nvSpPr>
        <p:spPr>
          <a:xfrm>
            <a:off x="5389370" y="5971955"/>
            <a:ext cx="774284" cy="735859"/>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Connector 57"/>
          <p:cNvSpPr/>
          <p:nvPr/>
        </p:nvSpPr>
        <p:spPr>
          <a:xfrm>
            <a:off x="6925203" y="114669"/>
            <a:ext cx="836000" cy="719191"/>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Connector 59"/>
          <p:cNvSpPr/>
          <p:nvPr/>
        </p:nvSpPr>
        <p:spPr>
          <a:xfrm>
            <a:off x="4206224" y="772080"/>
            <a:ext cx="798403" cy="824514"/>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Connector 60"/>
          <p:cNvSpPr/>
          <p:nvPr/>
        </p:nvSpPr>
        <p:spPr>
          <a:xfrm>
            <a:off x="3304820" y="2917963"/>
            <a:ext cx="718841" cy="719191"/>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Connector 62"/>
          <p:cNvSpPr/>
          <p:nvPr/>
        </p:nvSpPr>
        <p:spPr>
          <a:xfrm>
            <a:off x="9415330" y="2583102"/>
            <a:ext cx="718841" cy="719191"/>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r>
              <a:rPr lang="en-US" dirty="0"/>
              <a:t>x</a:t>
            </a:r>
          </a:p>
        </p:txBody>
      </p:sp>
      <p:sp>
        <p:nvSpPr>
          <p:cNvPr id="65" name="Connector 64"/>
          <p:cNvSpPr/>
          <p:nvPr/>
        </p:nvSpPr>
        <p:spPr>
          <a:xfrm>
            <a:off x="7531266" y="1061577"/>
            <a:ext cx="1194619" cy="1006998"/>
          </a:xfrm>
          <a:prstGeom prst="flowChartConnector">
            <a:avLst/>
          </a:prstGeom>
          <a:solidFill>
            <a:srgbClr val="F1DC83"/>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Connector 65"/>
          <p:cNvSpPr/>
          <p:nvPr/>
        </p:nvSpPr>
        <p:spPr>
          <a:xfrm>
            <a:off x="3664241" y="4659243"/>
            <a:ext cx="941185" cy="909863"/>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Connector 67"/>
          <p:cNvSpPr/>
          <p:nvPr/>
        </p:nvSpPr>
        <p:spPr>
          <a:xfrm>
            <a:off x="4467288" y="2806900"/>
            <a:ext cx="1050476" cy="931234"/>
          </a:xfrm>
          <a:prstGeom prst="flowChartConnector">
            <a:avLst/>
          </a:prstGeom>
          <a:solidFill>
            <a:srgbClr val="F1DC83"/>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TextBox 68"/>
          <p:cNvSpPr txBox="1"/>
          <p:nvPr/>
        </p:nvSpPr>
        <p:spPr>
          <a:xfrm>
            <a:off x="4530619" y="3087919"/>
            <a:ext cx="1003480" cy="307777"/>
          </a:xfrm>
          <a:prstGeom prst="rect">
            <a:avLst/>
          </a:prstGeom>
          <a:noFill/>
        </p:spPr>
        <p:txBody>
          <a:bodyPr wrap="none" rtlCol="0">
            <a:spAutoFit/>
          </a:bodyPr>
          <a:lstStyle/>
          <a:p>
            <a:r>
              <a:rPr lang="en-US" sz="1400" b="1" dirty="0"/>
              <a:t>Indigenous</a:t>
            </a:r>
          </a:p>
        </p:txBody>
      </p:sp>
      <p:sp>
        <p:nvSpPr>
          <p:cNvPr id="73" name="TextBox 72"/>
          <p:cNvSpPr txBox="1"/>
          <p:nvPr/>
        </p:nvSpPr>
        <p:spPr>
          <a:xfrm>
            <a:off x="7470407" y="1234107"/>
            <a:ext cx="1302025" cy="562846"/>
          </a:xfrm>
          <a:prstGeom prst="rect">
            <a:avLst/>
          </a:prstGeom>
          <a:noFill/>
        </p:spPr>
        <p:txBody>
          <a:bodyPr wrap="square" rtlCol="0">
            <a:spAutoFit/>
          </a:bodyPr>
          <a:lstStyle/>
          <a:p>
            <a:pPr algn="ctr">
              <a:lnSpc>
                <a:spcPts val="1180"/>
              </a:lnSpc>
            </a:pPr>
            <a:r>
              <a:rPr lang="en-US" sz="1400" b="1" dirty="0"/>
              <a:t>Sustainable</a:t>
            </a:r>
            <a:r>
              <a:rPr lang="en-US" sz="1400" dirty="0"/>
              <a:t> Exits from Homelessness</a:t>
            </a:r>
          </a:p>
        </p:txBody>
      </p:sp>
      <p:cxnSp>
        <p:nvCxnSpPr>
          <p:cNvPr id="74" name="Straight Connector 73"/>
          <p:cNvCxnSpPr/>
          <p:nvPr/>
        </p:nvCxnSpPr>
        <p:spPr>
          <a:xfrm>
            <a:off x="5354092" y="464184"/>
            <a:ext cx="359420" cy="345899"/>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75" name="Connector 74"/>
          <p:cNvSpPr/>
          <p:nvPr/>
        </p:nvSpPr>
        <p:spPr>
          <a:xfrm>
            <a:off x="4994672" y="104588"/>
            <a:ext cx="824522" cy="719191"/>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 name="Straight Connector 76"/>
          <p:cNvCxnSpPr>
            <a:endCxn id="58" idx="3"/>
          </p:cNvCxnSpPr>
          <p:nvPr/>
        </p:nvCxnSpPr>
        <p:spPr>
          <a:xfrm flipV="1">
            <a:off x="6118874" y="728536"/>
            <a:ext cx="928758" cy="321330"/>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59" name="Connector 58"/>
          <p:cNvSpPr/>
          <p:nvPr/>
        </p:nvSpPr>
        <p:spPr>
          <a:xfrm>
            <a:off x="5354091" y="810082"/>
            <a:ext cx="1162467" cy="904686"/>
          </a:xfrm>
          <a:prstGeom prst="flowChartConnector">
            <a:avLst/>
          </a:prstGeom>
          <a:solidFill>
            <a:srgbClr val="F1DC83"/>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1" name="TextBox 80"/>
          <p:cNvSpPr txBox="1"/>
          <p:nvPr/>
        </p:nvSpPr>
        <p:spPr>
          <a:xfrm>
            <a:off x="4008737" y="1041570"/>
            <a:ext cx="1153848" cy="276999"/>
          </a:xfrm>
          <a:prstGeom prst="rect">
            <a:avLst/>
          </a:prstGeom>
          <a:noFill/>
        </p:spPr>
        <p:txBody>
          <a:bodyPr wrap="square" rtlCol="0">
            <a:spAutoFit/>
          </a:bodyPr>
          <a:lstStyle/>
          <a:p>
            <a:pPr algn="ctr"/>
            <a:r>
              <a:rPr lang="en-US" sz="1200" dirty="0"/>
              <a:t>Schools</a:t>
            </a:r>
          </a:p>
        </p:txBody>
      </p:sp>
      <p:sp>
        <p:nvSpPr>
          <p:cNvPr id="82" name="TextBox 81"/>
          <p:cNvSpPr txBox="1"/>
          <p:nvPr/>
        </p:nvSpPr>
        <p:spPr>
          <a:xfrm>
            <a:off x="4849356" y="198082"/>
            <a:ext cx="1153848" cy="461665"/>
          </a:xfrm>
          <a:prstGeom prst="rect">
            <a:avLst/>
          </a:prstGeom>
          <a:noFill/>
        </p:spPr>
        <p:txBody>
          <a:bodyPr wrap="square" rtlCol="0">
            <a:spAutoFit/>
          </a:bodyPr>
          <a:lstStyle/>
          <a:p>
            <a:pPr algn="ctr"/>
            <a:r>
              <a:rPr lang="en-US" sz="1200" dirty="0"/>
              <a:t>Child protection</a:t>
            </a:r>
          </a:p>
        </p:txBody>
      </p:sp>
      <p:sp>
        <p:nvSpPr>
          <p:cNvPr id="83" name="TextBox 82"/>
          <p:cNvSpPr txBox="1"/>
          <p:nvPr/>
        </p:nvSpPr>
        <p:spPr>
          <a:xfrm>
            <a:off x="6752462" y="325684"/>
            <a:ext cx="1153848" cy="276999"/>
          </a:xfrm>
          <a:prstGeom prst="rect">
            <a:avLst/>
          </a:prstGeom>
          <a:noFill/>
        </p:spPr>
        <p:txBody>
          <a:bodyPr wrap="square" rtlCol="0">
            <a:spAutoFit/>
          </a:bodyPr>
          <a:lstStyle/>
          <a:p>
            <a:pPr algn="ctr"/>
            <a:r>
              <a:rPr lang="en-US" sz="1200" dirty="0"/>
              <a:t>Resilience</a:t>
            </a:r>
          </a:p>
        </p:txBody>
      </p:sp>
      <p:sp>
        <p:nvSpPr>
          <p:cNvPr id="84" name="TextBox 83"/>
          <p:cNvSpPr txBox="1"/>
          <p:nvPr/>
        </p:nvSpPr>
        <p:spPr>
          <a:xfrm>
            <a:off x="5178756" y="6175420"/>
            <a:ext cx="1153848" cy="276999"/>
          </a:xfrm>
          <a:prstGeom prst="rect">
            <a:avLst/>
          </a:prstGeom>
          <a:noFill/>
        </p:spPr>
        <p:txBody>
          <a:bodyPr wrap="square" rtlCol="0">
            <a:spAutoFit/>
          </a:bodyPr>
          <a:lstStyle/>
          <a:p>
            <a:pPr algn="ctr"/>
            <a:r>
              <a:rPr lang="en-US" sz="1200" dirty="0"/>
              <a:t>Policy</a:t>
            </a:r>
          </a:p>
        </p:txBody>
      </p:sp>
      <p:sp>
        <p:nvSpPr>
          <p:cNvPr id="86" name="Connector 85"/>
          <p:cNvSpPr/>
          <p:nvPr/>
        </p:nvSpPr>
        <p:spPr>
          <a:xfrm>
            <a:off x="8058633" y="5599743"/>
            <a:ext cx="979886" cy="954862"/>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sz="1200" dirty="0">
              <a:solidFill>
                <a:schemeClr val="tx1"/>
              </a:solidFill>
            </a:endParaRPr>
          </a:p>
        </p:txBody>
      </p:sp>
      <p:cxnSp>
        <p:nvCxnSpPr>
          <p:cNvPr id="89" name="Straight Connector 88"/>
          <p:cNvCxnSpPr/>
          <p:nvPr/>
        </p:nvCxnSpPr>
        <p:spPr>
          <a:xfrm>
            <a:off x="5133007" y="3739954"/>
            <a:ext cx="515054" cy="2232001"/>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3544695" y="4937324"/>
            <a:ext cx="1153848" cy="276999"/>
          </a:xfrm>
          <a:prstGeom prst="rect">
            <a:avLst/>
          </a:prstGeom>
          <a:noFill/>
        </p:spPr>
        <p:txBody>
          <a:bodyPr wrap="square" rtlCol="0">
            <a:spAutoFit/>
          </a:bodyPr>
          <a:lstStyle/>
          <a:p>
            <a:pPr algn="ctr"/>
            <a:r>
              <a:rPr lang="en-US" sz="1200" dirty="0"/>
              <a:t>Justice</a:t>
            </a:r>
          </a:p>
        </p:txBody>
      </p:sp>
      <p:sp>
        <p:nvSpPr>
          <p:cNvPr id="95" name="TextBox 94"/>
          <p:cNvSpPr txBox="1"/>
          <p:nvPr/>
        </p:nvSpPr>
        <p:spPr>
          <a:xfrm>
            <a:off x="9209434" y="2779463"/>
            <a:ext cx="1153848" cy="276999"/>
          </a:xfrm>
          <a:prstGeom prst="rect">
            <a:avLst/>
          </a:prstGeom>
          <a:noFill/>
        </p:spPr>
        <p:txBody>
          <a:bodyPr wrap="square" rtlCol="0">
            <a:spAutoFit/>
          </a:bodyPr>
          <a:lstStyle/>
          <a:p>
            <a:pPr algn="ctr"/>
            <a:r>
              <a:rPr lang="en-US" sz="1200" dirty="0"/>
              <a:t>Disability</a:t>
            </a:r>
          </a:p>
        </p:txBody>
      </p:sp>
      <p:sp>
        <p:nvSpPr>
          <p:cNvPr id="96" name="TextBox 95"/>
          <p:cNvSpPr txBox="1"/>
          <p:nvPr/>
        </p:nvSpPr>
        <p:spPr>
          <a:xfrm>
            <a:off x="3246766" y="3151093"/>
            <a:ext cx="842222" cy="276999"/>
          </a:xfrm>
          <a:prstGeom prst="rect">
            <a:avLst/>
          </a:prstGeom>
          <a:noFill/>
        </p:spPr>
        <p:txBody>
          <a:bodyPr wrap="square" rtlCol="0">
            <a:spAutoFit/>
          </a:bodyPr>
          <a:lstStyle/>
          <a:p>
            <a:pPr algn="ctr"/>
            <a:r>
              <a:rPr lang="en-US" sz="1200" dirty="0"/>
              <a:t>Inclusion</a:t>
            </a:r>
          </a:p>
        </p:txBody>
      </p:sp>
      <p:cxnSp>
        <p:nvCxnSpPr>
          <p:cNvPr id="100" name="Straight Connector 99"/>
          <p:cNvCxnSpPr/>
          <p:nvPr/>
        </p:nvCxnSpPr>
        <p:spPr>
          <a:xfrm flipV="1">
            <a:off x="6916129" y="3738134"/>
            <a:ext cx="1256687" cy="1433104"/>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62" name="Connector 61"/>
          <p:cNvSpPr/>
          <p:nvPr/>
        </p:nvSpPr>
        <p:spPr>
          <a:xfrm>
            <a:off x="6270157" y="4611945"/>
            <a:ext cx="1090061" cy="957161"/>
          </a:xfrm>
          <a:prstGeom prst="flowChartConnector">
            <a:avLst/>
          </a:prstGeom>
          <a:solidFill>
            <a:srgbClr val="F1DC83"/>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TextBox 69"/>
          <p:cNvSpPr txBox="1"/>
          <p:nvPr/>
        </p:nvSpPr>
        <p:spPr>
          <a:xfrm>
            <a:off x="6266781" y="4722386"/>
            <a:ext cx="1071510" cy="738664"/>
          </a:xfrm>
          <a:prstGeom prst="rect">
            <a:avLst/>
          </a:prstGeom>
          <a:noFill/>
        </p:spPr>
        <p:txBody>
          <a:bodyPr wrap="square" rtlCol="0">
            <a:spAutoFit/>
          </a:bodyPr>
          <a:lstStyle/>
          <a:p>
            <a:pPr algn="ctr"/>
            <a:r>
              <a:rPr lang="en-US" sz="1400" dirty="0"/>
              <a:t>Leveraging </a:t>
            </a:r>
            <a:r>
              <a:rPr lang="en-US" sz="1400" b="1" dirty="0"/>
              <a:t>Data</a:t>
            </a:r>
            <a:r>
              <a:rPr lang="en-US" sz="1400" dirty="0"/>
              <a:t> &amp;</a:t>
            </a:r>
          </a:p>
          <a:p>
            <a:pPr algn="ctr"/>
            <a:r>
              <a:rPr lang="en-US" sz="1400" dirty="0"/>
              <a:t>Technology</a:t>
            </a:r>
          </a:p>
        </p:txBody>
      </p:sp>
      <p:cxnSp>
        <p:nvCxnSpPr>
          <p:cNvPr id="102" name="Straight Connector 101"/>
          <p:cNvCxnSpPr>
            <a:cxnSpLocks/>
            <a:endCxn id="59" idx="5"/>
          </p:cNvCxnSpPr>
          <p:nvPr/>
        </p:nvCxnSpPr>
        <p:spPr>
          <a:xfrm flipH="1" flipV="1">
            <a:off x="6346319" y="1582280"/>
            <a:ext cx="1826498" cy="1474184"/>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286233" y="3604073"/>
            <a:ext cx="1007171" cy="1101074"/>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64" name="Connector 63"/>
          <p:cNvSpPr/>
          <p:nvPr/>
        </p:nvSpPr>
        <p:spPr>
          <a:xfrm>
            <a:off x="7847542" y="2971305"/>
            <a:ext cx="1183876" cy="1019157"/>
          </a:xfrm>
          <a:prstGeom prst="flowChartConnector">
            <a:avLst/>
          </a:prstGeom>
          <a:solidFill>
            <a:srgbClr val="F1DC83"/>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TextBox 109"/>
          <p:cNvSpPr txBox="1"/>
          <p:nvPr/>
        </p:nvSpPr>
        <p:spPr>
          <a:xfrm>
            <a:off x="371518" y="291326"/>
            <a:ext cx="2646815" cy="2308324"/>
          </a:xfrm>
          <a:prstGeom prst="rect">
            <a:avLst/>
          </a:prstGeom>
          <a:noFill/>
        </p:spPr>
        <p:txBody>
          <a:bodyPr wrap="none" rtlCol="0">
            <a:spAutoFit/>
          </a:bodyPr>
          <a:lstStyle/>
          <a:p>
            <a:r>
              <a:rPr lang="en-US" sz="4800" b="1" dirty="0">
                <a:solidFill>
                  <a:srgbClr val="00329A"/>
                </a:solidFill>
              </a:rPr>
              <a:t>Web of </a:t>
            </a:r>
          </a:p>
          <a:p>
            <a:r>
              <a:rPr lang="en-US" sz="4800" b="1" dirty="0">
                <a:solidFill>
                  <a:srgbClr val="00329A"/>
                </a:solidFill>
              </a:rPr>
              <a:t>Research</a:t>
            </a:r>
          </a:p>
          <a:p>
            <a:r>
              <a:rPr lang="en-US" sz="4800" b="1" dirty="0">
                <a:solidFill>
                  <a:srgbClr val="00329A"/>
                </a:solidFill>
              </a:rPr>
              <a:t>Networks</a:t>
            </a:r>
          </a:p>
        </p:txBody>
      </p:sp>
      <p:sp>
        <p:nvSpPr>
          <p:cNvPr id="76" name="Connector 75"/>
          <p:cNvSpPr/>
          <p:nvPr/>
        </p:nvSpPr>
        <p:spPr>
          <a:xfrm>
            <a:off x="8944737" y="4356711"/>
            <a:ext cx="941185" cy="909863"/>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TextBox 77"/>
          <p:cNvSpPr txBox="1"/>
          <p:nvPr/>
        </p:nvSpPr>
        <p:spPr>
          <a:xfrm>
            <a:off x="8908497" y="4728326"/>
            <a:ext cx="1007570" cy="238720"/>
          </a:xfrm>
          <a:prstGeom prst="rect">
            <a:avLst/>
          </a:prstGeom>
          <a:noFill/>
        </p:spPr>
        <p:txBody>
          <a:bodyPr wrap="square" rtlCol="0">
            <a:spAutoFit/>
          </a:bodyPr>
          <a:lstStyle/>
          <a:p>
            <a:pPr algn="ctr">
              <a:lnSpc>
                <a:spcPts val="1140"/>
              </a:lnSpc>
            </a:pPr>
            <a:r>
              <a:rPr lang="en-US" sz="1200" dirty="0"/>
              <a:t>Addictions</a:t>
            </a:r>
          </a:p>
        </p:txBody>
      </p:sp>
      <p:cxnSp>
        <p:nvCxnSpPr>
          <p:cNvPr id="79" name="Straight Connector 78"/>
          <p:cNvCxnSpPr>
            <a:cxnSpLocks/>
            <a:stCxn id="70" idx="3"/>
            <a:endCxn id="78" idx="1"/>
          </p:cNvCxnSpPr>
          <p:nvPr/>
        </p:nvCxnSpPr>
        <p:spPr>
          <a:xfrm flipV="1">
            <a:off x="7338291" y="4847686"/>
            <a:ext cx="1570206" cy="244032"/>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68" idx="4"/>
          </p:cNvCxnSpPr>
          <p:nvPr/>
        </p:nvCxnSpPr>
        <p:spPr>
          <a:xfrm>
            <a:off x="4992527" y="3738134"/>
            <a:ext cx="3975561" cy="945752"/>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8DDA0CD5-0C73-A74F-AFAC-83E50D636A61}"/>
              </a:ext>
            </a:extLst>
          </p:cNvPr>
          <p:cNvSpPr txBox="1"/>
          <p:nvPr/>
        </p:nvSpPr>
        <p:spPr>
          <a:xfrm>
            <a:off x="5369253" y="1089160"/>
            <a:ext cx="1153848" cy="307777"/>
          </a:xfrm>
          <a:prstGeom prst="rect">
            <a:avLst/>
          </a:prstGeom>
          <a:noFill/>
        </p:spPr>
        <p:txBody>
          <a:bodyPr wrap="square" rtlCol="0">
            <a:spAutoFit/>
          </a:bodyPr>
          <a:lstStyle/>
          <a:p>
            <a:pPr algn="ctr"/>
            <a:r>
              <a:rPr lang="en-US" sz="1400" b="1" dirty="0"/>
              <a:t>Prevention</a:t>
            </a:r>
          </a:p>
        </p:txBody>
      </p:sp>
      <p:sp>
        <p:nvSpPr>
          <p:cNvPr id="72" name="TextBox 71"/>
          <p:cNvSpPr txBox="1"/>
          <p:nvPr/>
        </p:nvSpPr>
        <p:spPr>
          <a:xfrm>
            <a:off x="7884671" y="3175214"/>
            <a:ext cx="1153848" cy="738664"/>
          </a:xfrm>
          <a:prstGeom prst="rect">
            <a:avLst/>
          </a:prstGeom>
          <a:noFill/>
        </p:spPr>
        <p:txBody>
          <a:bodyPr wrap="square" rtlCol="0">
            <a:spAutoFit/>
          </a:bodyPr>
          <a:lstStyle/>
          <a:p>
            <a:pPr algn="ctr"/>
            <a:r>
              <a:rPr lang="en-US" sz="1400" dirty="0"/>
              <a:t>Health, Well-Being &amp; Inclusion</a:t>
            </a:r>
          </a:p>
        </p:txBody>
      </p:sp>
      <p:sp>
        <p:nvSpPr>
          <p:cNvPr id="25" name="Rectangle 24">
            <a:extLst>
              <a:ext uri="{FF2B5EF4-FFF2-40B4-BE49-F238E27FC236}">
                <a16:creationId xmlns:a16="http://schemas.microsoft.com/office/drawing/2014/main" id="{957CB847-36D8-2148-BC48-1428FFA3A4F5}"/>
              </a:ext>
            </a:extLst>
          </p:cNvPr>
          <p:cNvSpPr/>
          <p:nvPr/>
        </p:nvSpPr>
        <p:spPr>
          <a:xfrm>
            <a:off x="8060747" y="5871993"/>
            <a:ext cx="1009610" cy="461665"/>
          </a:xfrm>
          <a:prstGeom prst="rect">
            <a:avLst/>
          </a:prstGeom>
        </p:spPr>
        <p:txBody>
          <a:bodyPr wrap="square">
            <a:spAutoFit/>
          </a:bodyPr>
          <a:lstStyle/>
          <a:p>
            <a:pPr algn="ctr"/>
            <a:r>
              <a:rPr lang="en-US" sz="1200" dirty="0"/>
              <a:t>Employment &amp; Training</a:t>
            </a:r>
          </a:p>
        </p:txBody>
      </p:sp>
      <p:sp>
        <p:nvSpPr>
          <p:cNvPr id="88" name="Connector 87">
            <a:extLst>
              <a:ext uri="{FF2B5EF4-FFF2-40B4-BE49-F238E27FC236}">
                <a16:creationId xmlns:a16="http://schemas.microsoft.com/office/drawing/2014/main" id="{C862AFBF-1C09-F540-8D48-A2FEC502F0AB}"/>
              </a:ext>
            </a:extLst>
          </p:cNvPr>
          <p:cNvSpPr/>
          <p:nvPr/>
        </p:nvSpPr>
        <p:spPr>
          <a:xfrm>
            <a:off x="9047826" y="1387329"/>
            <a:ext cx="974264" cy="719191"/>
          </a:xfrm>
          <a:prstGeom prst="flowChartConnector">
            <a:avLst/>
          </a:prstGeom>
          <a:solidFill>
            <a:schemeClr val="bg1"/>
          </a:solidFill>
          <a:ln w="57150" cmpd="sng">
            <a:solidFill>
              <a:srgbClr val="AE0202"/>
            </a:solidFill>
          </a:ln>
        </p:spPr>
        <p:style>
          <a:lnRef idx="1">
            <a:schemeClr val="accent1"/>
          </a:lnRef>
          <a:fillRef idx="3">
            <a:schemeClr val="accent1"/>
          </a:fillRef>
          <a:effectRef idx="2">
            <a:schemeClr val="accent1"/>
          </a:effectRef>
          <a:fontRef idx="minor">
            <a:schemeClr val="lt1"/>
          </a:fontRef>
        </p:style>
        <p:txBody>
          <a:bodyPr/>
          <a:lstStyle/>
          <a:p>
            <a:r>
              <a:rPr lang="en-US" dirty="0"/>
              <a:t>HF4Yx</a:t>
            </a:r>
          </a:p>
        </p:txBody>
      </p:sp>
      <p:cxnSp>
        <p:nvCxnSpPr>
          <p:cNvPr id="90" name="Straight Connector 89">
            <a:extLst>
              <a:ext uri="{FF2B5EF4-FFF2-40B4-BE49-F238E27FC236}">
                <a16:creationId xmlns:a16="http://schemas.microsoft.com/office/drawing/2014/main" id="{2A7B8EBB-F24E-D044-A00F-0306BBCF7C25}"/>
              </a:ext>
            </a:extLst>
          </p:cNvPr>
          <p:cNvCxnSpPr>
            <a:cxnSpLocks/>
            <a:stCxn id="88" idx="2"/>
          </p:cNvCxnSpPr>
          <p:nvPr/>
        </p:nvCxnSpPr>
        <p:spPr>
          <a:xfrm flipH="1" flipV="1">
            <a:off x="8700186" y="1618199"/>
            <a:ext cx="347640" cy="128726"/>
          </a:xfrm>
          <a:prstGeom prst="line">
            <a:avLst/>
          </a:prstGeom>
          <a:ln w="57150" cmpd="sng">
            <a:solidFill>
              <a:srgbClr val="AE0202"/>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15BE3F-07B4-4148-B723-CE49F0D68EA2}"/>
              </a:ext>
            </a:extLst>
          </p:cNvPr>
          <p:cNvSpPr txBox="1"/>
          <p:nvPr/>
        </p:nvSpPr>
        <p:spPr>
          <a:xfrm>
            <a:off x="9223353" y="1568123"/>
            <a:ext cx="691215" cy="276999"/>
          </a:xfrm>
          <a:prstGeom prst="rect">
            <a:avLst/>
          </a:prstGeom>
          <a:noFill/>
        </p:spPr>
        <p:txBody>
          <a:bodyPr wrap="none" rtlCol="0">
            <a:spAutoFit/>
          </a:bodyPr>
          <a:lstStyle/>
          <a:p>
            <a:r>
              <a:rPr lang="en-US" sz="1200" dirty="0"/>
              <a:t>Housing</a:t>
            </a:r>
          </a:p>
        </p:txBody>
      </p:sp>
      <p:pic>
        <p:nvPicPr>
          <p:cNvPr id="91" name="Picture 90" descr="A close up of a logo&#10;&#10;Description automatically generated">
            <a:extLst>
              <a:ext uri="{FF2B5EF4-FFF2-40B4-BE49-F238E27FC236}">
                <a16:creationId xmlns:a16="http://schemas.microsoft.com/office/drawing/2014/main" id="{E859A345-D5A4-1546-98C9-4732DFA8F9E6}"/>
              </a:ext>
            </a:extLst>
          </p:cNvPr>
          <p:cNvPicPr>
            <a:picLocks noChangeAspect="1"/>
          </p:cNvPicPr>
          <p:nvPr/>
        </p:nvPicPr>
        <p:blipFill>
          <a:blip r:embed="rId4"/>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2871964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AEH logo.small.jpg">
            <a:extLst>
              <a:ext uri="{FF2B5EF4-FFF2-40B4-BE49-F238E27FC236}">
                <a16:creationId xmlns:a16="http://schemas.microsoft.com/office/drawing/2014/main" id="{1ADA0EF7-1D3F-454E-8E3D-304A7546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9130" y="2877320"/>
            <a:ext cx="892963" cy="48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273CF66-EB65-184D-97DA-C2DF76B4F04F}"/>
              </a:ext>
            </a:extLst>
          </p:cNvPr>
          <p:cNvSpPr/>
          <p:nvPr/>
        </p:nvSpPr>
        <p:spPr>
          <a:xfrm>
            <a:off x="4814445" y="1803129"/>
            <a:ext cx="4953748" cy="465958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9E2E8D-4AC4-9049-A6A8-3F7F45B0E237}"/>
              </a:ext>
            </a:extLst>
          </p:cNvPr>
          <p:cNvSpPr txBox="1"/>
          <p:nvPr/>
        </p:nvSpPr>
        <p:spPr>
          <a:xfrm>
            <a:off x="6026249" y="1881395"/>
            <a:ext cx="2806995" cy="1200329"/>
          </a:xfrm>
          <a:prstGeom prst="rect">
            <a:avLst/>
          </a:prstGeom>
          <a:noFill/>
        </p:spPr>
        <p:txBody>
          <a:bodyPr wrap="square" rtlCol="0">
            <a:spAutoFit/>
          </a:bodyPr>
          <a:lstStyle/>
          <a:p>
            <a:pPr algn="ctr"/>
            <a:r>
              <a:rPr lang="en-US" sz="2400" b="1" dirty="0">
                <a:solidFill>
                  <a:srgbClr val="231F4C"/>
                </a:solidFill>
              </a:rPr>
              <a:t>Within the Homelessness Sector</a:t>
            </a:r>
          </a:p>
        </p:txBody>
      </p:sp>
      <p:sp>
        <p:nvSpPr>
          <p:cNvPr id="6" name="Oval 5">
            <a:extLst>
              <a:ext uri="{FF2B5EF4-FFF2-40B4-BE49-F238E27FC236}">
                <a16:creationId xmlns:a16="http://schemas.microsoft.com/office/drawing/2014/main" id="{E5382857-D956-EA4A-940A-DC7EC439D64F}"/>
              </a:ext>
            </a:extLst>
          </p:cNvPr>
          <p:cNvSpPr/>
          <p:nvPr/>
        </p:nvSpPr>
        <p:spPr>
          <a:xfrm>
            <a:off x="1474195" y="1363578"/>
            <a:ext cx="9832056" cy="538294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2E3924-2D53-0341-9680-DD1BA58127A9}"/>
              </a:ext>
            </a:extLst>
          </p:cNvPr>
          <p:cNvSpPr txBox="1"/>
          <p:nvPr/>
        </p:nvSpPr>
        <p:spPr>
          <a:xfrm>
            <a:off x="2717296" y="2188045"/>
            <a:ext cx="2806995" cy="1200329"/>
          </a:xfrm>
          <a:prstGeom prst="rect">
            <a:avLst/>
          </a:prstGeom>
          <a:noFill/>
        </p:spPr>
        <p:txBody>
          <a:bodyPr wrap="square" rtlCol="0">
            <a:spAutoFit/>
          </a:bodyPr>
          <a:lstStyle/>
          <a:p>
            <a:pPr algn="ctr"/>
            <a:r>
              <a:rPr lang="en-US" sz="2400" b="1" dirty="0">
                <a:solidFill>
                  <a:srgbClr val="231F4C"/>
                </a:solidFill>
              </a:rPr>
              <a:t>External to the Homelessness Sector</a:t>
            </a:r>
          </a:p>
        </p:txBody>
      </p:sp>
      <p:sp>
        <p:nvSpPr>
          <p:cNvPr id="5" name="Rounded Rectangle 4">
            <a:extLst>
              <a:ext uri="{FF2B5EF4-FFF2-40B4-BE49-F238E27FC236}">
                <a16:creationId xmlns:a16="http://schemas.microsoft.com/office/drawing/2014/main" id="{D3423B82-08B1-A84D-AABB-A8D9929D40C8}"/>
              </a:ext>
            </a:extLst>
          </p:cNvPr>
          <p:cNvSpPr/>
          <p:nvPr/>
        </p:nvSpPr>
        <p:spPr>
          <a:xfrm>
            <a:off x="5404916" y="2821281"/>
            <a:ext cx="1065841" cy="612147"/>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2" name="Rounded Rectangle 11">
            <a:extLst>
              <a:ext uri="{FF2B5EF4-FFF2-40B4-BE49-F238E27FC236}">
                <a16:creationId xmlns:a16="http://schemas.microsoft.com/office/drawing/2014/main" id="{B03B8BD1-5DDF-4C48-9DBB-6700ADF5730E}"/>
              </a:ext>
            </a:extLst>
          </p:cNvPr>
          <p:cNvSpPr/>
          <p:nvPr/>
        </p:nvSpPr>
        <p:spPr>
          <a:xfrm>
            <a:off x="8605002" y="1205777"/>
            <a:ext cx="1888702" cy="809589"/>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9" name="Picture 28" descr="RTRLogo.png">
            <a:extLst>
              <a:ext uri="{FF2B5EF4-FFF2-40B4-BE49-F238E27FC236}">
                <a16:creationId xmlns:a16="http://schemas.microsoft.com/office/drawing/2014/main" id="{D7762D3B-B43F-4343-AF60-C9365C5279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2922" y="3127275"/>
            <a:ext cx="1695003" cy="44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descr="NLCYH_English.jpg">
            <a:extLst>
              <a:ext uri="{FF2B5EF4-FFF2-40B4-BE49-F238E27FC236}">
                <a16:creationId xmlns:a16="http://schemas.microsoft.com/office/drawing/2014/main" id="{A8F3E0B2-2B9D-F441-96AE-CDB60865B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372" y="4739255"/>
            <a:ext cx="1851690" cy="453845"/>
          </a:xfrm>
          <a:prstGeom prst="rect">
            <a:avLst/>
          </a:prstGeom>
        </p:spPr>
      </p:pic>
      <p:pic>
        <p:nvPicPr>
          <p:cNvPr id="33" name="Picture 32" descr="CHRA.gif">
            <a:extLst>
              <a:ext uri="{FF2B5EF4-FFF2-40B4-BE49-F238E27FC236}">
                <a16:creationId xmlns:a16="http://schemas.microsoft.com/office/drawing/2014/main" id="{4A5A623A-9A37-9145-AC71-596B929730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09245" y="3834819"/>
            <a:ext cx="825558" cy="57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447ED2D8-368B-D24A-BA9D-A16E49E24BC4}"/>
              </a:ext>
            </a:extLst>
          </p:cNvPr>
          <p:cNvPicPr>
            <a:picLocks noChangeAspect="1"/>
          </p:cNvPicPr>
          <p:nvPr/>
        </p:nvPicPr>
        <p:blipFill>
          <a:blip r:embed="rId7"/>
          <a:stretch>
            <a:fillRect/>
          </a:stretch>
        </p:blipFill>
        <p:spPr>
          <a:xfrm>
            <a:off x="8793944" y="1299564"/>
            <a:ext cx="1499600" cy="623833"/>
          </a:xfrm>
          <a:prstGeom prst="rect">
            <a:avLst/>
          </a:prstGeom>
        </p:spPr>
      </p:pic>
      <p:sp>
        <p:nvSpPr>
          <p:cNvPr id="36" name="Rounded Rectangle 35">
            <a:extLst>
              <a:ext uri="{FF2B5EF4-FFF2-40B4-BE49-F238E27FC236}">
                <a16:creationId xmlns:a16="http://schemas.microsoft.com/office/drawing/2014/main" id="{117BC2AD-3939-454C-89DA-1E3BC2150E43}"/>
              </a:ext>
            </a:extLst>
          </p:cNvPr>
          <p:cNvSpPr/>
          <p:nvPr/>
        </p:nvSpPr>
        <p:spPr>
          <a:xfrm>
            <a:off x="7515280" y="3774317"/>
            <a:ext cx="1314593" cy="763270"/>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37" name="Rounded Rectangle 36">
            <a:extLst>
              <a:ext uri="{FF2B5EF4-FFF2-40B4-BE49-F238E27FC236}">
                <a16:creationId xmlns:a16="http://schemas.microsoft.com/office/drawing/2014/main" id="{E17A1A06-CAB8-6345-A1C2-D7CD55C4E64B}"/>
              </a:ext>
            </a:extLst>
          </p:cNvPr>
          <p:cNvSpPr/>
          <p:nvPr/>
        </p:nvSpPr>
        <p:spPr>
          <a:xfrm>
            <a:off x="5321049" y="4697764"/>
            <a:ext cx="2129072" cy="537207"/>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38" name="Rounded Rectangle 37">
            <a:extLst>
              <a:ext uri="{FF2B5EF4-FFF2-40B4-BE49-F238E27FC236}">
                <a16:creationId xmlns:a16="http://schemas.microsoft.com/office/drawing/2014/main" id="{E940B07E-5FCA-BA41-82B2-3F352C80B3C3}"/>
              </a:ext>
            </a:extLst>
          </p:cNvPr>
          <p:cNvSpPr/>
          <p:nvPr/>
        </p:nvSpPr>
        <p:spPr>
          <a:xfrm>
            <a:off x="7283575" y="3113727"/>
            <a:ext cx="2129072" cy="537207"/>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pic>
        <p:nvPicPr>
          <p:cNvPr id="39" name="Picture 38">
            <a:extLst>
              <a:ext uri="{FF2B5EF4-FFF2-40B4-BE49-F238E27FC236}">
                <a16:creationId xmlns:a16="http://schemas.microsoft.com/office/drawing/2014/main" id="{16ADDE4F-3D0E-1240-93CB-A42676EB246E}"/>
              </a:ext>
            </a:extLst>
          </p:cNvPr>
          <p:cNvPicPr>
            <a:picLocks noChangeAspect="1"/>
          </p:cNvPicPr>
          <p:nvPr/>
        </p:nvPicPr>
        <p:blipFill>
          <a:blip r:embed="rId8"/>
          <a:stretch>
            <a:fillRect/>
          </a:stretch>
        </p:blipFill>
        <p:spPr>
          <a:xfrm>
            <a:off x="5999158" y="5466635"/>
            <a:ext cx="1905000" cy="482600"/>
          </a:xfrm>
          <a:prstGeom prst="rect">
            <a:avLst/>
          </a:prstGeom>
        </p:spPr>
      </p:pic>
      <p:pic>
        <p:nvPicPr>
          <p:cNvPr id="41" name="Picture 40">
            <a:extLst>
              <a:ext uri="{FF2B5EF4-FFF2-40B4-BE49-F238E27FC236}">
                <a16:creationId xmlns:a16="http://schemas.microsoft.com/office/drawing/2014/main" id="{EA41413F-FF5B-AD4A-A6FD-D9C4F6041DD9}"/>
              </a:ext>
            </a:extLst>
          </p:cNvPr>
          <p:cNvPicPr>
            <a:picLocks noChangeAspect="1"/>
          </p:cNvPicPr>
          <p:nvPr/>
        </p:nvPicPr>
        <p:blipFill>
          <a:blip r:embed="rId9"/>
          <a:stretch>
            <a:fillRect/>
          </a:stretch>
        </p:blipFill>
        <p:spPr>
          <a:xfrm>
            <a:off x="8316369" y="4669469"/>
            <a:ext cx="731141" cy="901054"/>
          </a:xfrm>
          <a:prstGeom prst="rect">
            <a:avLst/>
          </a:prstGeom>
        </p:spPr>
      </p:pic>
      <p:pic>
        <p:nvPicPr>
          <p:cNvPr id="43" name="Picture 42">
            <a:extLst>
              <a:ext uri="{FF2B5EF4-FFF2-40B4-BE49-F238E27FC236}">
                <a16:creationId xmlns:a16="http://schemas.microsoft.com/office/drawing/2014/main" id="{17C495DB-2EEA-4442-B80E-A6CCF822B56B}"/>
              </a:ext>
            </a:extLst>
          </p:cNvPr>
          <p:cNvPicPr>
            <a:picLocks noChangeAspect="1"/>
          </p:cNvPicPr>
          <p:nvPr/>
        </p:nvPicPr>
        <p:blipFill>
          <a:blip r:embed="rId10"/>
          <a:stretch>
            <a:fillRect/>
          </a:stretch>
        </p:blipFill>
        <p:spPr>
          <a:xfrm>
            <a:off x="6118509" y="3604034"/>
            <a:ext cx="876305" cy="758289"/>
          </a:xfrm>
          <a:prstGeom prst="rect">
            <a:avLst/>
          </a:prstGeom>
        </p:spPr>
      </p:pic>
      <p:sp>
        <p:nvSpPr>
          <p:cNvPr id="44" name="Rounded Rectangle 43">
            <a:extLst>
              <a:ext uri="{FF2B5EF4-FFF2-40B4-BE49-F238E27FC236}">
                <a16:creationId xmlns:a16="http://schemas.microsoft.com/office/drawing/2014/main" id="{C3E66280-C6BF-704A-9974-3F30D43A007E}"/>
              </a:ext>
            </a:extLst>
          </p:cNvPr>
          <p:cNvSpPr/>
          <p:nvPr/>
        </p:nvSpPr>
        <p:spPr>
          <a:xfrm>
            <a:off x="6082975" y="3563581"/>
            <a:ext cx="936660" cy="916058"/>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5" name="Rounded Rectangle 44">
            <a:extLst>
              <a:ext uri="{FF2B5EF4-FFF2-40B4-BE49-F238E27FC236}">
                <a16:creationId xmlns:a16="http://schemas.microsoft.com/office/drawing/2014/main" id="{A82FF8A6-C63F-5648-8F5F-70057ED3B0AB}"/>
              </a:ext>
            </a:extLst>
          </p:cNvPr>
          <p:cNvSpPr/>
          <p:nvPr/>
        </p:nvSpPr>
        <p:spPr>
          <a:xfrm>
            <a:off x="8232713" y="4651839"/>
            <a:ext cx="936660" cy="916058"/>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6" name="Rounded Rectangle 45">
            <a:extLst>
              <a:ext uri="{FF2B5EF4-FFF2-40B4-BE49-F238E27FC236}">
                <a16:creationId xmlns:a16="http://schemas.microsoft.com/office/drawing/2014/main" id="{1FCDE8B1-10DD-874D-B100-849F3BB89E59}"/>
              </a:ext>
            </a:extLst>
          </p:cNvPr>
          <p:cNvSpPr/>
          <p:nvPr/>
        </p:nvSpPr>
        <p:spPr>
          <a:xfrm>
            <a:off x="5861100" y="5437749"/>
            <a:ext cx="2129072" cy="537207"/>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7" name="Rounded Rectangle 46">
            <a:extLst>
              <a:ext uri="{FF2B5EF4-FFF2-40B4-BE49-F238E27FC236}">
                <a16:creationId xmlns:a16="http://schemas.microsoft.com/office/drawing/2014/main" id="{7573C68A-F977-134F-AC50-7FE1A1CE1D48}"/>
              </a:ext>
            </a:extLst>
          </p:cNvPr>
          <p:cNvSpPr/>
          <p:nvPr/>
        </p:nvSpPr>
        <p:spPr>
          <a:xfrm>
            <a:off x="534073" y="5033072"/>
            <a:ext cx="2987538" cy="646794"/>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8A8A7767-2F92-0C41-B3C9-D4EBE514CF9C}"/>
              </a:ext>
            </a:extLst>
          </p:cNvPr>
          <p:cNvSpPr/>
          <p:nvPr/>
        </p:nvSpPr>
        <p:spPr>
          <a:xfrm>
            <a:off x="311267" y="2682112"/>
            <a:ext cx="1888702" cy="809589"/>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B370DA25-BCB7-E34D-9CD2-1408B0184C59}"/>
              </a:ext>
            </a:extLst>
          </p:cNvPr>
          <p:cNvSpPr/>
          <p:nvPr/>
        </p:nvSpPr>
        <p:spPr>
          <a:xfrm>
            <a:off x="10247020" y="4537587"/>
            <a:ext cx="1601494" cy="818883"/>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97A17121-8846-B341-854C-017DB6A5539F}"/>
              </a:ext>
            </a:extLst>
          </p:cNvPr>
          <p:cNvSpPr/>
          <p:nvPr/>
        </p:nvSpPr>
        <p:spPr>
          <a:xfrm>
            <a:off x="2789996" y="5865187"/>
            <a:ext cx="2243322" cy="809589"/>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B31E725-70E2-A14F-83DE-542AC6D9A7FB}"/>
              </a:ext>
            </a:extLst>
          </p:cNvPr>
          <p:cNvPicPr>
            <a:picLocks noChangeAspect="1"/>
          </p:cNvPicPr>
          <p:nvPr/>
        </p:nvPicPr>
        <p:blipFill>
          <a:blip r:embed="rId11"/>
          <a:stretch>
            <a:fillRect/>
          </a:stretch>
        </p:blipFill>
        <p:spPr>
          <a:xfrm>
            <a:off x="2891518" y="5914242"/>
            <a:ext cx="2046672" cy="729399"/>
          </a:xfrm>
          <a:prstGeom prst="rect">
            <a:avLst/>
          </a:prstGeom>
        </p:spPr>
      </p:pic>
      <p:pic>
        <p:nvPicPr>
          <p:cNvPr id="32" name="Picture 31" descr="Egale.png">
            <a:extLst>
              <a:ext uri="{FF2B5EF4-FFF2-40B4-BE49-F238E27FC236}">
                <a16:creationId xmlns:a16="http://schemas.microsoft.com/office/drawing/2014/main" id="{D1A74192-AD72-CD49-8012-B70D2E032E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1030" y="4678878"/>
            <a:ext cx="1286897" cy="677591"/>
          </a:xfrm>
          <a:prstGeom prst="rect">
            <a:avLst/>
          </a:prstGeom>
        </p:spPr>
      </p:pic>
      <p:pic>
        <p:nvPicPr>
          <p:cNvPr id="51" name="Picture 50">
            <a:extLst>
              <a:ext uri="{FF2B5EF4-FFF2-40B4-BE49-F238E27FC236}">
                <a16:creationId xmlns:a16="http://schemas.microsoft.com/office/drawing/2014/main" id="{F0B708E4-AAF4-5842-85B3-6073DBE23B0B}"/>
              </a:ext>
            </a:extLst>
          </p:cNvPr>
          <p:cNvPicPr>
            <a:picLocks noChangeAspect="1"/>
          </p:cNvPicPr>
          <p:nvPr/>
        </p:nvPicPr>
        <p:blipFill>
          <a:blip r:embed="rId13"/>
          <a:stretch>
            <a:fillRect/>
          </a:stretch>
        </p:blipFill>
        <p:spPr>
          <a:xfrm>
            <a:off x="412513" y="2778392"/>
            <a:ext cx="1703886" cy="633339"/>
          </a:xfrm>
          <a:prstGeom prst="rect">
            <a:avLst/>
          </a:prstGeom>
        </p:spPr>
      </p:pic>
      <p:pic>
        <p:nvPicPr>
          <p:cNvPr id="52" name="Picture 51">
            <a:extLst>
              <a:ext uri="{FF2B5EF4-FFF2-40B4-BE49-F238E27FC236}">
                <a16:creationId xmlns:a16="http://schemas.microsoft.com/office/drawing/2014/main" id="{2E205A5F-24CF-D140-A08A-9B724919A622}"/>
              </a:ext>
            </a:extLst>
          </p:cNvPr>
          <p:cNvPicPr>
            <a:picLocks noChangeAspect="1"/>
          </p:cNvPicPr>
          <p:nvPr/>
        </p:nvPicPr>
        <p:blipFill>
          <a:blip r:embed="rId14"/>
          <a:stretch>
            <a:fillRect/>
          </a:stretch>
        </p:blipFill>
        <p:spPr>
          <a:xfrm>
            <a:off x="654914" y="5144794"/>
            <a:ext cx="2792296" cy="392667"/>
          </a:xfrm>
          <a:prstGeom prst="rect">
            <a:avLst/>
          </a:prstGeom>
        </p:spPr>
      </p:pic>
      <p:sp>
        <p:nvSpPr>
          <p:cNvPr id="55" name="Rounded Rectangle 54">
            <a:extLst>
              <a:ext uri="{FF2B5EF4-FFF2-40B4-BE49-F238E27FC236}">
                <a16:creationId xmlns:a16="http://schemas.microsoft.com/office/drawing/2014/main" id="{4123B93A-0036-2547-A46E-5E3CC4B64B90}"/>
              </a:ext>
            </a:extLst>
          </p:cNvPr>
          <p:cNvSpPr/>
          <p:nvPr/>
        </p:nvSpPr>
        <p:spPr>
          <a:xfrm>
            <a:off x="1249301" y="1540601"/>
            <a:ext cx="1851464" cy="824906"/>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81C548DA-1203-884D-8562-A06BD01FF60B}"/>
              </a:ext>
            </a:extLst>
          </p:cNvPr>
          <p:cNvPicPr>
            <a:picLocks noChangeAspect="1"/>
          </p:cNvPicPr>
          <p:nvPr/>
        </p:nvPicPr>
        <p:blipFill>
          <a:blip r:embed="rId15"/>
          <a:stretch>
            <a:fillRect/>
          </a:stretch>
        </p:blipFill>
        <p:spPr>
          <a:xfrm>
            <a:off x="1317628" y="1650699"/>
            <a:ext cx="1720950" cy="645357"/>
          </a:xfrm>
          <a:prstGeom prst="rect">
            <a:avLst/>
          </a:prstGeom>
        </p:spPr>
      </p:pic>
      <p:sp>
        <p:nvSpPr>
          <p:cNvPr id="56" name="Rounded Rectangle 55">
            <a:extLst>
              <a:ext uri="{FF2B5EF4-FFF2-40B4-BE49-F238E27FC236}">
                <a16:creationId xmlns:a16="http://schemas.microsoft.com/office/drawing/2014/main" id="{1EB985C2-0B04-4545-91A5-14A0644B06C0}"/>
              </a:ext>
            </a:extLst>
          </p:cNvPr>
          <p:cNvSpPr/>
          <p:nvPr/>
        </p:nvSpPr>
        <p:spPr>
          <a:xfrm>
            <a:off x="9281755" y="5822885"/>
            <a:ext cx="2225205" cy="680298"/>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42A2D2D2-8515-7542-9E47-E93AA350F407}"/>
              </a:ext>
            </a:extLst>
          </p:cNvPr>
          <p:cNvSpPr/>
          <p:nvPr/>
        </p:nvSpPr>
        <p:spPr>
          <a:xfrm>
            <a:off x="9908292" y="3531010"/>
            <a:ext cx="2012270" cy="680298"/>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98E00BEC-2BB1-FF4C-A25D-08C01431970A}"/>
              </a:ext>
            </a:extLst>
          </p:cNvPr>
          <p:cNvSpPr/>
          <p:nvPr/>
        </p:nvSpPr>
        <p:spPr>
          <a:xfrm>
            <a:off x="6064891" y="885176"/>
            <a:ext cx="1700498" cy="680298"/>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43DBB19B-C24F-E74F-9177-89CACD15F689}"/>
              </a:ext>
            </a:extLst>
          </p:cNvPr>
          <p:cNvSpPr/>
          <p:nvPr/>
        </p:nvSpPr>
        <p:spPr>
          <a:xfrm>
            <a:off x="3545235" y="1224983"/>
            <a:ext cx="1700498" cy="680298"/>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50C2304A-76B7-E549-A36E-FD6AC14DDBA9}"/>
              </a:ext>
            </a:extLst>
          </p:cNvPr>
          <p:cNvPicPr>
            <a:picLocks noChangeAspect="1"/>
          </p:cNvPicPr>
          <p:nvPr/>
        </p:nvPicPr>
        <p:blipFill>
          <a:blip r:embed="rId16"/>
          <a:stretch>
            <a:fillRect/>
          </a:stretch>
        </p:blipFill>
        <p:spPr>
          <a:xfrm>
            <a:off x="3906257" y="1302973"/>
            <a:ext cx="1024590" cy="550526"/>
          </a:xfrm>
          <a:prstGeom prst="rect">
            <a:avLst/>
          </a:prstGeom>
        </p:spPr>
      </p:pic>
      <p:pic>
        <p:nvPicPr>
          <p:cNvPr id="61" name="Picture 60">
            <a:extLst>
              <a:ext uri="{FF2B5EF4-FFF2-40B4-BE49-F238E27FC236}">
                <a16:creationId xmlns:a16="http://schemas.microsoft.com/office/drawing/2014/main" id="{78575DD3-49E4-9E43-B848-1F9A1C4AB9AE}"/>
              </a:ext>
            </a:extLst>
          </p:cNvPr>
          <p:cNvPicPr>
            <a:picLocks noChangeAspect="1"/>
          </p:cNvPicPr>
          <p:nvPr/>
        </p:nvPicPr>
        <p:blipFill>
          <a:blip r:embed="rId17"/>
          <a:stretch>
            <a:fillRect/>
          </a:stretch>
        </p:blipFill>
        <p:spPr>
          <a:xfrm>
            <a:off x="6267850" y="978112"/>
            <a:ext cx="1425929" cy="494322"/>
          </a:xfrm>
          <a:prstGeom prst="rect">
            <a:avLst/>
          </a:prstGeom>
        </p:spPr>
      </p:pic>
      <p:pic>
        <p:nvPicPr>
          <p:cNvPr id="62" name="Picture 61">
            <a:extLst>
              <a:ext uri="{FF2B5EF4-FFF2-40B4-BE49-F238E27FC236}">
                <a16:creationId xmlns:a16="http://schemas.microsoft.com/office/drawing/2014/main" id="{D49EED75-4DD2-104C-A3FF-4C18A793716C}"/>
              </a:ext>
            </a:extLst>
          </p:cNvPr>
          <p:cNvPicPr>
            <a:picLocks noChangeAspect="1"/>
          </p:cNvPicPr>
          <p:nvPr/>
        </p:nvPicPr>
        <p:blipFill>
          <a:blip r:embed="rId18"/>
          <a:stretch>
            <a:fillRect/>
          </a:stretch>
        </p:blipFill>
        <p:spPr>
          <a:xfrm>
            <a:off x="10032133" y="3578953"/>
            <a:ext cx="1686798" cy="551021"/>
          </a:xfrm>
          <a:prstGeom prst="rect">
            <a:avLst/>
          </a:prstGeom>
        </p:spPr>
      </p:pic>
      <p:pic>
        <p:nvPicPr>
          <p:cNvPr id="63" name="Picture 62">
            <a:extLst>
              <a:ext uri="{FF2B5EF4-FFF2-40B4-BE49-F238E27FC236}">
                <a16:creationId xmlns:a16="http://schemas.microsoft.com/office/drawing/2014/main" id="{950A2F5B-115F-CB47-8C76-32783F8C7524}"/>
              </a:ext>
            </a:extLst>
          </p:cNvPr>
          <p:cNvPicPr>
            <a:picLocks noChangeAspect="1"/>
          </p:cNvPicPr>
          <p:nvPr/>
        </p:nvPicPr>
        <p:blipFill>
          <a:blip r:embed="rId19"/>
          <a:stretch>
            <a:fillRect/>
          </a:stretch>
        </p:blipFill>
        <p:spPr>
          <a:xfrm>
            <a:off x="9462606" y="5949235"/>
            <a:ext cx="1787367" cy="416025"/>
          </a:xfrm>
          <a:prstGeom prst="rect">
            <a:avLst/>
          </a:prstGeom>
        </p:spPr>
      </p:pic>
      <p:sp>
        <p:nvSpPr>
          <p:cNvPr id="42" name="Rounded Rectangle 41">
            <a:extLst>
              <a:ext uri="{FF2B5EF4-FFF2-40B4-BE49-F238E27FC236}">
                <a16:creationId xmlns:a16="http://schemas.microsoft.com/office/drawing/2014/main" id="{40B1E201-BF91-6B47-982D-F51263CCEB66}"/>
              </a:ext>
            </a:extLst>
          </p:cNvPr>
          <p:cNvSpPr/>
          <p:nvPr/>
        </p:nvSpPr>
        <p:spPr>
          <a:xfrm>
            <a:off x="9883070" y="2336509"/>
            <a:ext cx="1888702" cy="690747"/>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61CDE94A-7C98-B944-A6DF-9587DA411B97}"/>
              </a:ext>
            </a:extLst>
          </p:cNvPr>
          <p:cNvPicPr>
            <a:picLocks noChangeAspect="1"/>
          </p:cNvPicPr>
          <p:nvPr/>
        </p:nvPicPr>
        <p:blipFill>
          <a:blip r:embed="rId20"/>
          <a:stretch>
            <a:fillRect/>
          </a:stretch>
        </p:blipFill>
        <p:spPr>
          <a:xfrm>
            <a:off x="10021714" y="2477154"/>
            <a:ext cx="1586941" cy="414447"/>
          </a:xfrm>
          <a:prstGeom prst="rect">
            <a:avLst/>
          </a:prstGeom>
        </p:spPr>
      </p:pic>
      <p:sp>
        <p:nvSpPr>
          <p:cNvPr id="64" name="TextBox 63">
            <a:extLst>
              <a:ext uri="{FF2B5EF4-FFF2-40B4-BE49-F238E27FC236}">
                <a16:creationId xmlns:a16="http://schemas.microsoft.com/office/drawing/2014/main" id="{416D1081-74BC-3C46-A8D3-7A2BFD98379E}"/>
              </a:ext>
            </a:extLst>
          </p:cNvPr>
          <p:cNvSpPr txBox="1"/>
          <p:nvPr/>
        </p:nvSpPr>
        <p:spPr>
          <a:xfrm>
            <a:off x="-2123350" y="-110600"/>
            <a:ext cx="10029735" cy="1334596"/>
          </a:xfrm>
          <a:prstGeom prst="rect">
            <a:avLst/>
          </a:prstGeom>
          <a:noFill/>
        </p:spPr>
        <p:txBody>
          <a:bodyPr wrap="square">
            <a:spAutoFit/>
          </a:bodyPr>
          <a:lstStyle/>
          <a:p>
            <a:pPr algn="ctr">
              <a:lnSpc>
                <a:spcPts val="10120"/>
              </a:lnSpc>
              <a:spcAft>
                <a:spcPts val="1200"/>
              </a:spcAft>
              <a:defRPr/>
            </a:pPr>
            <a:r>
              <a:rPr lang="en-US" sz="8000" b="1" dirty="0"/>
              <a:t>Partnerships</a:t>
            </a:r>
            <a:endParaRPr lang="en-US" sz="8000" b="1" dirty="0">
              <a:solidFill>
                <a:schemeClr val="accent1">
                  <a:lumMod val="50000"/>
                </a:schemeClr>
              </a:solidFill>
            </a:endParaRPr>
          </a:p>
        </p:txBody>
      </p:sp>
      <p:sp>
        <p:nvSpPr>
          <p:cNvPr id="65" name="Rounded Rectangle 64">
            <a:extLst>
              <a:ext uri="{FF2B5EF4-FFF2-40B4-BE49-F238E27FC236}">
                <a16:creationId xmlns:a16="http://schemas.microsoft.com/office/drawing/2014/main" id="{C74B3B1F-1B06-DC41-B2A9-5D67F1D056CF}"/>
              </a:ext>
            </a:extLst>
          </p:cNvPr>
          <p:cNvSpPr/>
          <p:nvPr/>
        </p:nvSpPr>
        <p:spPr>
          <a:xfrm>
            <a:off x="304950" y="3860574"/>
            <a:ext cx="1888702" cy="809589"/>
          </a:xfrm>
          <a:prstGeom prst="roundRect">
            <a:avLst/>
          </a:prstGeom>
          <a:solidFill>
            <a:schemeClr val="bg1"/>
          </a:solidFill>
          <a:ln w="38100">
            <a:solidFill>
              <a:srgbClr val="DB5A53"/>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dirty="0">
              <a:solidFill>
                <a:schemeClr val="tx1"/>
              </a:solidFill>
            </a:endParaRPr>
          </a:p>
        </p:txBody>
      </p:sp>
      <p:pic>
        <p:nvPicPr>
          <p:cNvPr id="67" name="Picture 3">
            <a:extLst>
              <a:ext uri="{FF2B5EF4-FFF2-40B4-BE49-F238E27FC236}">
                <a16:creationId xmlns:a16="http://schemas.microsoft.com/office/drawing/2014/main" id="{F0DE8686-FFD1-CF43-B9FD-C39CE0F860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6021" y="3961676"/>
            <a:ext cx="422653" cy="5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E98CCAC-F486-4E4E-88D8-AD5AC60D7464}"/>
              </a:ext>
            </a:extLst>
          </p:cNvPr>
          <p:cNvSpPr txBox="1"/>
          <p:nvPr/>
        </p:nvSpPr>
        <p:spPr>
          <a:xfrm>
            <a:off x="1008674" y="3856100"/>
            <a:ext cx="1105624" cy="1200329"/>
          </a:xfrm>
          <a:prstGeom prst="rect">
            <a:avLst/>
          </a:prstGeom>
          <a:noFill/>
        </p:spPr>
        <p:txBody>
          <a:bodyPr wrap="none" rtlCol="0">
            <a:spAutoFit/>
          </a:bodyPr>
          <a:lstStyle/>
          <a:p>
            <a:pPr algn="ctr"/>
            <a:r>
              <a:rPr lang="en-US" sz="1200" dirty="0"/>
              <a:t>Hamilton </a:t>
            </a:r>
          </a:p>
          <a:p>
            <a:pPr algn="ctr"/>
            <a:r>
              <a:rPr lang="en-US" sz="1200" dirty="0"/>
              <a:t>Regional </a:t>
            </a:r>
          </a:p>
          <a:p>
            <a:pPr algn="ctr"/>
            <a:r>
              <a:rPr lang="en-US" sz="1200" dirty="0"/>
              <a:t>Indian</a:t>
            </a:r>
          </a:p>
          <a:p>
            <a:pPr algn="ctr"/>
            <a:r>
              <a:rPr lang="en-US" sz="1200" dirty="0"/>
              <a:t>Centre</a:t>
            </a:r>
          </a:p>
          <a:p>
            <a:endParaRPr lang="en-US" dirty="0"/>
          </a:p>
        </p:txBody>
      </p:sp>
    </p:spTree>
    <p:extLst>
      <p:ext uri="{BB962C8B-B14F-4D97-AF65-F5344CB8AC3E}">
        <p14:creationId xmlns:p14="http://schemas.microsoft.com/office/powerpoint/2010/main" val="248521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500"/>
                                        <p:tgtEl>
                                          <p:spTgt spid="4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dissolve">
                                      <p:cBhvr>
                                        <p:cTn id="22" dur="500"/>
                                        <p:tgtEl>
                                          <p:spTgt spid="58"/>
                                        </p:tgtEl>
                                      </p:cBhvr>
                                    </p:animEffect>
                                  </p:childTnLst>
                                </p:cTn>
                              </p:par>
                              <p:par>
                                <p:cTn id="23" presetID="9"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dissolve">
                                      <p:cBhvr>
                                        <p:cTn id="25" dur="500"/>
                                        <p:tgtEl>
                                          <p:spTgt spid="61"/>
                                        </p:tgtEl>
                                      </p:cBhvr>
                                    </p:animEffect>
                                  </p:childTnLst>
                                </p:cTn>
                              </p:par>
                              <p:par>
                                <p:cTn id="26" presetID="9" presetClass="entr" presetSubtype="0"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dissolve">
                                      <p:cBhvr>
                                        <p:cTn id="31" dur="500"/>
                                        <p:tgtEl>
                                          <p:spTgt spid="5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dissolve">
                                      <p:cBhvr>
                                        <p:cTn id="37" dur="500"/>
                                        <p:tgtEl>
                                          <p:spTgt spid="55"/>
                                        </p:tgtEl>
                                      </p:cBhvr>
                                    </p:animEffect>
                                  </p:childTnLst>
                                </p:cTn>
                              </p:par>
                              <p:par>
                                <p:cTn id="38" presetID="9"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dissolve">
                                      <p:cBhvr>
                                        <p:cTn id="40" dur="500"/>
                                        <p:tgtEl>
                                          <p:spTgt spid="54"/>
                                        </p:tgtEl>
                                      </p:cBhvr>
                                    </p:animEffect>
                                  </p:childTnLst>
                                </p:cTn>
                              </p:par>
                              <p:par>
                                <p:cTn id="41" presetID="9"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dissolve">
                                      <p:cBhvr>
                                        <p:cTn id="43" dur="500"/>
                                        <p:tgtEl>
                                          <p:spTgt spid="5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par>
                                <p:cTn id="47" presetID="9"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dissolve">
                                      <p:cBhvr>
                                        <p:cTn id="49" dur="500"/>
                                        <p:tgtEl>
                                          <p:spTgt spid="6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dissolve">
                                      <p:cBhvr>
                                        <p:cTn id="55" dur="500"/>
                                        <p:tgtEl>
                                          <p:spTgt spid="65"/>
                                        </p:tgtEl>
                                      </p:cBhvr>
                                    </p:animEffect>
                                  </p:childTnLst>
                                </p:cTn>
                              </p:par>
                              <p:par>
                                <p:cTn id="56" presetID="9" presetClass="entr" presetSubtype="0" fill="hold"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dissolve">
                                      <p:cBhvr>
                                        <p:cTn id="58" dur="500"/>
                                        <p:tgtEl>
                                          <p:spTgt spid="5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dissolve">
                                      <p:cBhvr>
                                        <p:cTn id="64" dur="500"/>
                                        <p:tgtEl>
                                          <p:spTgt spid="50"/>
                                        </p:tgtEl>
                                      </p:cBhvr>
                                    </p:animEffect>
                                  </p:childTnLst>
                                </p:cTn>
                              </p:par>
                              <p:par>
                                <p:cTn id="65" presetID="9"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dissolve">
                                      <p:cBhvr>
                                        <p:cTn id="67" dur="500"/>
                                        <p:tgtEl>
                                          <p:spTgt spid="28"/>
                                        </p:tgtEl>
                                      </p:cBhvr>
                                    </p:animEffect>
                                  </p:childTnLst>
                                </p:cTn>
                              </p:par>
                              <p:par>
                                <p:cTn id="68" presetID="9" presetClass="entr" presetSubtype="0"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dissolve">
                                      <p:cBhvr>
                                        <p:cTn id="70" dur="500"/>
                                        <p:tgtEl>
                                          <p:spTgt spid="6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dissolve">
                                      <p:cBhvr>
                                        <p:cTn id="73" dur="500"/>
                                        <p:tgtEl>
                                          <p:spTgt spid="56"/>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dissolve">
                                      <p:cBhvr>
                                        <p:cTn id="76" dur="500"/>
                                        <p:tgtEl>
                                          <p:spTgt spid="49"/>
                                        </p:tgtEl>
                                      </p:cBhvr>
                                    </p:animEffect>
                                  </p:childTnLst>
                                </p:cTn>
                              </p:par>
                              <p:par>
                                <p:cTn id="77" presetID="9"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dissolve">
                                      <p:cBhvr>
                                        <p:cTn id="79" dur="500"/>
                                        <p:tgtEl>
                                          <p:spTgt spid="3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dissolve">
                                      <p:cBhvr>
                                        <p:cTn id="82" dur="500"/>
                                        <p:tgtEl>
                                          <p:spTgt spid="57"/>
                                        </p:tgtEl>
                                      </p:cBhvr>
                                    </p:animEffect>
                                  </p:childTnLst>
                                </p:cTn>
                              </p:par>
                              <p:par>
                                <p:cTn id="83" presetID="9"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dissolv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animBg="1"/>
      <p:bldP spid="47" grpId="0" animBg="1"/>
      <p:bldP spid="48" grpId="0" animBg="1"/>
      <p:bldP spid="49" grpId="0" animBg="1"/>
      <p:bldP spid="50" grpId="0" animBg="1"/>
      <p:bldP spid="55" grpId="0" animBg="1"/>
      <p:bldP spid="56" grpId="0" animBg="1"/>
      <p:bldP spid="57" grpId="0" animBg="1"/>
      <p:bldP spid="58" grpId="0" animBg="1"/>
      <p:bldP spid="59" grpId="0" animBg="1"/>
      <p:bldP spid="42" grpId="0" animBg="1"/>
      <p:bldP spid="65"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52C6E-CD85-EA4F-A1F1-CD009DD92BD9}"/>
              </a:ext>
            </a:extLst>
          </p:cNvPr>
          <p:cNvSpPr txBox="1"/>
          <p:nvPr/>
        </p:nvSpPr>
        <p:spPr>
          <a:xfrm>
            <a:off x="5252901" y="249751"/>
            <a:ext cx="6895096" cy="2308324"/>
          </a:xfrm>
          <a:prstGeom prst="rect">
            <a:avLst/>
          </a:prstGeom>
          <a:noFill/>
        </p:spPr>
        <p:txBody>
          <a:bodyPr wrap="square" rtlCol="0">
            <a:spAutoFit/>
          </a:bodyPr>
          <a:lstStyle/>
          <a:p>
            <a:r>
              <a:rPr lang="en-CA" sz="3600" dirty="0"/>
              <a:t>Making the Shift has funded </a:t>
            </a:r>
          </a:p>
          <a:p>
            <a:r>
              <a:rPr lang="en-CA" sz="3600" b="1" dirty="0"/>
              <a:t>40 research projects </a:t>
            </a:r>
            <a:r>
              <a:rPr lang="en-CA" sz="3600" dirty="0"/>
              <a:t>across Canada focusing on the prevention of youth homelessness</a:t>
            </a:r>
            <a:endParaRPr lang="en-US" sz="3600" dirty="0"/>
          </a:p>
        </p:txBody>
      </p:sp>
      <p:pic>
        <p:nvPicPr>
          <p:cNvPr id="6" name="Picture 5">
            <a:extLst>
              <a:ext uri="{FF2B5EF4-FFF2-40B4-BE49-F238E27FC236}">
                <a16:creationId xmlns:a16="http://schemas.microsoft.com/office/drawing/2014/main" id="{A6DAEE8E-8488-EC4B-BF69-43CB83050FBA}"/>
              </a:ext>
            </a:extLst>
          </p:cNvPr>
          <p:cNvPicPr>
            <a:picLocks noChangeAspect="1"/>
          </p:cNvPicPr>
          <p:nvPr/>
        </p:nvPicPr>
        <p:blipFill>
          <a:blip r:embed="rId3"/>
          <a:stretch>
            <a:fillRect/>
          </a:stretch>
        </p:blipFill>
        <p:spPr>
          <a:xfrm>
            <a:off x="591355" y="773224"/>
            <a:ext cx="4013483" cy="4154984"/>
          </a:xfrm>
          <a:prstGeom prst="rect">
            <a:avLst/>
          </a:prstGeom>
        </p:spPr>
      </p:pic>
      <p:sp>
        <p:nvSpPr>
          <p:cNvPr id="7" name="TextBox 6">
            <a:extLst>
              <a:ext uri="{FF2B5EF4-FFF2-40B4-BE49-F238E27FC236}">
                <a16:creationId xmlns:a16="http://schemas.microsoft.com/office/drawing/2014/main" id="{0EF53A3B-0B30-504B-B009-E358D59B97D8}"/>
              </a:ext>
            </a:extLst>
          </p:cNvPr>
          <p:cNvSpPr txBox="1"/>
          <p:nvPr/>
        </p:nvSpPr>
        <p:spPr>
          <a:xfrm>
            <a:off x="260453" y="4928208"/>
            <a:ext cx="5085944" cy="804131"/>
          </a:xfrm>
          <a:prstGeom prst="rect">
            <a:avLst/>
          </a:prstGeom>
          <a:noFill/>
        </p:spPr>
        <p:txBody>
          <a:bodyPr wrap="none" rtlCol="0">
            <a:spAutoFit/>
          </a:bodyPr>
          <a:lstStyle/>
          <a:p>
            <a:pPr algn="ctr">
              <a:lnSpc>
                <a:spcPts val="5480"/>
              </a:lnSpc>
            </a:pPr>
            <a:r>
              <a:rPr lang="en-US" sz="5400" b="1" dirty="0">
                <a:solidFill>
                  <a:srgbClr val="4DD056"/>
                </a:solidFill>
              </a:rPr>
              <a:t>Funded Research</a:t>
            </a:r>
          </a:p>
        </p:txBody>
      </p:sp>
      <p:pic>
        <p:nvPicPr>
          <p:cNvPr id="3" name="Picture 2" descr="Text, letter&#10;&#10;Description automatically generated">
            <a:extLst>
              <a:ext uri="{FF2B5EF4-FFF2-40B4-BE49-F238E27FC236}">
                <a16:creationId xmlns:a16="http://schemas.microsoft.com/office/drawing/2014/main" id="{E8680052-2B34-C740-86B4-B6795528BED8}"/>
              </a:ext>
            </a:extLst>
          </p:cNvPr>
          <p:cNvPicPr>
            <a:picLocks noChangeAspect="1"/>
          </p:cNvPicPr>
          <p:nvPr/>
        </p:nvPicPr>
        <p:blipFill>
          <a:blip r:embed="rId4"/>
          <a:stretch>
            <a:fillRect/>
          </a:stretch>
        </p:blipFill>
        <p:spPr>
          <a:xfrm>
            <a:off x="5496880" y="2850716"/>
            <a:ext cx="6434667" cy="3016250"/>
          </a:xfrm>
          <a:prstGeom prst="rect">
            <a:avLst/>
          </a:prstGeom>
        </p:spPr>
      </p:pic>
    </p:spTree>
    <p:extLst>
      <p:ext uri="{BB962C8B-B14F-4D97-AF65-F5344CB8AC3E}">
        <p14:creationId xmlns:p14="http://schemas.microsoft.com/office/powerpoint/2010/main" val="1944134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52C6E-CD85-EA4F-A1F1-CD009DD92BD9}"/>
              </a:ext>
            </a:extLst>
          </p:cNvPr>
          <p:cNvSpPr txBox="1"/>
          <p:nvPr/>
        </p:nvSpPr>
        <p:spPr>
          <a:xfrm>
            <a:off x="5896947" y="436017"/>
            <a:ext cx="6046236" cy="6001643"/>
          </a:xfrm>
          <a:prstGeom prst="rect">
            <a:avLst/>
          </a:prstGeom>
          <a:noFill/>
        </p:spPr>
        <p:txBody>
          <a:bodyPr wrap="square" rtlCol="0">
            <a:spAutoFit/>
          </a:bodyPr>
          <a:lstStyle/>
          <a:p>
            <a:r>
              <a:rPr lang="en-CA" sz="3200" dirty="0"/>
              <a:t>Employing design thinking, our </a:t>
            </a:r>
            <a:r>
              <a:rPr lang="en-CA" sz="3200" b="1" i="1" dirty="0"/>
              <a:t>demonstration projects </a:t>
            </a:r>
            <a:r>
              <a:rPr lang="en-CA" sz="3200" dirty="0"/>
              <a:t>are intended to expand our knowledge and understanding of innovative approaches to preventing and ending youth homelessness by identifying, developing, prototyping, testing, evaluating, and mobilizing innovations in policy and practice through the implementation of comprehensive demonstration projects.</a:t>
            </a:r>
            <a:endParaRPr lang="en-US" sz="3200" dirty="0"/>
          </a:p>
        </p:txBody>
      </p:sp>
      <p:pic>
        <p:nvPicPr>
          <p:cNvPr id="6" name="Picture 5">
            <a:extLst>
              <a:ext uri="{FF2B5EF4-FFF2-40B4-BE49-F238E27FC236}">
                <a16:creationId xmlns:a16="http://schemas.microsoft.com/office/drawing/2014/main" id="{A6DAEE8E-8488-EC4B-BF69-43CB83050FBA}"/>
              </a:ext>
            </a:extLst>
          </p:cNvPr>
          <p:cNvPicPr>
            <a:picLocks noChangeAspect="1"/>
          </p:cNvPicPr>
          <p:nvPr/>
        </p:nvPicPr>
        <p:blipFill>
          <a:blip r:embed="rId3"/>
          <a:stretch>
            <a:fillRect/>
          </a:stretch>
        </p:blipFill>
        <p:spPr>
          <a:xfrm>
            <a:off x="591355" y="773224"/>
            <a:ext cx="4013483" cy="4154984"/>
          </a:xfrm>
          <a:prstGeom prst="rect">
            <a:avLst/>
          </a:prstGeom>
        </p:spPr>
      </p:pic>
      <p:sp>
        <p:nvSpPr>
          <p:cNvPr id="7" name="TextBox 6">
            <a:extLst>
              <a:ext uri="{FF2B5EF4-FFF2-40B4-BE49-F238E27FC236}">
                <a16:creationId xmlns:a16="http://schemas.microsoft.com/office/drawing/2014/main" id="{0EF53A3B-0B30-504B-B009-E358D59B97D8}"/>
              </a:ext>
            </a:extLst>
          </p:cNvPr>
          <p:cNvSpPr txBox="1"/>
          <p:nvPr/>
        </p:nvSpPr>
        <p:spPr>
          <a:xfrm>
            <a:off x="472751" y="4928208"/>
            <a:ext cx="4661341" cy="1509452"/>
          </a:xfrm>
          <a:prstGeom prst="rect">
            <a:avLst/>
          </a:prstGeom>
          <a:noFill/>
        </p:spPr>
        <p:txBody>
          <a:bodyPr wrap="none" rtlCol="0">
            <a:spAutoFit/>
          </a:bodyPr>
          <a:lstStyle/>
          <a:p>
            <a:pPr algn="ctr">
              <a:lnSpc>
                <a:spcPts val="5480"/>
              </a:lnSpc>
            </a:pPr>
            <a:r>
              <a:rPr lang="en-US" sz="5400" b="1" dirty="0">
                <a:solidFill>
                  <a:srgbClr val="4DD056"/>
                </a:solidFill>
              </a:rPr>
              <a:t>Demonstration </a:t>
            </a:r>
          </a:p>
          <a:p>
            <a:pPr algn="ctr">
              <a:lnSpc>
                <a:spcPts val="5480"/>
              </a:lnSpc>
            </a:pPr>
            <a:r>
              <a:rPr lang="en-US" sz="5400" b="1" dirty="0">
                <a:solidFill>
                  <a:srgbClr val="4DD056"/>
                </a:solidFill>
              </a:rPr>
              <a:t>Projects</a:t>
            </a:r>
          </a:p>
        </p:txBody>
      </p:sp>
    </p:spTree>
    <p:extLst>
      <p:ext uri="{BB962C8B-B14F-4D97-AF65-F5344CB8AC3E}">
        <p14:creationId xmlns:p14="http://schemas.microsoft.com/office/powerpoint/2010/main" val="2271038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4">
            <a:extLst>
              <a:ext uri="{FF2B5EF4-FFF2-40B4-BE49-F238E27FC236}">
                <a16:creationId xmlns:a16="http://schemas.microsoft.com/office/drawing/2014/main" id="{98BD1B2F-D1FD-5741-B7D8-ADC5E4207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70AAF98-8F06-3943-B00F-4B7DCBF621BA}"/>
              </a:ext>
            </a:extLst>
          </p:cNvPr>
          <p:cNvSpPr/>
          <p:nvPr/>
        </p:nvSpPr>
        <p:spPr>
          <a:xfrm>
            <a:off x="1" y="214267"/>
            <a:ext cx="10668000" cy="1271778"/>
          </a:xfrm>
          <a:prstGeom prst="rect">
            <a:avLst/>
          </a:prstGeom>
          <a:solidFill>
            <a:srgbClr val="E3E7FF"/>
          </a:solidFill>
          <a:ln w="12700">
            <a:noFill/>
          </a:ln>
        </p:spPr>
        <p:style>
          <a:lnRef idx="1">
            <a:schemeClr val="accent1"/>
          </a:lnRef>
          <a:fillRef idx="3">
            <a:schemeClr val="accent1"/>
          </a:fillRef>
          <a:effectRef idx="2">
            <a:schemeClr val="accent1"/>
          </a:effectRef>
          <a:fontRef idx="minor">
            <a:schemeClr val="lt1"/>
          </a:fontRef>
        </p:style>
        <p:txBody>
          <a:bodyPr/>
          <a:lstStyle/>
          <a:p>
            <a:pPr>
              <a:spcAft>
                <a:spcPts val="1200"/>
              </a:spcAft>
            </a:pPr>
            <a:endParaRPr lang="en-CA" sz="3200" b="1" dirty="0">
              <a:solidFill>
                <a:srgbClr val="7F7F7F"/>
              </a:solidFill>
              <a:latin typeface="Times New Roman"/>
              <a:cs typeface="Times New Roman"/>
            </a:endParaRPr>
          </a:p>
        </p:txBody>
      </p:sp>
      <p:sp>
        <p:nvSpPr>
          <p:cNvPr id="8" name="Rectangle 7">
            <a:extLst>
              <a:ext uri="{FF2B5EF4-FFF2-40B4-BE49-F238E27FC236}">
                <a16:creationId xmlns:a16="http://schemas.microsoft.com/office/drawing/2014/main" id="{95B3FA28-B9F2-3C44-AA6D-7BF6BE3424F9}"/>
              </a:ext>
            </a:extLst>
          </p:cNvPr>
          <p:cNvSpPr/>
          <p:nvPr/>
        </p:nvSpPr>
        <p:spPr>
          <a:xfrm>
            <a:off x="-178321" y="442435"/>
            <a:ext cx="10333790" cy="738664"/>
          </a:xfrm>
          <a:prstGeom prst="rect">
            <a:avLst/>
          </a:prstGeom>
        </p:spPr>
        <p:txBody>
          <a:bodyPr wrap="square">
            <a:spAutoFit/>
          </a:bodyPr>
          <a:lstStyle/>
          <a:p>
            <a:pPr algn="r"/>
            <a:r>
              <a:rPr lang="en-CA" sz="4200" dirty="0">
                <a:latin typeface="+mj-lt"/>
                <a:cs typeface="Times New Roman"/>
              </a:rPr>
              <a:t>Program Design &amp; Prototyping</a:t>
            </a:r>
          </a:p>
        </p:txBody>
      </p:sp>
      <p:pic>
        <p:nvPicPr>
          <p:cNvPr id="9" name="Picture 8">
            <a:extLst>
              <a:ext uri="{FF2B5EF4-FFF2-40B4-BE49-F238E27FC236}">
                <a16:creationId xmlns:a16="http://schemas.microsoft.com/office/drawing/2014/main" id="{62215AF4-9F93-B248-A5AC-EE7FF23F580D}"/>
              </a:ext>
            </a:extLst>
          </p:cNvPr>
          <p:cNvPicPr>
            <a:picLocks noChangeAspect="1"/>
          </p:cNvPicPr>
          <p:nvPr/>
        </p:nvPicPr>
        <p:blipFill>
          <a:blip r:embed="rId3"/>
          <a:stretch>
            <a:fillRect/>
          </a:stretch>
        </p:blipFill>
        <p:spPr>
          <a:xfrm>
            <a:off x="232880" y="325323"/>
            <a:ext cx="1013919" cy="1049666"/>
          </a:xfrm>
          <a:prstGeom prst="rect">
            <a:avLst/>
          </a:prstGeom>
        </p:spPr>
      </p:pic>
    </p:spTree>
    <p:extLst>
      <p:ext uri="{BB962C8B-B14F-4D97-AF65-F5344CB8AC3E}">
        <p14:creationId xmlns:p14="http://schemas.microsoft.com/office/powerpoint/2010/main" val="56168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Def.png">
            <a:extLst>
              <a:ext uri="{FF2B5EF4-FFF2-40B4-BE49-F238E27FC236}">
                <a16:creationId xmlns:a16="http://schemas.microsoft.com/office/drawing/2014/main" id="{B4DB2CD2-BBC3-6A4F-ADBF-2634229670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335088"/>
            <a:ext cx="11023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descr="Header.png">
            <a:extLst>
              <a:ext uri="{FF2B5EF4-FFF2-40B4-BE49-F238E27FC236}">
                <a16:creationId xmlns:a16="http://schemas.microsoft.com/office/drawing/2014/main" id="{D0ADC32E-D975-CD49-9E18-3D7E1030F6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
            <a:ext cx="9144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4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22" y="233532"/>
            <a:ext cx="8802672" cy="1107996"/>
          </a:xfrm>
          <a:prstGeom prst="rect">
            <a:avLst/>
          </a:prstGeom>
          <a:noFill/>
        </p:spPr>
        <p:txBody>
          <a:bodyPr wrap="none" rtlCol="0">
            <a:spAutoFit/>
          </a:bodyPr>
          <a:lstStyle/>
          <a:p>
            <a:r>
              <a:rPr lang="en-US" sz="6600" b="1" dirty="0">
                <a:solidFill>
                  <a:srgbClr val="CA0004"/>
                </a:solidFill>
              </a:rPr>
              <a:t>Research and Evaluation</a:t>
            </a:r>
          </a:p>
        </p:txBody>
      </p:sp>
      <p:sp>
        <p:nvSpPr>
          <p:cNvPr id="3" name="TextBox 2"/>
          <p:cNvSpPr txBox="1"/>
          <p:nvPr/>
        </p:nvSpPr>
        <p:spPr>
          <a:xfrm>
            <a:off x="514422" y="4052587"/>
            <a:ext cx="2921697" cy="769441"/>
          </a:xfrm>
          <a:prstGeom prst="rect">
            <a:avLst/>
          </a:prstGeom>
          <a:noFill/>
        </p:spPr>
        <p:txBody>
          <a:bodyPr wrap="none" rtlCol="0">
            <a:spAutoFit/>
          </a:bodyPr>
          <a:lstStyle/>
          <a:p>
            <a:r>
              <a:rPr lang="en-US" sz="4400" b="1" dirty="0">
                <a:solidFill>
                  <a:srgbClr val="0000FF"/>
                </a:solidFill>
              </a:rPr>
              <a:t>Evaluation: </a:t>
            </a:r>
          </a:p>
        </p:txBody>
      </p:sp>
      <p:sp>
        <p:nvSpPr>
          <p:cNvPr id="4" name="TextBox 3"/>
          <p:cNvSpPr txBox="1"/>
          <p:nvPr/>
        </p:nvSpPr>
        <p:spPr>
          <a:xfrm>
            <a:off x="637202" y="4726778"/>
            <a:ext cx="3749744" cy="830997"/>
          </a:xfrm>
          <a:prstGeom prst="rect">
            <a:avLst/>
          </a:prstGeom>
          <a:noFill/>
        </p:spPr>
        <p:txBody>
          <a:bodyPr wrap="none" rtlCol="0">
            <a:spAutoFit/>
          </a:bodyPr>
          <a:lstStyle/>
          <a:p>
            <a:pPr marL="285750" indent="-285750">
              <a:buFont typeface="Arial"/>
              <a:buChar char="•"/>
            </a:pPr>
            <a:r>
              <a:rPr lang="en-US" dirty="0"/>
              <a:t>Developmental Evaluation</a:t>
            </a:r>
          </a:p>
          <a:p>
            <a:pPr marL="285750" indent="-285750">
              <a:buFont typeface="Arial"/>
              <a:buChar char="•"/>
            </a:pPr>
            <a:r>
              <a:rPr lang="en-US" dirty="0"/>
              <a:t>Outcomes Evaluation</a:t>
            </a:r>
          </a:p>
        </p:txBody>
      </p:sp>
      <p:sp>
        <p:nvSpPr>
          <p:cNvPr id="5" name="TextBox 4"/>
          <p:cNvSpPr txBox="1"/>
          <p:nvPr/>
        </p:nvSpPr>
        <p:spPr>
          <a:xfrm>
            <a:off x="514422" y="1601668"/>
            <a:ext cx="2469246" cy="769441"/>
          </a:xfrm>
          <a:prstGeom prst="rect">
            <a:avLst/>
          </a:prstGeom>
          <a:noFill/>
        </p:spPr>
        <p:txBody>
          <a:bodyPr wrap="none" rtlCol="0">
            <a:spAutoFit/>
          </a:bodyPr>
          <a:lstStyle/>
          <a:p>
            <a:r>
              <a:rPr lang="en-US" sz="4400" b="1" dirty="0">
                <a:solidFill>
                  <a:srgbClr val="0000FF"/>
                </a:solidFill>
              </a:rPr>
              <a:t>Research:</a:t>
            </a:r>
          </a:p>
        </p:txBody>
      </p:sp>
      <p:pic>
        <p:nvPicPr>
          <p:cNvPr id="9" name="Picture 8">
            <a:extLst>
              <a:ext uri="{FF2B5EF4-FFF2-40B4-BE49-F238E27FC236}">
                <a16:creationId xmlns:a16="http://schemas.microsoft.com/office/drawing/2014/main" id="{5368DAD7-35B1-004C-B9C1-D46AC288DEE8}"/>
              </a:ext>
            </a:extLst>
          </p:cNvPr>
          <p:cNvPicPr>
            <a:picLocks noChangeAspect="1"/>
          </p:cNvPicPr>
          <p:nvPr/>
        </p:nvPicPr>
        <p:blipFill>
          <a:blip r:embed="rId3"/>
          <a:stretch>
            <a:fillRect/>
          </a:stretch>
        </p:blipFill>
        <p:spPr>
          <a:xfrm>
            <a:off x="4452649" y="0"/>
            <a:ext cx="7772400" cy="6858000"/>
          </a:xfrm>
          <a:prstGeom prst="rect">
            <a:avLst/>
          </a:prstGeom>
        </p:spPr>
      </p:pic>
      <p:sp>
        <p:nvSpPr>
          <p:cNvPr id="12" name="Rectangle 11">
            <a:extLst>
              <a:ext uri="{FF2B5EF4-FFF2-40B4-BE49-F238E27FC236}">
                <a16:creationId xmlns:a16="http://schemas.microsoft.com/office/drawing/2014/main" id="{A7AAA8FB-0595-6B4D-801E-55F895851AE1}"/>
              </a:ext>
            </a:extLst>
          </p:cNvPr>
          <p:cNvSpPr/>
          <p:nvPr/>
        </p:nvSpPr>
        <p:spPr>
          <a:xfrm>
            <a:off x="1" y="214267"/>
            <a:ext cx="10668000" cy="1271778"/>
          </a:xfrm>
          <a:prstGeom prst="rect">
            <a:avLst/>
          </a:prstGeom>
          <a:solidFill>
            <a:srgbClr val="E3E7FF"/>
          </a:solidFill>
          <a:ln w="12700">
            <a:noFill/>
          </a:ln>
        </p:spPr>
        <p:style>
          <a:lnRef idx="1">
            <a:schemeClr val="accent1"/>
          </a:lnRef>
          <a:fillRef idx="3">
            <a:schemeClr val="accent1"/>
          </a:fillRef>
          <a:effectRef idx="2">
            <a:schemeClr val="accent1"/>
          </a:effectRef>
          <a:fontRef idx="minor">
            <a:schemeClr val="lt1"/>
          </a:fontRef>
        </p:style>
        <p:txBody>
          <a:bodyPr/>
          <a:lstStyle/>
          <a:p>
            <a:pPr>
              <a:spcAft>
                <a:spcPts val="1200"/>
              </a:spcAft>
            </a:pPr>
            <a:endParaRPr lang="en-CA" sz="3200" b="1" dirty="0">
              <a:solidFill>
                <a:srgbClr val="7F7F7F"/>
              </a:solidFill>
              <a:latin typeface="Times New Roman"/>
              <a:cs typeface="Times New Roman"/>
            </a:endParaRPr>
          </a:p>
        </p:txBody>
      </p:sp>
      <p:sp>
        <p:nvSpPr>
          <p:cNvPr id="15" name="Oval 14">
            <a:extLst>
              <a:ext uri="{FF2B5EF4-FFF2-40B4-BE49-F238E27FC236}">
                <a16:creationId xmlns:a16="http://schemas.microsoft.com/office/drawing/2014/main" id="{246A9024-C19D-9F44-9E8F-E5E2C3B99A15}"/>
              </a:ext>
            </a:extLst>
          </p:cNvPr>
          <p:cNvSpPr/>
          <p:nvPr/>
        </p:nvSpPr>
        <p:spPr>
          <a:xfrm>
            <a:off x="4185949" y="2019557"/>
            <a:ext cx="1605251" cy="154798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543063-3C9A-9242-80F3-2D6C7D07711B}"/>
              </a:ext>
            </a:extLst>
          </p:cNvPr>
          <p:cNvSpPr/>
          <p:nvPr/>
        </p:nvSpPr>
        <p:spPr>
          <a:xfrm>
            <a:off x="-561764" y="480824"/>
            <a:ext cx="10333790" cy="738664"/>
          </a:xfrm>
          <a:prstGeom prst="rect">
            <a:avLst/>
          </a:prstGeom>
        </p:spPr>
        <p:txBody>
          <a:bodyPr wrap="square">
            <a:spAutoFit/>
          </a:bodyPr>
          <a:lstStyle/>
          <a:p>
            <a:pPr algn="r"/>
            <a:r>
              <a:rPr lang="en-CA" sz="4200" dirty="0">
                <a:latin typeface="+mj-lt"/>
                <a:cs typeface="Times New Roman"/>
              </a:rPr>
              <a:t>Research and Evaluation</a:t>
            </a:r>
          </a:p>
        </p:txBody>
      </p:sp>
      <p:pic>
        <p:nvPicPr>
          <p:cNvPr id="14" name="Picture 13">
            <a:extLst>
              <a:ext uri="{FF2B5EF4-FFF2-40B4-BE49-F238E27FC236}">
                <a16:creationId xmlns:a16="http://schemas.microsoft.com/office/drawing/2014/main" id="{A1CFA008-03FE-084D-B28D-4553F9D21A10}"/>
              </a:ext>
            </a:extLst>
          </p:cNvPr>
          <p:cNvPicPr>
            <a:picLocks noChangeAspect="1"/>
          </p:cNvPicPr>
          <p:nvPr/>
        </p:nvPicPr>
        <p:blipFill>
          <a:blip r:embed="rId4"/>
          <a:stretch>
            <a:fillRect/>
          </a:stretch>
        </p:blipFill>
        <p:spPr>
          <a:xfrm>
            <a:off x="232880" y="325323"/>
            <a:ext cx="1013919" cy="1049666"/>
          </a:xfrm>
          <a:prstGeom prst="rect">
            <a:avLst/>
          </a:prstGeom>
        </p:spPr>
      </p:pic>
      <p:sp>
        <p:nvSpPr>
          <p:cNvPr id="6" name="TextBox 5"/>
          <p:cNvSpPr txBox="1"/>
          <p:nvPr/>
        </p:nvSpPr>
        <p:spPr>
          <a:xfrm>
            <a:off x="637202" y="2206813"/>
            <a:ext cx="5552315" cy="1200329"/>
          </a:xfrm>
          <a:prstGeom prst="rect">
            <a:avLst/>
          </a:prstGeom>
          <a:noFill/>
        </p:spPr>
        <p:txBody>
          <a:bodyPr wrap="square" rtlCol="0">
            <a:spAutoFit/>
          </a:bodyPr>
          <a:lstStyle/>
          <a:p>
            <a:pPr marL="285750" indent="-285750">
              <a:buFont typeface="Arial"/>
              <a:buChar char="•"/>
            </a:pPr>
            <a:r>
              <a:rPr lang="en-US" dirty="0"/>
              <a:t>Qualitative and quantitative methods</a:t>
            </a:r>
          </a:p>
          <a:p>
            <a:pPr marL="285750" indent="-285750">
              <a:buFont typeface="Arial"/>
              <a:buChar char="•"/>
            </a:pPr>
            <a:r>
              <a:rPr lang="en-US" dirty="0"/>
              <a:t>Outcomes tied to service and supports</a:t>
            </a:r>
          </a:p>
          <a:p>
            <a:pPr marL="285750" indent="-285750">
              <a:buFont typeface="Arial"/>
              <a:buChar char="•"/>
            </a:pPr>
            <a:r>
              <a:rPr lang="en-US" dirty="0"/>
              <a:t>For HF4Y - Randomized Control trial</a:t>
            </a:r>
          </a:p>
        </p:txBody>
      </p:sp>
    </p:spTree>
    <p:extLst>
      <p:ext uri="{BB962C8B-B14F-4D97-AF65-F5344CB8AC3E}">
        <p14:creationId xmlns:p14="http://schemas.microsoft.com/office/powerpoint/2010/main" val="3415633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7248A-8F39-5E47-A82E-85B95BB332E1}"/>
              </a:ext>
            </a:extLst>
          </p:cNvPr>
          <p:cNvSpPr txBox="1"/>
          <p:nvPr/>
        </p:nvSpPr>
        <p:spPr>
          <a:xfrm>
            <a:off x="965555" y="4252404"/>
            <a:ext cx="10755797" cy="830997"/>
          </a:xfrm>
          <a:prstGeom prst="rect">
            <a:avLst/>
          </a:prstGeom>
          <a:noFill/>
        </p:spPr>
        <p:txBody>
          <a:bodyPr wrap="square" rtlCol="0">
            <a:spAutoFit/>
          </a:bodyPr>
          <a:lstStyle/>
          <a:p>
            <a:pPr marL="454025" indent="-454025">
              <a:buFont typeface="Arial" panose="020B0604020202020204" pitchFamily="34" charset="0"/>
              <a:buChar char="•"/>
            </a:pPr>
            <a:r>
              <a:rPr lang="en-CA" sz="2400" dirty="0"/>
              <a:t>The cultures, values and practices of research and service organizations are profoundly different </a:t>
            </a:r>
          </a:p>
        </p:txBody>
      </p:sp>
      <p:sp>
        <p:nvSpPr>
          <p:cNvPr id="5" name="TextBox 4">
            <a:extLst>
              <a:ext uri="{FF2B5EF4-FFF2-40B4-BE49-F238E27FC236}">
                <a16:creationId xmlns:a16="http://schemas.microsoft.com/office/drawing/2014/main" id="{86AE419E-5417-EF4C-8D86-029BFDFBE377}"/>
              </a:ext>
            </a:extLst>
          </p:cNvPr>
          <p:cNvSpPr txBox="1"/>
          <p:nvPr/>
        </p:nvSpPr>
        <p:spPr>
          <a:xfrm>
            <a:off x="965555" y="5896333"/>
            <a:ext cx="10617854" cy="1261884"/>
          </a:xfrm>
          <a:prstGeom prst="rect">
            <a:avLst/>
          </a:prstGeom>
          <a:noFill/>
        </p:spPr>
        <p:txBody>
          <a:bodyPr wrap="square" rtlCol="0">
            <a:spAutoFit/>
          </a:bodyPr>
          <a:lstStyle/>
          <a:p>
            <a:pPr marL="533400" indent="-533400">
              <a:buFont typeface="Arial" panose="020B0604020202020204" pitchFamily="34" charset="0"/>
              <a:buChar char="•"/>
              <a:tabLst>
                <a:tab pos="566738" algn="l"/>
              </a:tabLst>
            </a:pPr>
            <a:r>
              <a:rPr lang="en-CA" sz="2400" dirty="0"/>
              <a:t>Knowing when and how to push against the status quo is essential for seeding the ground for innovation </a:t>
            </a:r>
          </a:p>
          <a:p>
            <a:endParaRPr lang="en-US" sz="2800" dirty="0"/>
          </a:p>
        </p:txBody>
      </p:sp>
      <p:pic>
        <p:nvPicPr>
          <p:cNvPr id="8" name="Picture 7">
            <a:extLst>
              <a:ext uri="{FF2B5EF4-FFF2-40B4-BE49-F238E27FC236}">
                <a16:creationId xmlns:a16="http://schemas.microsoft.com/office/drawing/2014/main" id="{1D9B0E57-15EB-E545-8990-528D45DE94FB}"/>
              </a:ext>
            </a:extLst>
          </p:cNvPr>
          <p:cNvPicPr>
            <a:picLocks noChangeAspect="1"/>
          </p:cNvPicPr>
          <p:nvPr/>
        </p:nvPicPr>
        <p:blipFill>
          <a:blip r:embed="rId3"/>
          <a:stretch>
            <a:fillRect/>
          </a:stretch>
        </p:blipFill>
        <p:spPr>
          <a:xfrm>
            <a:off x="352509" y="330725"/>
            <a:ext cx="1781091" cy="1582374"/>
          </a:xfrm>
          <a:prstGeom prst="rect">
            <a:avLst/>
          </a:prstGeom>
        </p:spPr>
      </p:pic>
      <p:sp>
        <p:nvSpPr>
          <p:cNvPr id="10" name="TextBox 9">
            <a:extLst>
              <a:ext uri="{FF2B5EF4-FFF2-40B4-BE49-F238E27FC236}">
                <a16:creationId xmlns:a16="http://schemas.microsoft.com/office/drawing/2014/main" id="{17FECA70-B053-8042-B5B8-68F730394EDD}"/>
              </a:ext>
            </a:extLst>
          </p:cNvPr>
          <p:cNvSpPr txBox="1"/>
          <p:nvPr/>
        </p:nvSpPr>
        <p:spPr>
          <a:xfrm>
            <a:off x="2349282" y="460192"/>
            <a:ext cx="9842718" cy="1323439"/>
          </a:xfrm>
          <a:prstGeom prst="rect">
            <a:avLst/>
          </a:prstGeom>
          <a:noFill/>
        </p:spPr>
        <p:txBody>
          <a:bodyPr wrap="square">
            <a:spAutoFit/>
          </a:bodyPr>
          <a:lstStyle/>
          <a:p>
            <a:pPr marL="635000" indent="-635000"/>
            <a:r>
              <a:rPr lang="en-CA" sz="4000" b="1">
                <a:effectLst/>
                <a:latin typeface="Helvetica" pitchFamily="2" charset="0"/>
              </a:rPr>
              <a:t>    </a:t>
            </a:r>
            <a:r>
              <a:rPr lang="en-CA" sz="4000" b="1" dirty="0">
                <a:effectLst/>
                <a:latin typeface="Helvetica" pitchFamily="2" charset="0"/>
              </a:rPr>
              <a:t>Nurturing an Iterative Relationship between Research and Practice </a:t>
            </a:r>
            <a:endParaRPr lang="en-CA" sz="4000" dirty="0">
              <a:effectLst/>
              <a:latin typeface="Helvetica" pitchFamily="2" charset="0"/>
            </a:endParaRPr>
          </a:p>
        </p:txBody>
      </p:sp>
      <p:pic>
        <p:nvPicPr>
          <p:cNvPr id="7" name="Picture 6">
            <a:extLst>
              <a:ext uri="{FF2B5EF4-FFF2-40B4-BE49-F238E27FC236}">
                <a16:creationId xmlns:a16="http://schemas.microsoft.com/office/drawing/2014/main" id="{BC68408A-7BE6-8C4D-B1AA-4896C20EDC8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702859" y="2037504"/>
            <a:ext cx="8114979" cy="1943353"/>
          </a:xfrm>
          <a:prstGeom prst="rect">
            <a:avLst/>
          </a:prstGeom>
        </p:spPr>
      </p:pic>
      <p:sp>
        <p:nvSpPr>
          <p:cNvPr id="2" name="TextBox 1">
            <a:extLst>
              <a:ext uri="{FF2B5EF4-FFF2-40B4-BE49-F238E27FC236}">
                <a16:creationId xmlns:a16="http://schemas.microsoft.com/office/drawing/2014/main" id="{52AD5107-601B-D443-BACE-29DA95520791}"/>
              </a:ext>
            </a:extLst>
          </p:cNvPr>
          <p:cNvSpPr txBox="1"/>
          <p:nvPr/>
        </p:nvSpPr>
        <p:spPr>
          <a:xfrm>
            <a:off x="965555" y="5083401"/>
            <a:ext cx="10617854" cy="1107996"/>
          </a:xfrm>
          <a:prstGeom prst="rect">
            <a:avLst/>
          </a:prstGeom>
          <a:noFill/>
        </p:spPr>
        <p:txBody>
          <a:bodyPr wrap="square" rtlCol="0">
            <a:spAutoFit/>
          </a:bodyPr>
          <a:lstStyle/>
          <a:p>
            <a:pPr marL="457200" indent="-457200">
              <a:buFont typeface="Arial" panose="020B0604020202020204" pitchFamily="34" charset="0"/>
              <a:buChar char="•"/>
            </a:pPr>
            <a:r>
              <a:rPr lang="en-US" sz="2400" dirty="0"/>
              <a:t>This was an identifiable problem not only at the community (Demonstration Project level) but also within Making the Shift</a:t>
            </a:r>
          </a:p>
          <a:p>
            <a:endParaRPr lang="en-US" dirty="0"/>
          </a:p>
        </p:txBody>
      </p:sp>
    </p:spTree>
    <p:extLst>
      <p:ext uri="{BB962C8B-B14F-4D97-AF65-F5344CB8AC3E}">
        <p14:creationId xmlns:p14="http://schemas.microsoft.com/office/powerpoint/2010/main" val="3460742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5">
            <a:extLst>
              <a:ext uri="{FF2B5EF4-FFF2-40B4-BE49-F238E27FC236}">
                <a16:creationId xmlns:a16="http://schemas.microsoft.com/office/drawing/2014/main" id="{99646153-6E18-2147-8541-1B487EF8E5F7}"/>
              </a:ext>
            </a:extLst>
          </p:cNvPr>
          <p:cNvSpPr txBox="1">
            <a:spLocks noChangeArrowheads="1"/>
          </p:cNvSpPr>
          <p:nvPr/>
        </p:nvSpPr>
        <p:spPr bwMode="auto">
          <a:xfrm>
            <a:off x="2227263" y="274638"/>
            <a:ext cx="68357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5400" b="1" dirty="0">
                <a:solidFill>
                  <a:srgbClr val="4260AA"/>
                </a:solidFill>
              </a:rPr>
              <a:t>Enhancing Family and Natural Supports</a:t>
            </a:r>
          </a:p>
        </p:txBody>
      </p:sp>
      <p:pic>
        <p:nvPicPr>
          <p:cNvPr id="3" name="Picture 2">
            <a:extLst>
              <a:ext uri="{FF2B5EF4-FFF2-40B4-BE49-F238E27FC236}">
                <a16:creationId xmlns:a16="http://schemas.microsoft.com/office/drawing/2014/main" id="{C6567C98-7447-C844-90D3-CFF36CB84959}"/>
              </a:ext>
            </a:extLst>
          </p:cNvPr>
          <p:cNvPicPr>
            <a:picLocks noChangeAspect="1"/>
          </p:cNvPicPr>
          <p:nvPr/>
        </p:nvPicPr>
        <p:blipFill>
          <a:blip r:embed="rId2"/>
          <a:stretch>
            <a:fillRect/>
          </a:stretch>
        </p:blipFill>
        <p:spPr>
          <a:xfrm>
            <a:off x="1789113" y="2267356"/>
            <a:ext cx="5295900" cy="4191000"/>
          </a:xfrm>
          <a:prstGeom prst="rect">
            <a:avLst/>
          </a:prstGeom>
        </p:spPr>
      </p:pic>
      <p:pic>
        <p:nvPicPr>
          <p:cNvPr id="5" name="Picture 4">
            <a:extLst>
              <a:ext uri="{FF2B5EF4-FFF2-40B4-BE49-F238E27FC236}">
                <a16:creationId xmlns:a16="http://schemas.microsoft.com/office/drawing/2014/main" id="{679BCAB3-6A76-7646-A038-F746681508C8}"/>
              </a:ext>
            </a:extLst>
          </p:cNvPr>
          <p:cNvPicPr>
            <a:picLocks noChangeAspect="1"/>
          </p:cNvPicPr>
          <p:nvPr/>
        </p:nvPicPr>
        <p:blipFill>
          <a:blip r:embed="rId3"/>
          <a:stretch>
            <a:fillRect/>
          </a:stretch>
        </p:blipFill>
        <p:spPr>
          <a:xfrm>
            <a:off x="7310438" y="2030413"/>
            <a:ext cx="4889500" cy="4038600"/>
          </a:xfrm>
          <a:prstGeom prst="rect">
            <a:avLst/>
          </a:prstGeom>
        </p:spPr>
      </p:pic>
      <p:pic>
        <p:nvPicPr>
          <p:cNvPr id="9" name="Picture 8" descr="A close up of a logo&#10;&#10;Description automatically generated">
            <a:extLst>
              <a:ext uri="{FF2B5EF4-FFF2-40B4-BE49-F238E27FC236}">
                <a16:creationId xmlns:a16="http://schemas.microsoft.com/office/drawing/2014/main" id="{DB407D36-12AA-B945-BCC3-A60F3DE0DE35}"/>
              </a:ext>
            </a:extLst>
          </p:cNvPr>
          <p:cNvPicPr>
            <a:picLocks noChangeAspect="1"/>
          </p:cNvPicPr>
          <p:nvPr/>
        </p:nvPicPr>
        <p:blipFill>
          <a:blip r:embed="rId4"/>
          <a:stretch>
            <a:fillRect/>
          </a:stretch>
        </p:blipFill>
        <p:spPr>
          <a:xfrm>
            <a:off x="245201" y="6161756"/>
            <a:ext cx="2633663" cy="443164"/>
          </a:xfrm>
          <a:prstGeom prst="rect">
            <a:avLst/>
          </a:prstGeom>
        </p:spPr>
      </p:pic>
      <p:sp>
        <p:nvSpPr>
          <p:cNvPr id="10" name="TextBox 3">
            <a:extLst>
              <a:ext uri="{FF2B5EF4-FFF2-40B4-BE49-F238E27FC236}">
                <a16:creationId xmlns:a16="http://schemas.microsoft.com/office/drawing/2014/main" id="{37EE0BC9-9F27-EA46-B6E4-29FF9BE805D9}"/>
              </a:ext>
            </a:extLst>
          </p:cNvPr>
          <p:cNvSpPr txBox="1">
            <a:spLocks noChangeArrowheads="1"/>
          </p:cNvSpPr>
          <p:nvPr/>
        </p:nvSpPr>
        <p:spPr bwMode="auto">
          <a:xfrm>
            <a:off x="1357764" y="293688"/>
            <a:ext cx="70485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9600" b="1" dirty="0">
                <a:solidFill>
                  <a:srgbClr val="4260AA"/>
                </a:solidFill>
                <a:latin typeface="Arial Black" panose="020B0604020202020204" pitchFamily="34" charset="0"/>
              </a:rPr>
              <a:t>1</a:t>
            </a:r>
          </a:p>
        </p:txBody>
      </p:sp>
      <p:cxnSp>
        <p:nvCxnSpPr>
          <p:cNvPr id="11" name="Straight Connector 10">
            <a:extLst>
              <a:ext uri="{FF2B5EF4-FFF2-40B4-BE49-F238E27FC236}">
                <a16:creationId xmlns:a16="http://schemas.microsoft.com/office/drawing/2014/main" id="{EF2FF81A-ADE9-E54A-8160-9B65B41F9C4E}"/>
              </a:ext>
            </a:extLst>
          </p:cNvPr>
          <p:cNvCxnSpPr>
            <a:cxnSpLocks/>
          </p:cNvCxnSpPr>
          <p:nvPr/>
        </p:nvCxnSpPr>
        <p:spPr bwMode="auto">
          <a:xfrm flipH="1" flipV="1">
            <a:off x="388938" y="1679575"/>
            <a:ext cx="1700212" cy="0"/>
          </a:xfrm>
          <a:prstGeom prst="line">
            <a:avLst/>
          </a:prstGeom>
          <a:noFill/>
          <a:ln w="76200">
            <a:solidFill>
              <a:srgbClr val="4260AA"/>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584799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8B3E38-FD01-AD4C-A908-54C3F3C5C44B}"/>
              </a:ext>
            </a:extLst>
          </p:cNvPr>
          <p:cNvSpPr txBox="1"/>
          <p:nvPr/>
        </p:nvSpPr>
        <p:spPr>
          <a:xfrm>
            <a:off x="789781" y="2782669"/>
            <a:ext cx="3989554" cy="646331"/>
          </a:xfrm>
          <a:prstGeom prst="rect">
            <a:avLst/>
          </a:prstGeom>
          <a:noFill/>
        </p:spPr>
        <p:txBody>
          <a:bodyPr wrap="none" rtlCol="0">
            <a:spAutoFit/>
          </a:bodyPr>
          <a:lstStyle/>
          <a:p>
            <a:r>
              <a:rPr lang="en-US" sz="3600" dirty="0"/>
              <a:t>To Find Out More ….</a:t>
            </a:r>
          </a:p>
        </p:txBody>
      </p:sp>
      <p:pic>
        <p:nvPicPr>
          <p:cNvPr id="5" name="Picture 4" descr="A picture containing graphical user interface&#10;&#10;Description automatically generated">
            <a:extLst>
              <a:ext uri="{FF2B5EF4-FFF2-40B4-BE49-F238E27FC236}">
                <a16:creationId xmlns:a16="http://schemas.microsoft.com/office/drawing/2014/main" id="{A20DEB0D-554B-BB4F-89D7-D530828D7522}"/>
              </a:ext>
            </a:extLst>
          </p:cNvPr>
          <p:cNvPicPr>
            <a:picLocks noChangeAspect="1"/>
          </p:cNvPicPr>
          <p:nvPr/>
        </p:nvPicPr>
        <p:blipFill>
          <a:blip r:embed="rId2"/>
          <a:stretch>
            <a:fillRect/>
          </a:stretch>
        </p:blipFill>
        <p:spPr>
          <a:xfrm>
            <a:off x="6347568" y="405881"/>
            <a:ext cx="4686678" cy="6046237"/>
          </a:xfrm>
          <a:prstGeom prst="rect">
            <a:avLst/>
          </a:prstGeom>
        </p:spPr>
      </p:pic>
      <p:pic>
        <p:nvPicPr>
          <p:cNvPr id="8" name="Picture 7" descr="A close up of a logo&#10;&#10;Description automatically generated">
            <a:extLst>
              <a:ext uri="{FF2B5EF4-FFF2-40B4-BE49-F238E27FC236}">
                <a16:creationId xmlns:a16="http://schemas.microsoft.com/office/drawing/2014/main" id="{15B6E473-9CEC-6041-9298-42C9FD4378E8}"/>
              </a:ext>
            </a:extLst>
          </p:cNvPr>
          <p:cNvPicPr>
            <a:picLocks noChangeAspect="1"/>
          </p:cNvPicPr>
          <p:nvPr/>
        </p:nvPicPr>
        <p:blipFill>
          <a:blip r:embed="rId3"/>
          <a:stretch>
            <a:fillRect/>
          </a:stretch>
        </p:blipFill>
        <p:spPr>
          <a:xfrm>
            <a:off x="245201" y="6161756"/>
            <a:ext cx="2633663" cy="443164"/>
          </a:xfrm>
          <a:prstGeom prst="rect">
            <a:avLst/>
          </a:prstGeom>
        </p:spPr>
      </p:pic>
    </p:spTree>
    <p:extLst>
      <p:ext uri="{BB962C8B-B14F-4D97-AF65-F5344CB8AC3E}">
        <p14:creationId xmlns:p14="http://schemas.microsoft.com/office/powerpoint/2010/main" val="204744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4">
            <a:extLst>
              <a:ext uri="{FF2B5EF4-FFF2-40B4-BE49-F238E27FC236}">
                <a16:creationId xmlns:a16="http://schemas.microsoft.com/office/drawing/2014/main" id="{70AD855E-3444-FA48-9550-86AC887D5DDD}"/>
              </a:ext>
            </a:extLst>
          </p:cNvPr>
          <p:cNvSpPr txBox="1">
            <a:spLocks noChangeArrowheads="1"/>
          </p:cNvSpPr>
          <p:nvPr/>
        </p:nvSpPr>
        <p:spPr bwMode="auto">
          <a:xfrm>
            <a:off x="3242204" y="293688"/>
            <a:ext cx="7516813"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b="1" dirty="0">
                <a:solidFill>
                  <a:srgbClr val="4260AA"/>
                </a:solidFill>
              </a:rPr>
              <a:t>SCHOOL-BASED</a:t>
            </a:r>
          </a:p>
          <a:p>
            <a:pPr eaLnBrk="1" hangingPunct="1">
              <a:spcBef>
                <a:spcPct val="0"/>
              </a:spcBef>
              <a:buFontTx/>
              <a:buNone/>
            </a:pPr>
            <a:r>
              <a:rPr lang="en-US" altLang="en-US" sz="4000" b="1" dirty="0">
                <a:solidFill>
                  <a:srgbClr val="4260AA"/>
                </a:solidFill>
              </a:rPr>
              <a:t>Early Intervention</a:t>
            </a:r>
          </a:p>
        </p:txBody>
      </p:sp>
      <p:pic>
        <p:nvPicPr>
          <p:cNvPr id="3" name="Picture 2">
            <a:extLst>
              <a:ext uri="{FF2B5EF4-FFF2-40B4-BE49-F238E27FC236}">
                <a16:creationId xmlns:a16="http://schemas.microsoft.com/office/drawing/2014/main" id="{487E2C9A-00C9-834B-9F12-3A0568385B88}"/>
              </a:ext>
            </a:extLst>
          </p:cNvPr>
          <p:cNvPicPr>
            <a:picLocks noChangeAspect="1"/>
          </p:cNvPicPr>
          <p:nvPr/>
        </p:nvPicPr>
        <p:blipFill>
          <a:blip r:embed="rId2"/>
          <a:stretch>
            <a:fillRect/>
          </a:stretch>
        </p:blipFill>
        <p:spPr>
          <a:xfrm>
            <a:off x="5048250" y="2055813"/>
            <a:ext cx="5016500" cy="4457700"/>
          </a:xfrm>
          <a:prstGeom prst="rect">
            <a:avLst/>
          </a:prstGeom>
        </p:spPr>
      </p:pic>
      <p:pic>
        <p:nvPicPr>
          <p:cNvPr id="5" name="Picture 4">
            <a:extLst>
              <a:ext uri="{FF2B5EF4-FFF2-40B4-BE49-F238E27FC236}">
                <a16:creationId xmlns:a16="http://schemas.microsoft.com/office/drawing/2014/main" id="{30FE73DD-F0CA-DF4C-86B6-0FBF24F98A9B}"/>
              </a:ext>
            </a:extLst>
          </p:cNvPr>
          <p:cNvPicPr>
            <a:picLocks noChangeAspect="1"/>
          </p:cNvPicPr>
          <p:nvPr/>
        </p:nvPicPr>
        <p:blipFill>
          <a:blip r:embed="rId3"/>
          <a:stretch>
            <a:fillRect/>
          </a:stretch>
        </p:blipFill>
        <p:spPr>
          <a:xfrm>
            <a:off x="-30805" y="2473856"/>
            <a:ext cx="3727068" cy="4576762"/>
          </a:xfrm>
          <a:prstGeom prst="rect">
            <a:avLst/>
          </a:prstGeom>
        </p:spPr>
      </p:pic>
      <p:sp>
        <p:nvSpPr>
          <p:cNvPr id="8" name="TextBox 3">
            <a:extLst>
              <a:ext uri="{FF2B5EF4-FFF2-40B4-BE49-F238E27FC236}">
                <a16:creationId xmlns:a16="http://schemas.microsoft.com/office/drawing/2014/main" id="{1FCB883C-36B2-4143-AC09-117EB76939AB}"/>
              </a:ext>
            </a:extLst>
          </p:cNvPr>
          <p:cNvSpPr txBox="1">
            <a:spLocks noChangeArrowheads="1"/>
          </p:cNvSpPr>
          <p:nvPr/>
        </p:nvSpPr>
        <p:spPr bwMode="auto">
          <a:xfrm>
            <a:off x="1227138" y="293688"/>
            <a:ext cx="70485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9600" b="1" dirty="0">
                <a:solidFill>
                  <a:srgbClr val="4260AA"/>
                </a:solidFill>
                <a:latin typeface="Arial Black" panose="020B0604020202020204" pitchFamily="34" charset="0"/>
              </a:rPr>
              <a:t>2</a:t>
            </a:r>
          </a:p>
        </p:txBody>
      </p:sp>
      <p:cxnSp>
        <p:nvCxnSpPr>
          <p:cNvPr id="9" name="Straight Connector 8">
            <a:extLst>
              <a:ext uri="{FF2B5EF4-FFF2-40B4-BE49-F238E27FC236}">
                <a16:creationId xmlns:a16="http://schemas.microsoft.com/office/drawing/2014/main" id="{F62E202A-B6FD-854F-B874-C9D9C618C1A8}"/>
              </a:ext>
            </a:extLst>
          </p:cNvPr>
          <p:cNvCxnSpPr>
            <a:cxnSpLocks/>
          </p:cNvCxnSpPr>
          <p:nvPr/>
        </p:nvCxnSpPr>
        <p:spPr bwMode="auto">
          <a:xfrm flipH="1" flipV="1">
            <a:off x="388938" y="1679575"/>
            <a:ext cx="1700212" cy="0"/>
          </a:xfrm>
          <a:prstGeom prst="line">
            <a:avLst/>
          </a:prstGeom>
          <a:noFill/>
          <a:ln w="76200">
            <a:solidFill>
              <a:srgbClr val="4260AA"/>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983983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837FB66-A521-B747-8BF7-F58F984FB2F3}"/>
              </a:ext>
            </a:extLst>
          </p:cNvPr>
          <p:cNvPicPr>
            <a:picLocks noChangeAspect="1"/>
          </p:cNvPicPr>
          <p:nvPr/>
        </p:nvPicPr>
        <p:blipFill>
          <a:blip r:embed="rId2"/>
          <a:stretch>
            <a:fillRect/>
          </a:stretch>
        </p:blipFill>
        <p:spPr>
          <a:xfrm>
            <a:off x="3444214" y="459830"/>
            <a:ext cx="2998563" cy="441697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EBB9583F-86EA-674B-84C9-155735B66FC4}"/>
              </a:ext>
            </a:extLst>
          </p:cNvPr>
          <p:cNvPicPr>
            <a:picLocks noChangeAspect="1"/>
          </p:cNvPicPr>
          <p:nvPr/>
        </p:nvPicPr>
        <p:blipFill>
          <a:blip r:embed="rId3"/>
          <a:stretch>
            <a:fillRect/>
          </a:stretch>
        </p:blipFill>
        <p:spPr>
          <a:xfrm>
            <a:off x="6333705" y="1274826"/>
            <a:ext cx="2761684" cy="40680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CBCDC854-83BA-7D45-A5A7-A62A575ABD10}"/>
              </a:ext>
            </a:extLst>
          </p:cNvPr>
          <p:cNvPicPr>
            <a:picLocks noChangeAspect="1"/>
          </p:cNvPicPr>
          <p:nvPr/>
        </p:nvPicPr>
        <p:blipFill>
          <a:blip r:embed="rId4"/>
          <a:stretch>
            <a:fillRect/>
          </a:stretch>
        </p:blipFill>
        <p:spPr>
          <a:xfrm>
            <a:off x="8948911" y="1776375"/>
            <a:ext cx="2507475" cy="5014950"/>
          </a:xfrm>
          <a:prstGeom prst="rect">
            <a:avLst/>
          </a:prstGeom>
        </p:spPr>
      </p:pic>
      <p:pic>
        <p:nvPicPr>
          <p:cNvPr id="18" name="Picture 17" descr="A close up of a logo&#10;&#10;Description automatically generated">
            <a:extLst>
              <a:ext uri="{FF2B5EF4-FFF2-40B4-BE49-F238E27FC236}">
                <a16:creationId xmlns:a16="http://schemas.microsoft.com/office/drawing/2014/main" id="{B5904ABA-1BB2-2640-9BB3-82E01E7EF32D}"/>
              </a:ext>
            </a:extLst>
          </p:cNvPr>
          <p:cNvPicPr>
            <a:picLocks noChangeAspect="1"/>
          </p:cNvPicPr>
          <p:nvPr/>
        </p:nvPicPr>
        <p:blipFill>
          <a:blip r:embed="rId5"/>
          <a:stretch>
            <a:fillRect/>
          </a:stretch>
        </p:blipFill>
        <p:spPr>
          <a:xfrm>
            <a:off x="8931977" y="2780"/>
            <a:ext cx="3293889" cy="1927894"/>
          </a:xfrm>
          <a:prstGeom prst="rect">
            <a:avLst/>
          </a:prstGeom>
        </p:spPr>
      </p:pic>
      <p:pic>
        <p:nvPicPr>
          <p:cNvPr id="3" name="Picture 2" descr="A picture containing bird&#10;&#10;Description automatically generated">
            <a:extLst>
              <a:ext uri="{FF2B5EF4-FFF2-40B4-BE49-F238E27FC236}">
                <a16:creationId xmlns:a16="http://schemas.microsoft.com/office/drawing/2014/main" id="{3C9CB65F-691B-6A41-BBE6-DFEE0A9F0D34}"/>
              </a:ext>
            </a:extLst>
          </p:cNvPr>
          <p:cNvPicPr>
            <a:picLocks noChangeAspect="1"/>
          </p:cNvPicPr>
          <p:nvPr/>
        </p:nvPicPr>
        <p:blipFill>
          <a:blip r:embed="rId6"/>
          <a:stretch>
            <a:fillRect/>
          </a:stretch>
        </p:blipFill>
        <p:spPr>
          <a:xfrm>
            <a:off x="742385" y="0"/>
            <a:ext cx="2825750" cy="5651500"/>
          </a:xfrm>
          <a:prstGeom prst="rect">
            <a:avLst/>
          </a:prstGeom>
        </p:spPr>
      </p:pic>
      <p:pic>
        <p:nvPicPr>
          <p:cNvPr id="16" name="Picture 15" descr="A close up of a logo&#10;&#10;Description automatically generated">
            <a:extLst>
              <a:ext uri="{FF2B5EF4-FFF2-40B4-BE49-F238E27FC236}">
                <a16:creationId xmlns:a16="http://schemas.microsoft.com/office/drawing/2014/main" id="{57D7DA45-7807-F649-B19D-2E4F50DAE42B}"/>
              </a:ext>
            </a:extLst>
          </p:cNvPr>
          <p:cNvPicPr>
            <a:picLocks noChangeAspect="1"/>
          </p:cNvPicPr>
          <p:nvPr/>
        </p:nvPicPr>
        <p:blipFill>
          <a:blip r:embed="rId7"/>
          <a:stretch>
            <a:fillRect/>
          </a:stretch>
        </p:blipFill>
        <p:spPr>
          <a:xfrm>
            <a:off x="0" y="4849615"/>
            <a:ext cx="2339178" cy="2008385"/>
          </a:xfrm>
          <a:prstGeom prst="rect">
            <a:avLst/>
          </a:prstGeom>
        </p:spPr>
      </p:pic>
    </p:spTree>
    <p:extLst>
      <p:ext uri="{BB962C8B-B14F-4D97-AF65-F5344CB8AC3E}">
        <p14:creationId xmlns:p14="http://schemas.microsoft.com/office/powerpoint/2010/main" val="3216353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378" y="113054"/>
            <a:ext cx="5051683" cy="830997"/>
          </a:xfrm>
          <a:prstGeom prst="rect">
            <a:avLst/>
          </a:prstGeom>
          <a:noFill/>
        </p:spPr>
        <p:txBody>
          <a:bodyPr wrap="none" rtlCol="0">
            <a:spAutoFit/>
          </a:bodyPr>
          <a:lstStyle/>
          <a:p>
            <a:r>
              <a:rPr lang="en-US" sz="4800" b="1" dirty="0"/>
              <a:t>To find out more …</a:t>
            </a:r>
          </a:p>
        </p:txBody>
      </p:sp>
      <p:pic>
        <p:nvPicPr>
          <p:cNvPr id="5" name="Picture 4" descr="Text&#10;&#10;Description automatically generated">
            <a:extLst>
              <a:ext uri="{FF2B5EF4-FFF2-40B4-BE49-F238E27FC236}">
                <a16:creationId xmlns:a16="http://schemas.microsoft.com/office/drawing/2014/main" id="{E7327537-223F-F44D-A687-BEA9FB197759}"/>
              </a:ext>
            </a:extLst>
          </p:cNvPr>
          <p:cNvPicPr>
            <a:picLocks noChangeAspect="1"/>
          </p:cNvPicPr>
          <p:nvPr/>
        </p:nvPicPr>
        <p:blipFill>
          <a:blip r:embed="rId2"/>
          <a:stretch>
            <a:fillRect/>
          </a:stretch>
        </p:blipFill>
        <p:spPr>
          <a:xfrm>
            <a:off x="7475314" y="1263275"/>
            <a:ext cx="3854191" cy="4998514"/>
          </a:xfrm>
          <a:prstGeom prst="rect">
            <a:avLst/>
          </a:prstGeom>
        </p:spPr>
      </p:pic>
      <p:pic>
        <p:nvPicPr>
          <p:cNvPr id="6" name="Picture 5" descr="A close up of a logo&#10;&#10;Description automatically generated">
            <a:extLst>
              <a:ext uri="{FF2B5EF4-FFF2-40B4-BE49-F238E27FC236}">
                <a16:creationId xmlns:a16="http://schemas.microsoft.com/office/drawing/2014/main" id="{AEAA247A-6412-7041-873E-545B573F6A99}"/>
              </a:ext>
            </a:extLst>
          </p:cNvPr>
          <p:cNvPicPr>
            <a:picLocks noChangeAspect="1"/>
          </p:cNvPicPr>
          <p:nvPr/>
        </p:nvPicPr>
        <p:blipFill>
          <a:blip r:embed="rId3"/>
          <a:stretch>
            <a:fillRect/>
          </a:stretch>
        </p:blipFill>
        <p:spPr>
          <a:xfrm>
            <a:off x="245201" y="6161756"/>
            <a:ext cx="2633663" cy="44316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975D727-486F-A54C-9E5A-EC80A09ED597}"/>
              </a:ext>
            </a:extLst>
          </p:cNvPr>
          <p:cNvPicPr>
            <a:picLocks noChangeAspect="1"/>
          </p:cNvPicPr>
          <p:nvPr/>
        </p:nvPicPr>
        <p:blipFill>
          <a:blip r:embed="rId4"/>
          <a:stretch>
            <a:fillRect/>
          </a:stretch>
        </p:blipFill>
        <p:spPr>
          <a:xfrm>
            <a:off x="1933616" y="1263275"/>
            <a:ext cx="3870051" cy="4998514"/>
          </a:xfrm>
          <a:prstGeom prst="rect">
            <a:avLst/>
          </a:prstGeom>
        </p:spPr>
      </p:pic>
    </p:spTree>
    <p:extLst>
      <p:ext uri="{BB962C8B-B14F-4D97-AF65-F5344CB8AC3E}">
        <p14:creationId xmlns:p14="http://schemas.microsoft.com/office/powerpoint/2010/main" val="1412435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4">
            <a:extLst>
              <a:ext uri="{FF2B5EF4-FFF2-40B4-BE49-F238E27FC236}">
                <a16:creationId xmlns:a16="http://schemas.microsoft.com/office/drawing/2014/main" id="{34AC99E0-DE70-D444-BBAB-C288E235A7DE}"/>
              </a:ext>
            </a:extLst>
          </p:cNvPr>
          <p:cNvSpPr txBox="1">
            <a:spLocks noChangeArrowheads="1"/>
          </p:cNvSpPr>
          <p:nvPr/>
        </p:nvSpPr>
        <p:spPr bwMode="auto">
          <a:xfrm>
            <a:off x="2520950" y="135014"/>
            <a:ext cx="1016453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5400" b="1" dirty="0">
                <a:solidFill>
                  <a:srgbClr val="4260AA"/>
                </a:solidFill>
              </a:rPr>
              <a:t>Helping youth </a:t>
            </a:r>
            <a:r>
              <a:rPr lang="en-US" altLang="en-US" sz="5400" b="1" i="1" dirty="0">
                <a:solidFill>
                  <a:srgbClr val="4260AA"/>
                </a:solidFill>
              </a:rPr>
              <a:t>exit</a:t>
            </a:r>
            <a:r>
              <a:rPr lang="en-US" altLang="en-US" sz="5400" b="1" dirty="0">
                <a:solidFill>
                  <a:srgbClr val="4260AA"/>
                </a:solidFill>
              </a:rPr>
              <a:t> homelessness for good!</a:t>
            </a:r>
          </a:p>
        </p:txBody>
      </p:sp>
      <p:sp>
        <p:nvSpPr>
          <p:cNvPr id="89090" name="TextBox 3">
            <a:extLst>
              <a:ext uri="{FF2B5EF4-FFF2-40B4-BE49-F238E27FC236}">
                <a16:creationId xmlns:a16="http://schemas.microsoft.com/office/drawing/2014/main" id="{3A58B954-66CE-4342-BDA6-5E1565B99BA6}"/>
              </a:ext>
            </a:extLst>
          </p:cNvPr>
          <p:cNvSpPr txBox="1">
            <a:spLocks noChangeArrowheads="1"/>
          </p:cNvSpPr>
          <p:nvPr/>
        </p:nvSpPr>
        <p:spPr bwMode="auto">
          <a:xfrm>
            <a:off x="1227138" y="293688"/>
            <a:ext cx="70485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9600" b="1" dirty="0">
                <a:solidFill>
                  <a:srgbClr val="4260AA"/>
                </a:solidFill>
                <a:latin typeface="Arial Black" panose="020B0604020202020204" pitchFamily="34" charset="0"/>
              </a:rPr>
              <a:t>3</a:t>
            </a:r>
          </a:p>
        </p:txBody>
      </p:sp>
      <p:cxnSp>
        <p:nvCxnSpPr>
          <p:cNvPr id="11" name="Straight Connector 10">
            <a:extLst>
              <a:ext uri="{FF2B5EF4-FFF2-40B4-BE49-F238E27FC236}">
                <a16:creationId xmlns:a16="http://schemas.microsoft.com/office/drawing/2014/main" id="{9EFE54F5-4F5A-9A41-BE68-B0FF6DAE28E9}"/>
              </a:ext>
            </a:extLst>
          </p:cNvPr>
          <p:cNvCxnSpPr>
            <a:cxnSpLocks/>
          </p:cNvCxnSpPr>
          <p:nvPr/>
        </p:nvCxnSpPr>
        <p:spPr bwMode="auto">
          <a:xfrm flipH="1" flipV="1">
            <a:off x="388938" y="1679575"/>
            <a:ext cx="1700212" cy="0"/>
          </a:xfrm>
          <a:prstGeom prst="line">
            <a:avLst/>
          </a:prstGeom>
          <a:noFill/>
          <a:ln w="76200">
            <a:solidFill>
              <a:srgbClr val="4260AA"/>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0" name="Picture 9" descr="A close up of a logo&#10;&#10;Description automatically generated">
            <a:extLst>
              <a:ext uri="{FF2B5EF4-FFF2-40B4-BE49-F238E27FC236}">
                <a16:creationId xmlns:a16="http://schemas.microsoft.com/office/drawing/2014/main" id="{782A2470-D280-C54B-BAA5-59504F526185}"/>
              </a:ext>
            </a:extLst>
          </p:cNvPr>
          <p:cNvPicPr>
            <a:picLocks noChangeAspect="1"/>
          </p:cNvPicPr>
          <p:nvPr/>
        </p:nvPicPr>
        <p:blipFill>
          <a:blip r:embed="rId2"/>
          <a:stretch>
            <a:fillRect/>
          </a:stretch>
        </p:blipFill>
        <p:spPr>
          <a:xfrm>
            <a:off x="245201" y="6161756"/>
            <a:ext cx="2633663" cy="443164"/>
          </a:xfrm>
          <a:prstGeom prst="rect">
            <a:avLst/>
          </a:prstGeom>
        </p:spPr>
      </p:pic>
      <p:pic>
        <p:nvPicPr>
          <p:cNvPr id="7" name="Picture 6" descr="Diagram, venn diagram&#10;&#10;Description automatically generated">
            <a:extLst>
              <a:ext uri="{FF2B5EF4-FFF2-40B4-BE49-F238E27FC236}">
                <a16:creationId xmlns:a16="http://schemas.microsoft.com/office/drawing/2014/main" id="{56C49FA1-D22E-B941-BF4C-87B48F5A90F7}"/>
              </a:ext>
            </a:extLst>
          </p:cNvPr>
          <p:cNvPicPr>
            <a:picLocks noChangeAspect="1"/>
          </p:cNvPicPr>
          <p:nvPr/>
        </p:nvPicPr>
        <p:blipFill>
          <a:blip r:embed="rId3"/>
          <a:stretch>
            <a:fillRect/>
          </a:stretch>
        </p:blipFill>
        <p:spPr>
          <a:xfrm>
            <a:off x="3688726" y="2074006"/>
            <a:ext cx="8503273" cy="4726844"/>
          </a:xfrm>
          <a:prstGeom prst="rect">
            <a:avLst/>
          </a:prstGeom>
        </p:spPr>
      </p:pic>
    </p:spTree>
    <p:extLst>
      <p:ext uri="{BB962C8B-B14F-4D97-AF65-F5344CB8AC3E}">
        <p14:creationId xmlns:p14="http://schemas.microsoft.com/office/powerpoint/2010/main" val="2254254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B4488500-C44B-894C-BF82-958E6C417F39}"/>
              </a:ext>
            </a:extLst>
          </p:cNvPr>
          <p:cNvSpPr txBox="1">
            <a:spLocks noChangeArrowheads="1"/>
          </p:cNvSpPr>
          <p:nvPr/>
        </p:nvSpPr>
        <p:spPr bwMode="auto">
          <a:xfrm>
            <a:off x="0" y="2992438"/>
            <a:ext cx="7464425" cy="198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lnSpc>
                <a:spcPct val="70000"/>
              </a:lnSpc>
              <a:spcBef>
                <a:spcPct val="0"/>
              </a:spcBef>
              <a:buFontTx/>
              <a:buNone/>
            </a:pPr>
            <a:r>
              <a:rPr lang="en-US" altLang="en-US" sz="3400" b="1" dirty="0">
                <a:solidFill>
                  <a:srgbClr val="FFFFFF"/>
                </a:solidFill>
              </a:rPr>
              <a:t>The importance of developing a response based on the needs of developing adolescents and young adults </a:t>
            </a:r>
            <a:endParaRPr lang="en-US" altLang="en-US" sz="3400" dirty="0">
              <a:solidFill>
                <a:srgbClr val="FFFFFF"/>
              </a:solidFill>
            </a:endParaRPr>
          </a:p>
        </p:txBody>
      </p:sp>
      <p:pic>
        <p:nvPicPr>
          <p:cNvPr id="3" name="Picture 2" descr="Text&#10;&#10;Description automatically generated with medium confidence">
            <a:extLst>
              <a:ext uri="{FF2B5EF4-FFF2-40B4-BE49-F238E27FC236}">
                <a16:creationId xmlns:a16="http://schemas.microsoft.com/office/drawing/2014/main" id="{6B016DBC-703E-6F4A-B2E3-956B13692CF9}"/>
              </a:ext>
            </a:extLst>
          </p:cNvPr>
          <p:cNvPicPr>
            <a:picLocks noChangeAspect="1"/>
          </p:cNvPicPr>
          <p:nvPr/>
        </p:nvPicPr>
        <p:blipFill>
          <a:blip r:embed="rId3"/>
          <a:stretch>
            <a:fillRect/>
          </a:stretch>
        </p:blipFill>
        <p:spPr>
          <a:xfrm>
            <a:off x="744532" y="1150291"/>
            <a:ext cx="6555169" cy="2372438"/>
          </a:xfrm>
          <a:prstGeom prst="rect">
            <a:avLst/>
          </a:prstGeom>
        </p:spPr>
      </p:pic>
      <p:pic>
        <p:nvPicPr>
          <p:cNvPr id="4" name="Picture 3" descr="Graphical user interface, diagram, application&#10;&#10;Description automatically generated">
            <a:extLst>
              <a:ext uri="{FF2B5EF4-FFF2-40B4-BE49-F238E27FC236}">
                <a16:creationId xmlns:a16="http://schemas.microsoft.com/office/drawing/2014/main" id="{BD2412C9-33EF-B84F-9379-957CE79C2CFE}"/>
              </a:ext>
            </a:extLst>
          </p:cNvPr>
          <p:cNvPicPr>
            <a:picLocks noChangeAspect="1"/>
          </p:cNvPicPr>
          <p:nvPr/>
        </p:nvPicPr>
        <p:blipFill>
          <a:blip r:embed="rId4"/>
          <a:stretch>
            <a:fillRect/>
          </a:stretch>
        </p:blipFill>
        <p:spPr>
          <a:xfrm>
            <a:off x="7839553" y="162732"/>
            <a:ext cx="4352447" cy="6532536"/>
          </a:xfrm>
          <a:prstGeom prst="rect">
            <a:avLst/>
          </a:prstGeom>
        </p:spPr>
      </p:pic>
      <p:pic>
        <p:nvPicPr>
          <p:cNvPr id="5" name="Picture 4" descr="Logo&#10;&#10;Description automatically generated">
            <a:extLst>
              <a:ext uri="{FF2B5EF4-FFF2-40B4-BE49-F238E27FC236}">
                <a16:creationId xmlns:a16="http://schemas.microsoft.com/office/drawing/2014/main" id="{C3B35AAE-D9A5-7845-AEF0-E45B3A945402}"/>
              </a:ext>
            </a:extLst>
          </p:cNvPr>
          <p:cNvPicPr>
            <a:picLocks noChangeAspect="1"/>
          </p:cNvPicPr>
          <p:nvPr/>
        </p:nvPicPr>
        <p:blipFill>
          <a:blip r:embed="rId5"/>
          <a:stretch>
            <a:fillRect/>
          </a:stretch>
        </p:blipFill>
        <p:spPr>
          <a:xfrm>
            <a:off x="403493" y="5703876"/>
            <a:ext cx="682078" cy="991392"/>
          </a:xfrm>
          <a:prstGeom prst="rect">
            <a:avLst/>
          </a:prstGeom>
        </p:spPr>
      </p:pic>
      <p:sp>
        <p:nvSpPr>
          <p:cNvPr id="2" name="Rectangle 1">
            <a:extLst>
              <a:ext uri="{FF2B5EF4-FFF2-40B4-BE49-F238E27FC236}">
                <a16:creationId xmlns:a16="http://schemas.microsoft.com/office/drawing/2014/main" id="{C3B272AD-8010-0C4F-8D52-13EC158438F3}"/>
              </a:ext>
            </a:extLst>
          </p:cNvPr>
          <p:cNvSpPr/>
          <p:nvPr/>
        </p:nvSpPr>
        <p:spPr>
          <a:xfrm>
            <a:off x="1085571" y="3594993"/>
            <a:ext cx="6214130" cy="1384995"/>
          </a:xfrm>
          <a:prstGeom prst="rect">
            <a:avLst/>
          </a:prstGeom>
        </p:spPr>
        <p:txBody>
          <a:bodyPr wrap="square">
            <a:spAutoFit/>
          </a:bodyPr>
          <a:lstStyle/>
          <a:p>
            <a:r>
              <a:rPr lang="en-US" altLang="en-US" sz="2800" dirty="0"/>
              <a:t>Promoting housing stabilization, well-being, social inclusion and positive transitions to adulthood</a:t>
            </a:r>
            <a:r>
              <a:rPr lang="en-US" altLang="en-US" dirty="0"/>
              <a:t>.</a:t>
            </a:r>
            <a:endParaRPr lang="en-US" dirty="0"/>
          </a:p>
        </p:txBody>
      </p:sp>
    </p:spTree>
    <p:extLst>
      <p:ext uri="{BB962C8B-B14F-4D97-AF65-F5344CB8AC3E}">
        <p14:creationId xmlns:p14="http://schemas.microsoft.com/office/powerpoint/2010/main" val="9476459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B4488500-C44B-894C-BF82-958E6C417F39}"/>
              </a:ext>
            </a:extLst>
          </p:cNvPr>
          <p:cNvSpPr txBox="1">
            <a:spLocks noChangeArrowheads="1"/>
          </p:cNvSpPr>
          <p:nvPr/>
        </p:nvSpPr>
        <p:spPr bwMode="auto">
          <a:xfrm>
            <a:off x="0" y="2992438"/>
            <a:ext cx="7464425"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lnSpc>
                <a:spcPct val="70000"/>
              </a:lnSpc>
              <a:spcBef>
                <a:spcPct val="0"/>
              </a:spcBef>
              <a:buFontTx/>
              <a:buNone/>
            </a:pPr>
            <a:r>
              <a:rPr lang="en-US" altLang="en-US" sz="3400" b="1">
                <a:solidFill>
                  <a:srgbClr val="FFFFFF"/>
                </a:solidFill>
              </a:rPr>
              <a:t>The importance of developing a response based on the needs of developing adolescents and young adults </a:t>
            </a:r>
            <a:endParaRPr lang="en-US" altLang="en-US" sz="3400">
              <a:solidFill>
                <a:srgbClr val="FFFFFF"/>
              </a:solidFill>
            </a:endParaRPr>
          </a:p>
        </p:txBody>
      </p:sp>
      <p:pic>
        <p:nvPicPr>
          <p:cNvPr id="12" name="Picture 11" descr="A close up of a logo&#10;&#10;Description automatically generated">
            <a:extLst>
              <a:ext uri="{FF2B5EF4-FFF2-40B4-BE49-F238E27FC236}">
                <a16:creationId xmlns:a16="http://schemas.microsoft.com/office/drawing/2014/main" id="{67FB7275-33B3-E340-8BF3-F79FE1C96E19}"/>
              </a:ext>
            </a:extLst>
          </p:cNvPr>
          <p:cNvPicPr>
            <a:picLocks noChangeAspect="1"/>
          </p:cNvPicPr>
          <p:nvPr/>
        </p:nvPicPr>
        <p:blipFill>
          <a:blip r:embed="rId3"/>
          <a:stretch>
            <a:fillRect/>
          </a:stretch>
        </p:blipFill>
        <p:spPr>
          <a:xfrm>
            <a:off x="243367" y="6195236"/>
            <a:ext cx="3010195" cy="506523"/>
          </a:xfrm>
          <a:prstGeom prst="rect">
            <a:avLst/>
          </a:prstGeom>
        </p:spPr>
      </p:pic>
      <p:sp>
        <p:nvSpPr>
          <p:cNvPr id="14" name="TextBox 13">
            <a:extLst>
              <a:ext uri="{FF2B5EF4-FFF2-40B4-BE49-F238E27FC236}">
                <a16:creationId xmlns:a16="http://schemas.microsoft.com/office/drawing/2014/main" id="{B5017806-F06A-AC48-8D7A-4D032D475376}"/>
              </a:ext>
            </a:extLst>
          </p:cNvPr>
          <p:cNvSpPr txBox="1"/>
          <p:nvPr/>
        </p:nvSpPr>
        <p:spPr>
          <a:xfrm>
            <a:off x="381852" y="379200"/>
            <a:ext cx="5330177" cy="1015663"/>
          </a:xfrm>
          <a:prstGeom prst="rect">
            <a:avLst/>
          </a:prstGeom>
          <a:noFill/>
        </p:spPr>
        <p:txBody>
          <a:bodyPr wrap="none" rtlCol="0">
            <a:spAutoFit/>
          </a:bodyPr>
          <a:lstStyle/>
          <a:p>
            <a:r>
              <a:rPr lang="en-US" sz="3600" dirty="0">
                <a:solidFill>
                  <a:srgbClr val="00B050"/>
                </a:solidFill>
              </a:rPr>
              <a:t>Models of </a:t>
            </a:r>
            <a:r>
              <a:rPr lang="en-US" sz="3600" b="1" dirty="0">
                <a:solidFill>
                  <a:srgbClr val="00B050"/>
                </a:solidFill>
              </a:rPr>
              <a:t>Accommodation</a:t>
            </a:r>
          </a:p>
          <a:p>
            <a:r>
              <a:rPr lang="en-US" sz="2400" dirty="0"/>
              <a:t>      for Housing First for Youth</a:t>
            </a:r>
          </a:p>
        </p:txBody>
      </p:sp>
      <p:pic>
        <p:nvPicPr>
          <p:cNvPr id="4" name="Picture 3" descr="Graphical user interface&#10;&#10;Description automatically generated">
            <a:extLst>
              <a:ext uri="{FF2B5EF4-FFF2-40B4-BE49-F238E27FC236}">
                <a16:creationId xmlns:a16="http://schemas.microsoft.com/office/drawing/2014/main" id="{4B63B359-FC31-F848-8518-63DC1B995154}"/>
              </a:ext>
            </a:extLst>
          </p:cNvPr>
          <p:cNvPicPr>
            <a:picLocks noChangeAspect="1"/>
          </p:cNvPicPr>
          <p:nvPr/>
        </p:nvPicPr>
        <p:blipFill>
          <a:blip r:embed="rId4"/>
          <a:stretch>
            <a:fillRect/>
          </a:stretch>
        </p:blipFill>
        <p:spPr>
          <a:xfrm>
            <a:off x="1893502" y="1309900"/>
            <a:ext cx="8775700" cy="5168900"/>
          </a:xfrm>
          <a:prstGeom prst="rect">
            <a:avLst/>
          </a:prstGeom>
        </p:spPr>
      </p:pic>
    </p:spTree>
    <p:extLst>
      <p:ext uri="{BB962C8B-B14F-4D97-AF65-F5344CB8AC3E}">
        <p14:creationId xmlns:p14="http://schemas.microsoft.com/office/powerpoint/2010/main" val="420962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3.png">
            <a:extLst>
              <a:ext uri="{FF2B5EF4-FFF2-40B4-BE49-F238E27FC236}">
                <a16:creationId xmlns:a16="http://schemas.microsoft.com/office/drawing/2014/main" id="{17839475-368C-2143-B50B-E479A3E8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4959">
            <a:off x="6565453" y="814821"/>
            <a:ext cx="3901721" cy="5037366"/>
          </a:xfrm>
          <a:prstGeom prst="rect">
            <a:avLst/>
          </a:prstGeom>
        </p:spPr>
      </p:pic>
      <p:sp>
        <p:nvSpPr>
          <p:cNvPr id="3" name="TextBox 2">
            <a:extLst>
              <a:ext uri="{FF2B5EF4-FFF2-40B4-BE49-F238E27FC236}">
                <a16:creationId xmlns:a16="http://schemas.microsoft.com/office/drawing/2014/main" id="{964C0B00-F95E-C347-BB70-6935540B5EF8}"/>
              </a:ext>
            </a:extLst>
          </p:cNvPr>
          <p:cNvSpPr txBox="1"/>
          <p:nvPr/>
        </p:nvSpPr>
        <p:spPr>
          <a:xfrm>
            <a:off x="874643" y="702976"/>
            <a:ext cx="4740965" cy="3354765"/>
          </a:xfrm>
          <a:prstGeom prst="rect">
            <a:avLst/>
          </a:prstGeom>
          <a:noFill/>
        </p:spPr>
        <p:txBody>
          <a:bodyPr wrap="square" rtlCol="0">
            <a:spAutoFit/>
          </a:bodyPr>
          <a:lstStyle/>
          <a:p>
            <a:pPr algn="ctr"/>
            <a:r>
              <a:rPr lang="en-US" sz="4400" b="1" dirty="0">
                <a:solidFill>
                  <a:srgbClr val="C00000"/>
                </a:solidFill>
              </a:rPr>
              <a:t>Survey Results</a:t>
            </a:r>
          </a:p>
          <a:p>
            <a:pPr algn="ctr"/>
            <a:r>
              <a:rPr lang="en-US" sz="4400" b="1" dirty="0">
                <a:solidFill>
                  <a:srgbClr val="C00000"/>
                </a:solidFill>
              </a:rPr>
              <a:t>From the first Without a Home study</a:t>
            </a:r>
          </a:p>
          <a:p>
            <a:pPr algn="ctr"/>
            <a:r>
              <a:rPr lang="en-US" sz="3600" b="1" dirty="0"/>
              <a:t>2016</a:t>
            </a:r>
          </a:p>
        </p:txBody>
      </p:sp>
      <p:sp>
        <p:nvSpPr>
          <p:cNvPr id="4" name="TextBox 3">
            <a:extLst>
              <a:ext uri="{FF2B5EF4-FFF2-40B4-BE49-F238E27FC236}">
                <a16:creationId xmlns:a16="http://schemas.microsoft.com/office/drawing/2014/main" id="{DAAA24DC-2EEB-E24E-B58D-208B19BD9488}"/>
              </a:ext>
            </a:extLst>
          </p:cNvPr>
          <p:cNvSpPr txBox="1"/>
          <p:nvPr/>
        </p:nvSpPr>
        <p:spPr>
          <a:xfrm>
            <a:off x="6664036" y="6218060"/>
            <a:ext cx="5527964" cy="600164"/>
          </a:xfrm>
          <a:prstGeom prst="rect">
            <a:avLst/>
          </a:prstGeom>
          <a:noFill/>
        </p:spPr>
        <p:txBody>
          <a:bodyPr wrap="square" rtlCol="0">
            <a:spAutoFit/>
          </a:bodyPr>
          <a:lstStyle/>
          <a:p>
            <a:r>
              <a:rPr lang="en-US" sz="1100" dirty="0"/>
              <a:t>Stephen Gaetz, Bill O’Grady, Sean Kidd &amp; Kaitlin Schwan. (2016). </a:t>
            </a:r>
            <a:r>
              <a:rPr lang="en-US" sz="1100" i="1" u="sng" dirty="0"/>
              <a:t>Without a Home: The National Youth Homelessness Survey</a:t>
            </a:r>
            <a:r>
              <a:rPr lang="en-US" sz="1100" dirty="0"/>
              <a:t>. Toronto: Canadian Observatory on Homelessness Press. </a:t>
            </a:r>
            <a:endParaRPr lang="en-CA" sz="1100" dirty="0"/>
          </a:p>
          <a:p>
            <a:endParaRPr lang="en-US" sz="1100" dirty="0"/>
          </a:p>
        </p:txBody>
      </p:sp>
    </p:spTree>
    <p:extLst>
      <p:ext uri="{BB962C8B-B14F-4D97-AF65-F5344CB8AC3E}">
        <p14:creationId xmlns:p14="http://schemas.microsoft.com/office/powerpoint/2010/main" val="1099625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B4488500-C44B-894C-BF82-958E6C417F39}"/>
              </a:ext>
            </a:extLst>
          </p:cNvPr>
          <p:cNvSpPr txBox="1">
            <a:spLocks noChangeArrowheads="1"/>
          </p:cNvSpPr>
          <p:nvPr/>
        </p:nvSpPr>
        <p:spPr bwMode="auto">
          <a:xfrm>
            <a:off x="0" y="2992438"/>
            <a:ext cx="7464425"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lnSpc>
                <a:spcPct val="70000"/>
              </a:lnSpc>
              <a:spcBef>
                <a:spcPct val="0"/>
              </a:spcBef>
              <a:buFontTx/>
              <a:buNone/>
            </a:pPr>
            <a:r>
              <a:rPr lang="en-US" altLang="en-US" sz="3400" b="1">
                <a:solidFill>
                  <a:srgbClr val="FFFFFF"/>
                </a:solidFill>
              </a:rPr>
              <a:t>The importance of developing a response based on the needs of developing adolescents and young adults </a:t>
            </a:r>
            <a:endParaRPr lang="en-US" altLang="en-US" sz="3400">
              <a:solidFill>
                <a:srgbClr val="FFFFFF"/>
              </a:solidFill>
            </a:endParaRPr>
          </a:p>
        </p:txBody>
      </p:sp>
      <p:pic>
        <p:nvPicPr>
          <p:cNvPr id="12" name="Picture 11" descr="A close up of a logo&#10;&#10;Description automatically generated">
            <a:extLst>
              <a:ext uri="{FF2B5EF4-FFF2-40B4-BE49-F238E27FC236}">
                <a16:creationId xmlns:a16="http://schemas.microsoft.com/office/drawing/2014/main" id="{67FB7275-33B3-E340-8BF3-F79FE1C96E19}"/>
              </a:ext>
            </a:extLst>
          </p:cNvPr>
          <p:cNvPicPr>
            <a:picLocks noChangeAspect="1"/>
          </p:cNvPicPr>
          <p:nvPr/>
        </p:nvPicPr>
        <p:blipFill>
          <a:blip r:embed="rId3"/>
          <a:stretch>
            <a:fillRect/>
          </a:stretch>
        </p:blipFill>
        <p:spPr>
          <a:xfrm>
            <a:off x="243367" y="6195236"/>
            <a:ext cx="3010195" cy="506523"/>
          </a:xfrm>
          <a:prstGeom prst="rect">
            <a:avLst/>
          </a:prstGeom>
        </p:spPr>
      </p:pic>
      <p:sp>
        <p:nvSpPr>
          <p:cNvPr id="6" name="TextBox 5">
            <a:extLst>
              <a:ext uri="{FF2B5EF4-FFF2-40B4-BE49-F238E27FC236}">
                <a16:creationId xmlns:a16="http://schemas.microsoft.com/office/drawing/2014/main" id="{C45D7D8E-7AA6-8F47-A937-ED4225DF14CD}"/>
              </a:ext>
            </a:extLst>
          </p:cNvPr>
          <p:cNvSpPr txBox="1"/>
          <p:nvPr/>
        </p:nvSpPr>
        <p:spPr>
          <a:xfrm>
            <a:off x="504693" y="430875"/>
            <a:ext cx="9497665" cy="954107"/>
          </a:xfrm>
          <a:prstGeom prst="rect">
            <a:avLst/>
          </a:prstGeom>
          <a:noFill/>
        </p:spPr>
        <p:txBody>
          <a:bodyPr wrap="none" rtlCol="0">
            <a:spAutoFit/>
          </a:bodyPr>
          <a:lstStyle/>
          <a:p>
            <a:r>
              <a:rPr lang="en-US" sz="3200" dirty="0">
                <a:solidFill>
                  <a:srgbClr val="00B050"/>
                </a:solidFill>
              </a:rPr>
              <a:t>Areas of supports to enhance </a:t>
            </a:r>
            <a:r>
              <a:rPr lang="en-US" sz="3200" b="1" dirty="0">
                <a:solidFill>
                  <a:srgbClr val="00B050"/>
                </a:solidFill>
              </a:rPr>
              <a:t>HOUSING STABILIZATION </a:t>
            </a:r>
          </a:p>
          <a:p>
            <a:r>
              <a:rPr lang="en-US" sz="2400" dirty="0"/>
              <a:t>                       for Housing First for Youth</a:t>
            </a:r>
          </a:p>
        </p:txBody>
      </p:sp>
      <p:pic>
        <p:nvPicPr>
          <p:cNvPr id="3" name="Picture 2" descr="Diagram&#10;&#10;Description automatically generated with medium confidence">
            <a:extLst>
              <a:ext uri="{FF2B5EF4-FFF2-40B4-BE49-F238E27FC236}">
                <a16:creationId xmlns:a16="http://schemas.microsoft.com/office/drawing/2014/main" id="{C71E57A0-4B14-8A48-A35B-5F64DA97AF05}"/>
              </a:ext>
            </a:extLst>
          </p:cNvPr>
          <p:cNvPicPr>
            <a:picLocks noChangeAspect="1"/>
          </p:cNvPicPr>
          <p:nvPr/>
        </p:nvPicPr>
        <p:blipFill>
          <a:blip r:embed="rId4"/>
          <a:stretch>
            <a:fillRect/>
          </a:stretch>
        </p:blipFill>
        <p:spPr>
          <a:xfrm>
            <a:off x="1871870" y="2008256"/>
            <a:ext cx="8229600" cy="4292600"/>
          </a:xfrm>
          <a:prstGeom prst="rect">
            <a:avLst/>
          </a:prstGeom>
        </p:spPr>
      </p:pic>
    </p:spTree>
    <p:extLst>
      <p:ext uri="{BB962C8B-B14F-4D97-AF65-F5344CB8AC3E}">
        <p14:creationId xmlns:p14="http://schemas.microsoft.com/office/powerpoint/2010/main" val="143014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96C9C2B-89CB-C442-9230-FB63D44CDDB4}"/>
              </a:ext>
            </a:extLst>
          </p:cNvPr>
          <p:cNvPicPr>
            <a:picLocks noChangeAspect="1"/>
          </p:cNvPicPr>
          <p:nvPr/>
        </p:nvPicPr>
        <p:blipFill>
          <a:blip r:embed="rId2"/>
          <a:stretch>
            <a:fillRect/>
          </a:stretch>
        </p:blipFill>
        <p:spPr>
          <a:xfrm>
            <a:off x="3538260" y="80581"/>
            <a:ext cx="4031835" cy="140207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42AD6768-DF01-1345-A6DD-528962F5B02C}"/>
              </a:ext>
            </a:extLst>
          </p:cNvPr>
          <p:cNvPicPr>
            <a:picLocks noChangeAspect="1"/>
          </p:cNvPicPr>
          <p:nvPr/>
        </p:nvPicPr>
        <p:blipFill>
          <a:blip r:embed="rId3"/>
          <a:stretch>
            <a:fillRect/>
          </a:stretch>
        </p:blipFill>
        <p:spPr>
          <a:xfrm>
            <a:off x="6742174" y="1482655"/>
            <a:ext cx="3930001" cy="506714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D14307B3-8900-8F41-95A9-1B8C14D8D2FE}"/>
              </a:ext>
            </a:extLst>
          </p:cNvPr>
          <p:cNvPicPr>
            <a:picLocks noChangeAspect="1"/>
          </p:cNvPicPr>
          <p:nvPr/>
        </p:nvPicPr>
        <p:blipFill>
          <a:blip r:embed="rId4"/>
          <a:stretch>
            <a:fillRect/>
          </a:stretch>
        </p:blipFill>
        <p:spPr>
          <a:xfrm>
            <a:off x="1792639" y="1482655"/>
            <a:ext cx="3935304" cy="5067140"/>
          </a:xfrm>
          <a:prstGeom prst="rect">
            <a:avLst/>
          </a:prstGeom>
        </p:spPr>
      </p:pic>
    </p:spTree>
    <p:extLst>
      <p:ext uri="{BB962C8B-B14F-4D97-AF65-F5344CB8AC3E}">
        <p14:creationId xmlns:p14="http://schemas.microsoft.com/office/powerpoint/2010/main" val="1800473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lose up of a logo&#10;&#10;Description automatically generated">
            <a:extLst>
              <a:ext uri="{FF2B5EF4-FFF2-40B4-BE49-F238E27FC236}">
                <a16:creationId xmlns:a16="http://schemas.microsoft.com/office/drawing/2014/main" id="{EB242F72-B5DD-6544-B068-FFC1B3B7FFAD}"/>
              </a:ext>
            </a:extLst>
          </p:cNvPr>
          <p:cNvPicPr>
            <a:picLocks noChangeAspect="1"/>
          </p:cNvPicPr>
          <p:nvPr/>
        </p:nvPicPr>
        <p:blipFill>
          <a:blip r:embed="rId3"/>
          <a:stretch>
            <a:fillRect/>
          </a:stretch>
        </p:blipFill>
        <p:spPr>
          <a:xfrm>
            <a:off x="243367" y="6195236"/>
            <a:ext cx="3010195" cy="506523"/>
          </a:xfrm>
          <a:prstGeom prst="rect">
            <a:avLst/>
          </a:prstGeom>
        </p:spPr>
      </p:pic>
      <p:sp>
        <p:nvSpPr>
          <p:cNvPr id="8" name="Rectangle 7">
            <a:extLst>
              <a:ext uri="{FF2B5EF4-FFF2-40B4-BE49-F238E27FC236}">
                <a16:creationId xmlns:a16="http://schemas.microsoft.com/office/drawing/2014/main" id="{D71F4128-125B-F34B-806E-097857EB9D3B}"/>
              </a:ext>
            </a:extLst>
          </p:cNvPr>
          <p:cNvSpPr/>
          <p:nvPr/>
        </p:nvSpPr>
        <p:spPr>
          <a:xfrm>
            <a:off x="739839" y="4048156"/>
            <a:ext cx="6588297" cy="1200329"/>
          </a:xfrm>
          <a:prstGeom prst="rect">
            <a:avLst/>
          </a:prstGeom>
        </p:spPr>
        <p:txBody>
          <a:bodyPr wrap="square">
            <a:spAutoFit/>
          </a:bodyPr>
          <a:lstStyle/>
          <a:p>
            <a:pPr marL="538163" indent="-279400"/>
            <a:r>
              <a:rPr lang="en-US" sz="4400" b="1" dirty="0">
                <a:solidFill>
                  <a:srgbClr val="AD0003"/>
                </a:solidFill>
              </a:rPr>
              <a:t>Toronto </a:t>
            </a:r>
            <a:r>
              <a:rPr lang="en-US" sz="4000" dirty="0"/>
              <a:t>-</a:t>
            </a:r>
            <a:r>
              <a:rPr lang="en-US" sz="2800" dirty="0"/>
              <a:t> PREVENTION focus: Housing First for Youth leaving care</a:t>
            </a:r>
          </a:p>
        </p:txBody>
      </p:sp>
      <p:sp>
        <p:nvSpPr>
          <p:cNvPr id="9" name="Rectangle 8">
            <a:extLst>
              <a:ext uri="{FF2B5EF4-FFF2-40B4-BE49-F238E27FC236}">
                <a16:creationId xmlns:a16="http://schemas.microsoft.com/office/drawing/2014/main" id="{BF7989EF-D3DB-1F40-99EE-4EB40B0F3D25}"/>
              </a:ext>
            </a:extLst>
          </p:cNvPr>
          <p:cNvSpPr/>
          <p:nvPr/>
        </p:nvSpPr>
        <p:spPr>
          <a:xfrm>
            <a:off x="3653268" y="5347542"/>
            <a:ext cx="6797846" cy="1354217"/>
          </a:xfrm>
          <a:prstGeom prst="rect">
            <a:avLst/>
          </a:prstGeom>
        </p:spPr>
        <p:txBody>
          <a:bodyPr wrap="square">
            <a:spAutoFit/>
          </a:bodyPr>
          <a:lstStyle/>
          <a:p>
            <a:pPr marL="15875"/>
            <a:r>
              <a:rPr lang="en-US" sz="4400" b="1" dirty="0">
                <a:solidFill>
                  <a:srgbClr val="AD0003"/>
                </a:solidFill>
              </a:rPr>
              <a:t>Hamilton</a:t>
            </a:r>
            <a:r>
              <a:rPr lang="en-US" sz="5400" b="1" dirty="0">
                <a:solidFill>
                  <a:srgbClr val="AD0003"/>
                </a:solidFill>
              </a:rPr>
              <a:t> </a:t>
            </a:r>
            <a:r>
              <a:rPr lang="en-US" sz="2800" dirty="0"/>
              <a:t>- Housing First for Indigenous Youth (An Indigenous led project) </a:t>
            </a:r>
          </a:p>
        </p:txBody>
      </p:sp>
      <p:sp>
        <p:nvSpPr>
          <p:cNvPr id="11" name="Rectangle 10">
            <a:extLst>
              <a:ext uri="{FF2B5EF4-FFF2-40B4-BE49-F238E27FC236}">
                <a16:creationId xmlns:a16="http://schemas.microsoft.com/office/drawing/2014/main" id="{74865D0F-2E67-E14F-B1C5-91F4097F6221}"/>
              </a:ext>
            </a:extLst>
          </p:cNvPr>
          <p:cNvSpPr/>
          <p:nvPr/>
        </p:nvSpPr>
        <p:spPr>
          <a:xfrm>
            <a:off x="911955" y="2093237"/>
            <a:ext cx="7509730" cy="923330"/>
          </a:xfrm>
          <a:prstGeom prst="rect">
            <a:avLst/>
          </a:prstGeom>
        </p:spPr>
        <p:txBody>
          <a:bodyPr wrap="square">
            <a:spAutoFit/>
          </a:bodyPr>
          <a:lstStyle/>
          <a:p>
            <a:pPr marL="15875"/>
            <a:r>
              <a:rPr lang="en-US" sz="4400" b="1" dirty="0">
                <a:solidFill>
                  <a:srgbClr val="AD0003"/>
                </a:solidFill>
              </a:rPr>
              <a:t>Ottawa</a:t>
            </a:r>
            <a:r>
              <a:rPr lang="en-US" sz="5400" b="1" dirty="0">
                <a:solidFill>
                  <a:srgbClr val="AD0003"/>
                </a:solidFill>
              </a:rPr>
              <a:t> </a:t>
            </a:r>
            <a:r>
              <a:rPr lang="en-US" sz="2800" b="1" dirty="0"/>
              <a:t>- </a:t>
            </a:r>
            <a:r>
              <a:rPr lang="en-US" sz="2800" dirty="0"/>
              <a:t>Housing First for Youth</a:t>
            </a:r>
          </a:p>
        </p:txBody>
      </p:sp>
      <p:sp>
        <p:nvSpPr>
          <p:cNvPr id="12" name="Rectangle 11">
            <a:extLst>
              <a:ext uri="{FF2B5EF4-FFF2-40B4-BE49-F238E27FC236}">
                <a16:creationId xmlns:a16="http://schemas.microsoft.com/office/drawing/2014/main" id="{81F63CAE-9AD8-D34B-B8F7-96D6DD1E99CF}"/>
              </a:ext>
            </a:extLst>
          </p:cNvPr>
          <p:cNvSpPr/>
          <p:nvPr/>
        </p:nvSpPr>
        <p:spPr>
          <a:xfrm>
            <a:off x="4853432" y="3178965"/>
            <a:ext cx="6588297" cy="769441"/>
          </a:xfrm>
          <a:prstGeom prst="rect">
            <a:avLst/>
          </a:prstGeom>
        </p:spPr>
        <p:txBody>
          <a:bodyPr wrap="square">
            <a:spAutoFit/>
          </a:bodyPr>
          <a:lstStyle/>
          <a:p>
            <a:pPr marL="538163" indent="-279400"/>
            <a:r>
              <a:rPr lang="en-US" sz="4400" b="1" dirty="0">
                <a:solidFill>
                  <a:srgbClr val="AD0003"/>
                </a:solidFill>
              </a:rPr>
              <a:t>Kelowna </a:t>
            </a:r>
            <a:r>
              <a:rPr lang="en-US" sz="4000" dirty="0"/>
              <a:t>-</a:t>
            </a:r>
            <a:r>
              <a:rPr lang="en-US" sz="2800" dirty="0"/>
              <a:t> Housing First for Youth</a:t>
            </a:r>
          </a:p>
        </p:txBody>
      </p:sp>
      <p:pic>
        <p:nvPicPr>
          <p:cNvPr id="10" name="Picture 9" descr="HF4Y.psd">
            <a:extLst>
              <a:ext uri="{FF2B5EF4-FFF2-40B4-BE49-F238E27FC236}">
                <a16:creationId xmlns:a16="http://schemas.microsoft.com/office/drawing/2014/main" id="{F2E12C4D-2B69-F440-916B-394117688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151" y="51152"/>
            <a:ext cx="2625831" cy="1998943"/>
          </a:xfrm>
          <a:prstGeom prst="rect">
            <a:avLst/>
          </a:prstGeom>
        </p:spPr>
      </p:pic>
      <p:sp>
        <p:nvSpPr>
          <p:cNvPr id="13" name="TextBox 12">
            <a:extLst>
              <a:ext uri="{FF2B5EF4-FFF2-40B4-BE49-F238E27FC236}">
                <a16:creationId xmlns:a16="http://schemas.microsoft.com/office/drawing/2014/main" id="{BD1BA336-D61F-A24F-BE3D-578BD03C9808}"/>
              </a:ext>
            </a:extLst>
          </p:cNvPr>
          <p:cNvSpPr txBox="1"/>
          <p:nvPr/>
        </p:nvSpPr>
        <p:spPr>
          <a:xfrm>
            <a:off x="2563150" y="156241"/>
            <a:ext cx="6704977" cy="2185214"/>
          </a:xfrm>
          <a:prstGeom prst="rect">
            <a:avLst/>
          </a:prstGeom>
          <a:noFill/>
        </p:spPr>
        <p:txBody>
          <a:bodyPr wrap="none" rtlCol="0">
            <a:spAutoFit/>
          </a:bodyPr>
          <a:lstStyle/>
          <a:p>
            <a:r>
              <a:rPr lang="en-US" sz="5400" b="1" dirty="0">
                <a:solidFill>
                  <a:srgbClr val="0070C0"/>
                </a:solidFill>
              </a:rPr>
              <a:t>Housing First for Youth</a:t>
            </a:r>
          </a:p>
          <a:p>
            <a:pPr>
              <a:spcAft>
                <a:spcPts val="1200"/>
              </a:spcAft>
            </a:pPr>
            <a:r>
              <a:rPr lang="en-US" sz="4800" b="1" dirty="0"/>
              <a:t>Demonstration Projects </a:t>
            </a:r>
            <a:endParaRPr lang="en-US" dirty="0"/>
          </a:p>
          <a:p>
            <a:endParaRPr lang="en-US" dirty="0"/>
          </a:p>
        </p:txBody>
      </p:sp>
    </p:spTree>
    <p:extLst>
      <p:ext uri="{BB962C8B-B14F-4D97-AF65-F5344CB8AC3E}">
        <p14:creationId xmlns:p14="http://schemas.microsoft.com/office/powerpoint/2010/main" val="616152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nada_map.yellow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804" y="1769060"/>
            <a:ext cx="7347344" cy="5144087"/>
          </a:xfrm>
          <a:prstGeom prst="rect">
            <a:avLst/>
          </a:prstGeom>
        </p:spPr>
      </p:pic>
      <p:sp>
        <p:nvSpPr>
          <p:cNvPr id="2" name="TextBox 1"/>
          <p:cNvSpPr txBox="1"/>
          <p:nvPr/>
        </p:nvSpPr>
        <p:spPr>
          <a:xfrm>
            <a:off x="860778" y="37211"/>
            <a:ext cx="11303000" cy="1938992"/>
          </a:xfrm>
          <a:prstGeom prst="rect">
            <a:avLst/>
          </a:prstGeom>
          <a:noFill/>
        </p:spPr>
        <p:txBody>
          <a:bodyPr wrap="square" rtlCol="0">
            <a:spAutoFit/>
          </a:bodyPr>
          <a:lstStyle/>
          <a:p>
            <a:pPr algn="ctr"/>
            <a:r>
              <a:rPr lang="en-US" sz="4800" b="1" i="1" dirty="0"/>
              <a:t>PREVENTION </a:t>
            </a:r>
          </a:p>
          <a:p>
            <a:pPr algn="ctr"/>
            <a:r>
              <a:rPr lang="en-US" sz="4800" b="1" dirty="0"/>
              <a:t>Demonstration Projects </a:t>
            </a:r>
            <a:endParaRPr lang="en-US" dirty="0"/>
          </a:p>
          <a:p>
            <a:endParaRPr lang="en-US" dirty="0"/>
          </a:p>
        </p:txBody>
      </p:sp>
      <p:sp>
        <p:nvSpPr>
          <p:cNvPr id="4" name="TextBox 3"/>
          <p:cNvSpPr txBox="1"/>
          <p:nvPr/>
        </p:nvSpPr>
        <p:spPr>
          <a:xfrm>
            <a:off x="-53008" y="1588993"/>
            <a:ext cx="5729069" cy="1569660"/>
          </a:xfrm>
          <a:prstGeom prst="rect">
            <a:avLst/>
          </a:prstGeom>
          <a:noFill/>
        </p:spPr>
        <p:txBody>
          <a:bodyPr wrap="none" rtlCol="0">
            <a:spAutoFit/>
          </a:bodyPr>
          <a:lstStyle/>
          <a:p>
            <a:pPr marL="536575" indent="-277813">
              <a:buFont typeface="Arial"/>
              <a:buChar char="•"/>
            </a:pPr>
            <a:r>
              <a:rPr lang="en-US" b="1" dirty="0">
                <a:solidFill>
                  <a:srgbClr val="AD0003"/>
                </a:solidFill>
              </a:rPr>
              <a:t>Enhancing Family and Natural Supports</a:t>
            </a:r>
          </a:p>
          <a:p>
            <a:pPr marL="536575" indent="-277813">
              <a:buFont typeface="Arial"/>
              <a:buChar char="•"/>
            </a:pPr>
            <a:r>
              <a:rPr lang="en-US" b="1" dirty="0">
                <a:solidFill>
                  <a:srgbClr val="0000FF"/>
                </a:solidFill>
              </a:rPr>
              <a:t>Youth Reconnect</a:t>
            </a:r>
          </a:p>
          <a:p>
            <a:pPr marL="536575" indent="-277813">
              <a:buFont typeface="Arial"/>
              <a:buChar char="•"/>
            </a:pPr>
            <a:r>
              <a:rPr lang="en-US" b="1" dirty="0">
                <a:solidFill>
                  <a:srgbClr val="55C772"/>
                </a:solidFill>
              </a:rPr>
              <a:t>The Upstream Project</a:t>
            </a:r>
          </a:p>
          <a:p>
            <a:endParaRPr lang="en-US" dirty="0"/>
          </a:p>
        </p:txBody>
      </p:sp>
      <p:sp>
        <p:nvSpPr>
          <p:cNvPr id="11" name="Oval 10"/>
          <p:cNvSpPr/>
          <p:nvPr/>
        </p:nvSpPr>
        <p:spPr>
          <a:xfrm>
            <a:off x="8970447" y="6321652"/>
            <a:ext cx="233326" cy="224155"/>
          </a:xfrm>
          <a:prstGeom prst="ellips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9281489" y="5982340"/>
            <a:ext cx="233326" cy="224155"/>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5985805" y="5562493"/>
            <a:ext cx="165100" cy="152400"/>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5771805" y="5142560"/>
            <a:ext cx="233326" cy="224155"/>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5810161" y="4448459"/>
            <a:ext cx="233326" cy="224155"/>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6327224" y="5384693"/>
            <a:ext cx="165100" cy="152400"/>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5645061" y="4057916"/>
            <a:ext cx="165100" cy="152400"/>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5918724" y="4819814"/>
            <a:ext cx="165100" cy="152400"/>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6104974" y="3981716"/>
            <a:ext cx="165100" cy="152400"/>
          </a:xfrm>
          <a:prstGeom prst="ellipse">
            <a:avLst/>
          </a:prstGeom>
          <a:solidFill>
            <a:srgbClr val="DA1B0F"/>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DBCF4334-F81D-2A4C-A135-3C93D6622C04}"/>
              </a:ext>
            </a:extLst>
          </p:cNvPr>
          <p:cNvSpPr/>
          <p:nvPr/>
        </p:nvSpPr>
        <p:spPr>
          <a:xfrm>
            <a:off x="5252093" y="5105330"/>
            <a:ext cx="165235" cy="158625"/>
          </a:xfrm>
          <a:prstGeom prst="ellipse">
            <a:avLst/>
          </a:prstGeom>
          <a:solidFill>
            <a:srgbClr val="55C772"/>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3B262FC5-D3B3-854A-BE49-88D7EAFE2282}"/>
              </a:ext>
            </a:extLst>
          </p:cNvPr>
          <p:cNvSpPr/>
          <p:nvPr/>
        </p:nvSpPr>
        <p:spPr>
          <a:xfrm>
            <a:off x="11133225" y="4802485"/>
            <a:ext cx="215220" cy="219301"/>
          </a:xfrm>
          <a:prstGeom prst="ellipse">
            <a:avLst/>
          </a:prstGeom>
          <a:solidFill>
            <a:srgbClr val="55C772"/>
          </a:solid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595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20" grpId="0" animBg="1"/>
      <p:bldP spid="21" grpId="0" animBg="1"/>
      <p:bldP spid="22" grpId="0" animBg="1"/>
      <p:bldP spid="23" grpId="0" animBg="1"/>
      <p:bldP spid="18" grpId="0" animBg="1"/>
      <p:bldP spid="2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com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59" y="1"/>
            <a:ext cx="11166762" cy="4929808"/>
          </a:xfrm>
          <a:prstGeom prst="rect">
            <a:avLst/>
          </a:prstGeom>
        </p:spPr>
      </p:pic>
      <p:sp>
        <p:nvSpPr>
          <p:cNvPr id="12" name="TextBox 11"/>
          <p:cNvSpPr txBox="1"/>
          <p:nvPr/>
        </p:nvSpPr>
        <p:spPr>
          <a:xfrm>
            <a:off x="1560044" y="2375264"/>
            <a:ext cx="8061034" cy="3046988"/>
          </a:xfrm>
          <a:prstGeom prst="rect">
            <a:avLst/>
          </a:prstGeom>
          <a:noFill/>
        </p:spPr>
        <p:txBody>
          <a:bodyPr wrap="square" rtlCol="0">
            <a:spAutoFit/>
          </a:bodyPr>
          <a:lstStyle/>
          <a:p>
            <a:r>
              <a:rPr lang="en-US" sz="3200" dirty="0">
                <a:solidFill>
                  <a:srgbClr val="B60000"/>
                </a:solidFill>
              </a:rPr>
              <a:t>Outcomes are tied to the service delivery models. Because the focus of these interventions is not just on independence, but on healthy transitions to adulthood, outcomes go beyond a simple measure of housing stability.</a:t>
            </a:r>
          </a:p>
        </p:txBody>
      </p:sp>
    </p:spTree>
    <p:extLst>
      <p:ext uri="{BB962C8B-B14F-4D97-AF65-F5344CB8AC3E}">
        <p14:creationId xmlns:p14="http://schemas.microsoft.com/office/powerpoint/2010/main" val="579901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D4F1F9-A434-3641-BBD2-EC0136812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611" y="3146130"/>
            <a:ext cx="5403071" cy="3653161"/>
          </a:xfrm>
          <a:prstGeom prst="rect">
            <a:avLst/>
          </a:prstGeom>
        </p:spPr>
      </p:pic>
      <p:pic>
        <p:nvPicPr>
          <p:cNvPr id="7" name="Picture 6">
            <a:extLst>
              <a:ext uri="{FF2B5EF4-FFF2-40B4-BE49-F238E27FC236}">
                <a16:creationId xmlns:a16="http://schemas.microsoft.com/office/drawing/2014/main" id="{35CD1EAE-C462-EF47-B0D3-A7E210CB7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270" y="0"/>
            <a:ext cx="5982510" cy="3027734"/>
          </a:xfrm>
          <a:prstGeom prst="rect">
            <a:avLst/>
          </a:prstGeom>
        </p:spPr>
      </p:pic>
      <p:pic>
        <p:nvPicPr>
          <p:cNvPr id="8" name="Picture 7">
            <a:extLst>
              <a:ext uri="{FF2B5EF4-FFF2-40B4-BE49-F238E27FC236}">
                <a16:creationId xmlns:a16="http://schemas.microsoft.com/office/drawing/2014/main" id="{6430718C-C1CF-EB4C-B603-FAD39EABA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7613" y="2949091"/>
            <a:ext cx="5430439" cy="157284"/>
          </a:xfrm>
          <a:prstGeom prst="rect">
            <a:avLst/>
          </a:prstGeom>
        </p:spPr>
      </p:pic>
      <p:pic>
        <p:nvPicPr>
          <p:cNvPr id="13" name="Picture 12">
            <a:extLst>
              <a:ext uri="{FF2B5EF4-FFF2-40B4-BE49-F238E27FC236}">
                <a16:creationId xmlns:a16="http://schemas.microsoft.com/office/drawing/2014/main" id="{A856CB25-ECC2-9047-97B0-64CD0EC59ECB}"/>
              </a:ext>
            </a:extLst>
          </p:cNvPr>
          <p:cNvPicPr>
            <a:picLocks noChangeAspect="1"/>
          </p:cNvPicPr>
          <p:nvPr/>
        </p:nvPicPr>
        <p:blipFill>
          <a:blip r:embed="rId6"/>
          <a:stretch>
            <a:fillRect/>
          </a:stretch>
        </p:blipFill>
        <p:spPr>
          <a:xfrm>
            <a:off x="162210" y="606391"/>
            <a:ext cx="4989939" cy="919647"/>
          </a:xfrm>
          <a:prstGeom prst="rect">
            <a:avLst/>
          </a:prstGeom>
        </p:spPr>
      </p:pic>
    </p:spTree>
    <p:extLst>
      <p:ext uri="{BB962C8B-B14F-4D97-AF65-F5344CB8AC3E}">
        <p14:creationId xmlns:p14="http://schemas.microsoft.com/office/powerpoint/2010/main" val="2240572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D9DDDD06-3E43-4849-9CDA-863682565F91}"/>
              </a:ext>
            </a:extLst>
          </p:cNvPr>
          <p:cNvSpPr/>
          <p:nvPr/>
        </p:nvSpPr>
        <p:spPr>
          <a:xfrm rot="16200000">
            <a:off x="3509398" y="-1290269"/>
            <a:ext cx="4987925" cy="9765562"/>
          </a:xfrm>
          <a:prstGeom prst="trapezoid">
            <a:avLst>
              <a:gd name="adj" fmla="val 12724"/>
            </a:avLst>
          </a:prstGeom>
          <a:gradFill flip="none" rotWithShape="1">
            <a:gsLst>
              <a:gs pos="0">
                <a:srgbClr val="807356">
                  <a:alpha val="64000"/>
                </a:srgbClr>
              </a:gs>
              <a:gs pos="100000">
                <a:srgbClr val="FFFFFF">
                  <a:alpha val="64000"/>
                </a:srgbClr>
              </a:gs>
            </a:gsLst>
            <a:lin ang="15480000" scaled="0"/>
            <a:tileRect/>
          </a:gradFill>
          <a:ln w="28575" cmpd="sng">
            <a:solidFill>
              <a:schemeClr val="bg2">
                <a:lumMod val="25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6" name="Rectangle 5">
            <a:extLst>
              <a:ext uri="{FF2B5EF4-FFF2-40B4-BE49-F238E27FC236}">
                <a16:creationId xmlns:a16="http://schemas.microsoft.com/office/drawing/2014/main" id="{1B64B1E7-4618-AC44-808E-41DA9C479AF6}"/>
              </a:ext>
            </a:extLst>
          </p:cNvPr>
          <p:cNvSpPr/>
          <p:nvPr/>
        </p:nvSpPr>
        <p:spPr>
          <a:xfrm>
            <a:off x="1758755" y="552450"/>
            <a:ext cx="3784413" cy="1673225"/>
          </a:xfrm>
          <a:prstGeom prst="rect">
            <a:avLst/>
          </a:prstGeom>
          <a:solidFill>
            <a:srgbClr val="E4AA2C"/>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rgbClr val="C00000"/>
              </a:solidFill>
            </a:endParaRPr>
          </a:p>
        </p:txBody>
      </p:sp>
      <p:sp>
        <p:nvSpPr>
          <p:cNvPr id="7" name="TextBox 5">
            <a:extLst>
              <a:ext uri="{FF2B5EF4-FFF2-40B4-BE49-F238E27FC236}">
                <a16:creationId xmlns:a16="http://schemas.microsoft.com/office/drawing/2014/main" id="{E4032D7F-5800-9C48-A20A-19DBAEBEA980}"/>
              </a:ext>
            </a:extLst>
          </p:cNvPr>
          <p:cNvSpPr txBox="1">
            <a:spLocks noChangeArrowheads="1"/>
          </p:cNvSpPr>
          <p:nvPr/>
        </p:nvSpPr>
        <p:spPr bwMode="auto">
          <a:xfrm>
            <a:off x="1893693" y="547083"/>
            <a:ext cx="42513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600" b="1" dirty="0">
                <a:solidFill>
                  <a:schemeClr val="bg1"/>
                </a:solidFill>
                <a:latin typeface="Times New Roman" charset="0"/>
                <a:cs typeface="Times New Roman" charset="0"/>
              </a:rPr>
              <a:t>Part 7</a:t>
            </a:r>
          </a:p>
        </p:txBody>
      </p:sp>
      <p:sp>
        <p:nvSpPr>
          <p:cNvPr id="8" name="TextBox 7">
            <a:extLst>
              <a:ext uri="{FF2B5EF4-FFF2-40B4-BE49-F238E27FC236}">
                <a16:creationId xmlns:a16="http://schemas.microsoft.com/office/drawing/2014/main" id="{9D4EEAD3-2977-7D4F-B0AC-7E245299CAFC}"/>
              </a:ext>
            </a:extLst>
          </p:cNvPr>
          <p:cNvSpPr txBox="1">
            <a:spLocks noChangeArrowheads="1"/>
          </p:cNvSpPr>
          <p:nvPr/>
        </p:nvSpPr>
        <p:spPr bwMode="auto">
          <a:xfrm>
            <a:off x="1491137" y="2879496"/>
            <a:ext cx="9580284" cy="275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ts val="10425"/>
              </a:lnSpc>
            </a:pPr>
            <a:r>
              <a:rPr lang="en-US" sz="9600" b="1" dirty="0">
                <a:solidFill>
                  <a:srgbClr val="404040"/>
                </a:solidFill>
              </a:rPr>
              <a:t>Recognizing the opportunity</a:t>
            </a:r>
            <a:endParaRPr lang="en-US" sz="9600" b="1" i="1" dirty="0">
              <a:solidFill>
                <a:srgbClr val="404040"/>
              </a:solidFill>
            </a:endParaRPr>
          </a:p>
        </p:txBody>
      </p:sp>
    </p:spTree>
    <p:extLst>
      <p:ext uri="{BB962C8B-B14F-4D97-AF65-F5344CB8AC3E}">
        <p14:creationId xmlns:p14="http://schemas.microsoft.com/office/powerpoint/2010/main" val="3219696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F3007-9DA1-EA4D-9127-25D3D4A0F712}"/>
              </a:ext>
            </a:extLst>
          </p:cNvPr>
          <p:cNvPicPr>
            <a:picLocks noChangeAspect="1"/>
          </p:cNvPicPr>
          <p:nvPr/>
        </p:nvPicPr>
        <p:blipFill>
          <a:blip r:embed="rId2"/>
          <a:stretch>
            <a:fillRect/>
          </a:stretch>
        </p:blipFill>
        <p:spPr>
          <a:xfrm>
            <a:off x="968066" y="364350"/>
            <a:ext cx="4627208" cy="5950536"/>
          </a:xfrm>
          <a:prstGeom prst="rect">
            <a:avLst/>
          </a:prstGeom>
        </p:spPr>
      </p:pic>
      <p:pic>
        <p:nvPicPr>
          <p:cNvPr id="6" name="Picture 5">
            <a:extLst>
              <a:ext uri="{FF2B5EF4-FFF2-40B4-BE49-F238E27FC236}">
                <a16:creationId xmlns:a16="http://schemas.microsoft.com/office/drawing/2014/main" id="{02A1F6C6-B3BD-4942-80EF-9534BAF1FAF6}"/>
              </a:ext>
            </a:extLst>
          </p:cNvPr>
          <p:cNvPicPr>
            <a:picLocks noChangeAspect="1"/>
          </p:cNvPicPr>
          <p:nvPr/>
        </p:nvPicPr>
        <p:blipFill>
          <a:blip r:embed="rId3"/>
          <a:stretch>
            <a:fillRect/>
          </a:stretch>
        </p:blipFill>
        <p:spPr>
          <a:xfrm>
            <a:off x="7345035" y="598875"/>
            <a:ext cx="3729365" cy="5660250"/>
          </a:xfrm>
          <a:prstGeom prst="rect">
            <a:avLst/>
          </a:prstGeom>
        </p:spPr>
      </p:pic>
    </p:spTree>
    <p:extLst>
      <p:ext uri="{BB962C8B-B14F-4D97-AF65-F5344CB8AC3E}">
        <p14:creationId xmlns:p14="http://schemas.microsoft.com/office/powerpoint/2010/main" val="2100213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3FEEDE-537E-0149-9636-BD6470AC0B64}"/>
              </a:ext>
            </a:extLst>
          </p:cNvPr>
          <p:cNvSpPr txBox="1"/>
          <p:nvPr/>
        </p:nvSpPr>
        <p:spPr>
          <a:xfrm>
            <a:off x="249375" y="2622596"/>
            <a:ext cx="11736729" cy="3785652"/>
          </a:xfrm>
          <a:prstGeom prst="rect">
            <a:avLst/>
          </a:prstGeom>
          <a:noFill/>
        </p:spPr>
        <p:txBody>
          <a:bodyPr wrap="square" rtlCol="0">
            <a:spAutoFit/>
          </a:bodyPr>
          <a:lstStyle/>
          <a:p>
            <a:pPr marL="800100" lvl="1" indent="-342900">
              <a:spcAft>
                <a:spcPts val="600"/>
              </a:spcAft>
              <a:buFont typeface="Courier New" panose="02070309020205020404" pitchFamily="49" charset="0"/>
              <a:buChar char="o"/>
            </a:pPr>
            <a:r>
              <a:rPr lang="en-CA" sz="3200" b="1" dirty="0"/>
              <a:t>Chronic homelessness in the community is reduced.</a:t>
            </a:r>
          </a:p>
          <a:p>
            <a:pPr marL="800100" lvl="1" indent="-342900">
              <a:spcAft>
                <a:spcPts val="600"/>
              </a:spcAft>
              <a:buFont typeface="Courier New" panose="02070309020205020404" pitchFamily="49" charset="0"/>
              <a:buChar char="o"/>
            </a:pPr>
            <a:r>
              <a:rPr lang="en-CA" sz="3200" b="1" dirty="0"/>
              <a:t>Homelessness in the community is reduced overall and for specific populations.</a:t>
            </a:r>
            <a:r>
              <a:rPr lang="en-CA" sz="3200" dirty="0"/>
              <a:t> </a:t>
            </a:r>
            <a:r>
              <a:rPr lang="en-CA" sz="2800" dirty="0"/>
              <a:t>(Communities choose as many as needed, but must include Indigenous homelessness).</a:t>
            </a:r>
          </a:p>
          <a:p>
            <a:pPr marL="800100" lvl="1" indent="-342900">
              <a:spcAft>
                <a:spcPts val="600"/>
              </a:spcAft>
              <a:buFont typeface="Courier New" panose="02070309020205020404" pitchFamily="49" charset="0"/>
              <a:buChar char="o"/>
            </a:pPr>
            <a:r>
              <a:rPr lang="en-CA" sz="3200" b="1" dirty="0"/>
              <a:t>New inflows into homelessness are reduced; and</a:t>
            </a:r>
          </a:p>
          <a:p>
            <a:pPr marL="800100" lvl="1" indent="-342900">
              <a:spcAft>
                <a:spcPts val="600"/>
              </a:spcAft>
              <a:buFont typeface="Courier New" panose="02070309020205020404" pitchFamily="49" charset="0"/>
              <a:buChar char="o"/>
            </a:pPr>
            <a:r>
              <a:rPr lang="en-CA" sz="3200" b="1" dirty="0"/>
              <a:t>Returns to homelessness are reduced.</a:t>
            </a:r>
          </a:p>
          <a:p>
            <a:endParaRPr lang="en-US" dirty="0"/>
          </a:p>
        </p:txBody>
      </p:sp>
      <p:pic>
        <p:nvPicPr>
          <p:cNvPr id="4" name="Picture 3">
            <a:extLst>
              <a:ext uri="{FF2B5EF4-FFF2-40B4-BE49-F238E27FC236}">
                <a16:creationId xmlns:a16="http://schemas.microsoft.com/office/drawing/2014/main" id="{480429D2-9133-CE49-BDAB-B56385BB1814}"/>
              </a:ext>
            </a:extLst>
          </p:cNvPr>
          <p:cNvPicPr>
            <a:picLocks noChangeAspect="1"/>
          </p:cNvPicPr>
          <p:nvPr/>
        </p:nvPicPr>
        <p:blipFill>
          <a:blip r:embed="rId2"/>
          <a:stretch>
            <a:fillRect/>
          </a:stretch>
        </p:blipFill>
        <p:spPr>
          <a:xfrm>
            <a:off x="0" y="0"/>
            <a:ext cx="3483656" cy="2490952"/>
          </a:xfrm>
          <a:prstGeom prst="rect">
            <a:avLst/>
          </a:prstGeom>
        </p:spPr>
      </p:pic>
      <p:sp>
        <p:nvSpPr>
          <p:cNvPr id="5" name="TextBox 4">
            <a:extLst>
              <a:ext uri="{FF2B5EF4-FFF2-40B4-BE49-F238E27FC236}">
                <a16:creationId xmlns:a16="http://schemas.microsoft.com/office/drawing/2014/main" id="{BB783D87-4894-5941-9DC9-8A30022D2E48}"/>
              </a:ext>
            </a:extLst>
          </p:cNvPr>
          <p:cNvSpPr txBox="1"/>
          <p:nvPr/>
        </p:nvSpPr>
        <p:spPr>
          <a:xfrm>
            <a:off x="4024796" y="274961"/>
            <a:ext cx="7711933" cy="2308324"/>
          </a:xfrm>
          <a:prstGeom prst="rect">
            <a:avLst/>
          </a:prstGeom>
          <a:noFill/>
        </p:spPr>
        <p:txBody>
          <a:bodyPr wrap="square" rtlCol="0">
            <a:spAutoFit/>
          </a:bodyPr>
          <a:lstStyle/>
          <a:p>
            <a:r>
              <a:rPr lang="en-CA" sz="6000" b="1" dirty="0">
                <a:solidFill>
                  <a:srgbClr val="0070C0"/>
                </a:solidFill>
              </a:rPr>
              <a:t>Mandatory Community Level Outcomes</a:t>
            </a:r>
            <a:endParaRPr lang="en-CA" sz="6000" dirty="0">
              <a:solidFill>
                <a:srgbClr val="0070C0"/>
              </a:solidFill>
            </a:endParaRPr>
          </a:p>
          <a:p>
            <a:endParaRPr lang="en-US" dirty="0">
              <a:solidFill>
                <a:srgbClr val="0070C0"/>
              </a:solidFill>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DDA03EB-5AD3-344B-AC15-C32BECD76B74}"/>
                  </a:ext>
                </a:extLst>
              </p14:cNvPr>
              <p14:cNvContentPartPr/>
              <p14:nvPr/>
            </p14:nvContentPartPr>
            <p14:xfrm>
              <a:off x="317867" y="4515422"/>
              <a:ext cx="9358141" cy="1482480"/>
            </p14:xfrm>
          </p:contentPart>
        </mc:Choice>
        <mc:Fallback xmlns="">
          <p:pic>
            <p:nvPicPr>
              <p:cNvPr id="8" name="Ink 7">
                <a:extLst>
                  <a:ext uri="{FF2B5EF4-FFF2-40B4-BE49-F238E27FC236}">
                    <a16:creationId xmlns:a16="http://schemas.microsoft.com/office/drawing/2014/main" id="{BDDA03EB-5AD3-344B-AC15-C32BECD76B74}"/>
                  </a:ext>
                </a:extLst>
              </p:cNvPr>
              <p:cNvPicPr/>
              <p:nvPr/>
            </p:nvPicPr>
            <p:blipFill>
              <a:blip r:embed="rId4"/>
              <a:stretch>
                <a:fillRect/>
              </a:stretch>
            </p:blipFill>
            <p:spPr>
              <a:xfrm>
                <a:off x="281867" y="4479422"/>
                <a:ext cx="9429781" cy="1554120"/>
              </a:xfrm>
              <a:prstGeom prst="rect">
                <a:avLst/>
              </a:prstGeom>
            </p:spPr>
          </p:pic>
        </mc:Fallback>
      </mc:AlternateContent>
      <p:sp>
        <p:nvSpPr>
          <p:cNvPr id="9" name="TextBox 8">
            <a:extLst>
              <a:ext uri="{FF2B5EF4-FFF2-40B4-BE49-F238E27FC236}">
                <a16:creationId xmlns:a16="http://schemas.microsoft.com/office/drawing/2014/main" id="{F621DCC7-FF04-C94A-87CE-A660CB257EBD}"/>
              </a:ext>
            </a:extLst>
          </p:cNvPr>
          <p:cNvSpPr txBox="1"/>
          <p:nvPr/>
        </p:nvSpPr>
        <p:spPr>
          <a:xfrm>
            <a:off x="8608950" y="5739673"/>
            <a:ext cx="3127779" cy="707886"/>
          </a:xfrm>
          <a:prstGeom prst="rect">
            <a:avLst/>
          </a:prstGeom>
          <a:noFill/>
        </p:spPr>
        <p:txBody>
          <a:bodyPr wrap="none" rtlCol="0">
            <a:spAutoFit/>
          </a:bodyPr>
          <a:lstStyle/>
          <a:p>
            <a:r>
              <a:rPr lang="en-US" sz="4000" b="1" dirty="0">
                <a:solidFill>
                  <a:srgbClr val="C00000"/>
                </a:solidFill>
              </a:rPr>
              <a:t>PREVENTION!</a:t>
            </a:r>
          </a:p>
        </p:txBody>
      </p:sp>
    </p:spTree>
    <p:extLst>
      <p:ext uri="{BB962C8B-B14F-4D97-AF65-F5344CB8AC3E}">
        <p14:creationId xmlns:p14="http://schemas.microsoft.com/office/powerpoint/2010/main" val="39584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9AB93AE4-5019-4142-B81E-46E89A7A972D}"/>
              </a:ext>
            </a:extLst>
          </p:cNvPr>
          <p:cNvPicPr>
            <a:picLocks noChangeAspect="1"/>
          </p:cNvPicPr>
          <p:nvPr/>
        </p:nvPicPr>
        <p:blipFill>
          <a:blip r:embed="rId2"/>
          <a:stretch>
            <a:fillRect/>
          </a:stretch>
        </p:blipFill>
        <p:spPr>
          <a:xfrm>
            <a:off x="243367" y="6195236"/>
            <a:ext cx="3010195" cy="506523"/>
          </a:xfrm>
          <a:prstGeom prst="rect">
            <a:avLst/>
          </a:prstGeom>
        </p:spPr>
      </p:pic>
      <p:pic>
        <p:nvPicPr>
          <p:cNvPr id="3" name="Picture 2" descr="Timeline&#10;&#10;Description automatically generated">
            <a:extLst>
              <a:ext uri="{FF2B5EF4-FFF2-40B4-BE49-F238E27FC236}">
                <a16:creationId xmlns:a16="http://schemas.microsoft.com/office/drawing/2014/main" id="{E267F2CD-6A6D-1E47-800C-CB555DEE633B}"/>
              </a:ext>
            </a:extLst>
          </p:cNvPr>
          <p:cNvPicPr>
            <a:picLocks noChangeAspect="1"/>
          </p:cNvPicPr>
          <p:nvPr/>
        </p:nvPicPr>
        <p:blipFill>
          <a:blip r:embed="rId3"/>
          <a:stretch>
            <a:fillRect/>
          </a:stretch>
        </p:blipFill>
        <p:spPr>
          <a:xfrm>
            <a:off x="0" y="185928"/>
            <a:ext cx="12192000" cy="6486144"/>
          </a:xfrm>
          <a:prstGeom prst="rect">
            <a:avLst/>
          </a:prstGeom>
        </p:spPr>
      </p:pic>
    </p:spTree>
    <p:extLst>
      <p:ext uri="{BB962C8B-B14F-4D97-AF65-F5344CB8AC3E}">
        <p14:creationId xmlns:p14="http://schemas.microsoft.com/office/powerpoint/2010/main" val="3126990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3.png">
            <a:extLst>
              <a:ext uri="{FF2B5EF4-FFF2-40B4-BE49-F238E27FC236}">
                <a16:creationId xmlns:a16="http://schemas.microsoft.com/office/drawing/2014/main" id="{16E8EAE0-B7CA-824D-9D5C-DD6077709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136" y="402397"/>
            <a:ext cx="10086340" cy="5476432"/>
          </a:xfrm>
          <a:prstGeom prst="rect">
            <a:avLst/>
          </a:prstGeom>
        </p:spPr>
      </p:pic>
      <p:sp>
        <p:nvSpPr>
          <p:cNvPr id="3" name="TextBox 2">
            <a:extLst>
              <a:ext uri="{FF2B5EF4-FFF2-40B4-BE49-F238E27FC236}">
                <a16:creationId xmlns:a16="http://schemas.microsoft.com/office/drawing/2014/main" id="{EAF0978A-27D5-4942-8977-A56AEDE4E880}"/>
              </a:ext>
            </a:extLst>
          </p:cNvPr>
          <p:cNvSpPr txBox="1"/>
          <p:nvPr/>
        </p:nvSpPr>
        <p:spPr>
          <a:xfrm>
            <a:off x="8188036" y="6220691"/>
            <a:ext cx="2304605" cy="369332"/>
          </a:xfrm>
          <a:prstGeom prst="rect">
            <a:avLst/>
          </a:prstGeom>
          <a:noFill/>
        </p:spPr>
        <p:txBody>
          <a:bodyPr wrap="none" rtlCol="0">
            <a:spAutoFit/>
          </a:bodyPr>
          <a:lstStyle/>
          <a:p>
            <a:r>
              <a:rPr lang="en-US" dirty="0"/>
              <a:t>Gaetz, et al., (2016):6  </a:t>
            </a:r>
          </a:p>
        </p:txBody>
      </p:sp>
    </p:spTree>
    <p:extLst>
      <p:ext uri="{BB962C8B-B14F-4D97-AF65-F5344CB8AC3E}">
        <p14:creationId xmlns:p14="http://schemas.microsoft.com/office/powerpoint/2010/main" val="3587776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2ABE6C-C18B-B448-A8EC-E03DC6F24EF2}"/>
              </a:ext>
            </a:extLst>
          </p:cNvPr>
          <p:cNvSpPr txBox="1"/>
          <p:nvPr/>
        </p:nvSpPr>
        <p:spPr>
          <a:xfrm>
            <a:off x="798286" y="841828"/>
            <a:ext cx="10291792" cy="3046988"/>
          </a:xfrm>
          <a:prstGeom prst="rect">
            <a:avLst/>
          </a:prstGeom>
          <a:noFill/>
        </p:spPr>
        <p:txBody>
          <a:bodyPr wrap="none" rtlCol="0">
            <a:spAutoFit/>
          </a:bodyPr>
          <a:lstStyle/>
          <a:p>
            <a:pPr algn="ctr"/>
            <a:r>
              <a:rPr lang="en-US" sz="9600" b="1" dirty="0">
                <a:latin typeface="Arial Black" panose="020B0604020202020204" pitchFamily="34" charset="0"/>
                <a:cs typeface="Arial Black" panose="020B0604020202020204" pitchFamily="34" charset="0"/>
              </a:rPr>
              <a:t>KNOWLEDGE</a:t>
            </a:r>
          </a:p>
          <a:p>
            <a:pPr algn="ctr"/>
            <a:r>
              <a:rPr lang="en-US" sz="9600" b="1" dirty="0">
                <a:latin typeface="Arial Black" panose="020B0604020202020204" pitchFamily="34" charset="0"/>
                <a:cs typeface="Arial Black" panose="020B0604020202020204" pitchFamily="34" charset="0"/>
              </a:rPr>
              <a:t>MOBILIZATION</a:t>
            </a:r>
          </a:p>
        </p:txBody>
      </p:sp>
      <p:sp>
        <p:nvSpPr>
          <p:cNvPr id="4" name="TextBox 3">
            <a:extLst>
              <a:ext uri="{FF2B5EF4-FFF2-40B4-BE49-F238E27FC236}">
                <a16:creationId xmlns:a16="http://schemas.microsoft.com/office/drawing/2014/main" id="{F88DD5FA-11BA-0841-8D70-B87B74CFBAE8}"/>
              </a:ext>
            </a:extLst>
          </p:cNvPr>
          <p:cNvSpPr txBox="1"/>
          <p:nvPr/>
        </p:nvSpPr>
        <p:spPr>
          <a:xfrm>
            <a:off x="1257175" y="4695371"/>
            <a:ext cx="9677649" cy="1015663"/>
          </a:xfrm>
          <a:prstGeom prst="rect">
            <a:avLst/>
          </a:prstGeom>
          <a:noFill/>
        </p:spPr>
        <p:txBody>
          <a:bodyPr wrap="none" rtlCol="0">
            <a:spAutoFit/>
          </a:bodyPr>
          <a:lstStyle/>
          <a:p>
            <a:pPr algn="ctr"/>
            <a:r>
              <a:rPr lang="en-US" sz="6000" b="1" dirty="0">
                <a:latin typeface="Arial" panose="020B0604020202020204" pitchFamily="34" charset="0"/>
                <a:cs typeface="Arial" panose="020B0604020202020204" pitchFamily="34" charset="0"/>
              </a:rPr>
              <a:t>Creating Research Impact</a:t>
            </a:r>
          </a:p>
        </p:txBody>
      </p:sp>
    </p:spTree>
    <p:extLst>
      <p:ext uri="{BB962C8B-B14F-4D97-AF65-F5344CB8AC3E}">
        <p14:creationId xmlns:p14="http://schemas.microsoft.com/office/powerpoint/2010/main" val="3724688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49225E-869E-7D4A-BBFF-7541CCB66D17}"/>
              </a:ext>
            </a:extLst>
          </p:cNvPr>
          <p:cNvSpPr/>
          <p:nvPr/>
        </p:nvSpPr>
        <p:spPr>
          <a:xfrm>
            <a:off x="478790" y="1836821"/>
            <a:ext cx="6221268" cy="218351"/>
          </a:xfrm>
          <a:prstGeom prst="rect">
            <a:avLst/>
          </a:prstGeom>
          <a:solidFill>
            <a:srgbClr val="00329A"/>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en-US" dirty="0">
              <a:solidFill>
                <a:srgbClr val="C00000"/>
              </a:solidFill>
            </a:endParaRPr>
          </a:p>
        </p:txBody>
      </p:sp>
      <p:sp>
        <p:nvSpPr>
          <p:cNvPr id="2" name="TextBox 1">
            <a:extLst>
              <a:ext uri="{FF2B5EF4-FFF2-40B4-BE49-F238E27FC236}">
                <a16:creationId xmlns:a16="http://schemas.microsoft.com/office/drawing/2014/main" id="{197A36D4-E84C-4544-A3A4-71A8880FBCAC}"/>
              </a:ext>
            </a:extLst>
          </p:cNvPr>
          <p:cNvSpPr txBox="1"/>
          <p:nvPr/>
        </p:nvSpPr>
        <p:spPr>
          <a:xfrm>
            <a:off x="318947" y="180756"/>
            <a:ext cx="1188146" cy="769441"/>
          </a:xfrm>
          <a:prstGeom prst="rect">
            <a:avLst/>
          </a:prstGeom>
          <a:noFill/>
        </p:spPr>
        <p:txBody>
          <a:bodyPr wrap="none" rtlCol="0">
            <a:spAutoFit/>
          </a:bodyPr>
          <a:lstStyle/>
          <a:p>
            <a:r>
              <a:rPr lang="en-US" sz="4400" b="1" dirty="0">
                <a:solidFill>
                  <a:srgbClr val="00329A"/>
                </a:solidFill>
                <a:latin typeface="Arial" panose="020B0604020202020204" pitchFamily="34" charset="0"/>
                <a:cs typeface="Arial" panose="020B0604020202020204" pitchFamily="34" charset="0"/>
              </a:rPr>
              <a:t>The</a:t>
            </a:r>
          </a:p>
        </p:txBody>
      </p:sp>
      <p:sp>
        <p:nvSpPr>
          <p:cNvPr id="3" name="TextBox 2">
            <a:extLst>
              <a:ext uri="{FF2B5EF4-FFF2-40B4-BE49-F238E27FC236}">
                <a16:creationId xmlns:a16="http://schemas.microsoft.com/office/drawing/2014/main" id="{4A69FB21-33F0-A844-83A3-2424DA2A9609}"/>
              </a:ext>
            </a:extLst>
          </p:cNvPr>
          <p:cNvSpPr txBox="1"/>
          <p:nvPr/>
        </p:nvSpPr>
        <p:spPr>
          <a:xfrm>
            <a:off x="315884" y="648605"/>
            <a:ext cx="6567824" cy="1323439"/>
          </a:xfrm>
          <a:prstGeom prst="rect">
            <a:avLst/>
          </a:prstGeom>
          <a:noFill/>
        </p:spPr>
        <p:txBody>
          <a:bodyPr wrap="none" rtlCol="0">
            <a:spAutoFit/>
          </a:bodyPr>
          <a:lstStyle/>
          <a:p>
            <a:r>
              <a:rPr lang="en-US" sz="8000" b="1" dirty="0">
                <a:solidFill>
                  <a:srgbClr val="00329A"/>
                </a:solidFill>
                <a:latin typeface="Arial" panose="020B0604020202020204" pitchFamily="34" charset="0"/>
                <a:cs typeface="Arial" panose="020B0604020202020204" pitchFamily="34" charset="0"/>
              </a:rPr>
              <a:t>CHALLENGE</a:t>
            </a:r>
          </a:p>
        </p:txBody>
      </p:sp>
      <p:sp>
        <p:nvSpPr>
          <p:cNvPr id="5" name="TextBox 4">
            <a:extLst>
              <a:ext uri="{FF2B5EF4-FFF2-40B4-BE49-F238E27FC236}">
                <a16:creationId xmlns:a16="http://schemas.microsoft.com/office/drawing/2014/main" id="{99D7BBF3-5C98-294D-87EE-E17A9822A9BA}"/>
              </a:ext>
            </a:extLst>
          </p:cNvPr>
          <p:cNvSpPr txBox="1"/>
          <p:nvPr/>
        </p:nvSpPr>
        <p:spPr>
          <a:xfrm>
            <a:off x="478790" y="2138413"/>
            <a:ext cx="11441661" cy="4555093"/>
          </a:xfrm>
          <a:prstGeom prst="rect">
            <a:avLst/>
          </a:prstGeom>
          <a:noFill/>
        </p:spPr>
        <p:txBody>
          <a:bodyPr wrap="square" rtlCol="0">
            <a:spAutoFit/>
          </a:bodyPr>
          <a:lstStyle/>
          <a:p>
            <a:pPr marL="593725" indent="-593725">
              <a:spcAft>
                <a:spcPts val="600"/>
              </a:spcAft>
              <a:buFont typeface="Arial" panose="020B0604020202020204" pitchFamily="34" charset="0"/>
              <a:buChar char="•"/>
            </a:pPr>
            <a:r>
              <a:rPr lang="en-US" sz="3000" dirty="0"/>
              <a:t>In Canada and the United States, the prevention of homelessness is an afterthought</a:t>
            </a:r>
          </a:p>
          <a:p>
            <a:pPr marL="593725" indent="-593725">
              <a:spcAft>
                <a:spcPts val="600"/>
              </a:spcAft>
              <a:buFont typeface="Arial" panose="020B0604020202020204" pitchFamily="34" charset="0"/>
              <a:buChar char="•"/>
            </a:pPr>
            <a:r>
              <a:rPr lang="en-US" sz="3000" dirty="0"/>
              <a:t>There is little homegrown knowledge about how to implement prevention</a:t>
            </a:r>
          </a:p>
          <a:p>
            <a:pPr marL="593725" indent="-593725">
              <a:spcAft>
                <a:spcPts val="600"/>
              </a:spcAft>
              <a:buFont typeface="Arial" panose="020B0604020202020204" pitchFamily="34" charset="0"/>
              <a:buChar char="•"/>
            </a:pPr>
            <a:r>
              <a:rPr lang="en-US" sz="3000" dirty="0"/>
              <a:t>Funding and infrastructure not in place to support a shift to prevention</a:t>
            </a:r>
          </a:p>
          <a:p>
            <a:pPr marL="593725" indent="-593725">
              <a:spcAft>
                <a:spcPts val="600"/>
              </a:spcAft>
              <a:buFont typeface="Arial" panose="020B0604020202020204" pitchFamily="34" charset="0"/>
              <a:buChar char="•"/>
            </a:pPr>
            <a:r>
              <a:rPr lang="en-US" sz="3000" dirty="0"/>
              <a:t>Lack of community capacity to successfully implement prevention</a:t>
            </a:r>
          </a:p>
          <a:p>
            <a:pPr marL="593725" indent="-593725">
              <a:spcAft>
                <a:spcPts val="600"/>
              </a:spcAft>
              <a:buFont typeface="Arial" panose="020B0604020202020204" pitchFamily="34" charset="0"/>
              <a:buChar char="•"/>
            </a:pPr>
            <a:r>
              <a:rPr lang="en-US" sz="3000" dirty="0"/>
              <a:t>Opportunity cost: Doing prevention means stopping doing something else</a:t>
            </a:r>
          </a:p>
        </p:txBody>
      </p:sp>
    </p:spTree>
    <p:extLst>
      <p:ext uri="{BB962C8B-B14F-4D97-AF65-F5344CB8AC3E}">
        <p14:creationId xmlns:p14="http://schemas.microsoft.com/office/powerpoint/2010/main" val="228546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49225E-869E-7D4A-BBFF-7541CCB66D17}"/>
              </a:ext>
            </a:extLst>
          </p:cNvPr>
          <p:cNvSpPr/>
          <p:nvPr/>
        </p:nvSpPr>
        <p:spPr>
          <a:xfrm>
            <a:off x="478790" y="1836821"/>
            <a:ext cx="6221268" cy="218351"/>
          </a:xfrm>
          <a:prstGeom prst="rect">
            <a:avLst/>
          </a:prstGeom>
          <a:solidFill>
            <a:srgbClr val="00329A"/>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en-US" dirty="0">
              <a:solidFill>
                <a:srgbClr val="C00000"/>
              </a:solidFill>
            </a:endParaRPr>
          </a:p>
        </p:txBody>
      </p:sp>
      <p:sp>
        <p:nvSpPr>
          <p:cNvPr id="2" name="TextBox 1">
            <a:extLst>
              <a:ext uri="{FF2B5EF4-FFF2-40B4-BE49-F238E27FC236}">
                <a16:creationId xmlns:a16="http://schemas.microsoft.com/office/drawing/2014/main" id="{197A36D4-E84C-4544-A3A4-71A8880FBCAC}"/>
              </a:ext>
            </a:extLst>
          </p:cNvPr>
          <p:cNvSpPr txBox="1"/>
          <p:nvPr/>
        </p:nvSpPr>
        <p:spPr>
          <a:xfrm>
            <a:off x="318947" y="180756"/>
            <a:ext cx="1188146" cy="769441"/>
          </a:xfrm>
          <a:prstGeom prst="rect">
            <a:avLst/>
          </a:prstGeom>
          <a:noFill/>
        </p:spPr>
        <p:txBody>
          <a:bodyPr wrap="none" rtlCol="0">
            <a:spAutoFit/>
          </a:bodyPr>
          <a:lstStyle/>
          <a:p>
            <a:r>
              <a:rPr lang="en-US" sz="4400" b="1" dirty="0">
                <a:solidFill>
                  <a:srgbClr val="00329A"/>
                </a:solidFill>
                <a:latin typeface="Arial" panose="020B0604020202020204" pitchFamily="34" charset="0"/>
                <a:cs typeface="Arial" panose="020B0604020202020204" pitchFamily="34" charset="0"/>
              </a:rPr>
              <a:t>The</a:t>
            </a:r>
          </a:p>
        </p:txBody>
      </p:sp>
      <p:sp>
        <p:nvSpPr>
          <p:cNvPr id="3" name="TextBox 2">
            <a:extLst>
              <a:ext uri="{FF2B5EF4-FFF2-40B4-BE49-F238E27FC236}">
                <a16:creationId xmlns:a16="http://schemas.microsoft.com/office/drawing/2014/main" id="{4A69FB21-33F0-A844-83A3-2424DA2A9609}"/>
              </a:ext>
            </a:extLst>
          </p:cNvPr>
          <p:cNvSpPr txBox="1"/>
          <p:nvPr/>
        </p:nvSpPr>
        <p:spPr>
          <a:xfrm>
            <a:off x="315884" y="648605"/>
            <a:ext cx="6567824" cy="1323439"/>
          </a:xfrm>
          <a:prstGeom prst="rect">
            <a:avLst/>
          </a:prstGeom>
          <a:noFill/>
        </p:spPr>
        <p:txBody>
          <a:bodyPr wrap="none" rtlCol="0">
            <a:spAutoFit/>
          </a:bodyPr>
          <a:lstStyle/>
          <a:p>
            <a:r>
              <a:rPr lang="en-US" sz="8000" b="1" dirty="0">
                <a:solidFill>
                  <a:srgbClr val="00329A"/>
                </a:solidFill>
                <a:latin typeface="Arial" panose="020B0604020202020204" pitchFamily="34" charset="0"/>
                <a:cs typeface="Arial" panose="020B0604020202020204" pitchFamily="34" charset="0"/>
              </a:rPr>
              <a:t>CHALLENGE</a:t>
            </a:r>
          </a:p>
        </p:txBody>
      </p:sp>
      <p:sp>
        <p:nvSpPr>
          <p:cNvPr id="5" name="TextBox 4">
            <a:extLst>
              <a:ext uri="{FF2B5EF4-FFF2-40B4-BE49-F238E27FC236}">
                <a16:creationId xmlns:a16="http://schemas.microsoft.com/office/drawing/2014/main" id="{99D7BBF3-5C98-294D-87EE-E17A9822A9BA}"/>
              </a:ext>
            </a:extLst>
          </p:cNvPr>
          <p:cNvSpPr txBox="1"/>
          <p:nvPr/>
        </p:nvSpPr>
        <p:spPr>
          <a:xfrm>
            <a:off x="129623" y="2069641"/>
            <a:ext cx="7513211" cy="1631216"/>
          </a:xfrm>
          <a:prstGeom prst="rect">
            <a:avLst/>
          </a:prstGeom>
          <a:noFill/>
        </p:spPr>
        <p:txBody>
          <a:bodyPr wrap="none" rtlCol="0">
            <a:spAutoFit/>
          </a:bodyPr>
          <a:lstStyle/>
          <a:p>
            <a:r>
              <a:rPr lang="en-US" sz="4400" dirty="0"/>
              <a:t>The </a:t>
            </a:r>
            <a:r>
              <a:rPr lang="en-US" sz="4400" i="1" dirty="0"/>
              <a:t>shift to prevention </a:t>
            </a:r>
            <a:r>
              <a:rPr lang="en-US" sz="4400" dirty="0"/>
              <a:t>requires:</a:t>
            </a:r>
          </a:p>
          <a:p>
            <a:pPr marL="171450" indent="-171450">
              <a:buFont typeface="Arial" panose="020B0604020202020204" pitchFamily="34" charset="0"/>
              <a:buChar char="•"/>
            </a:pPr>
            <a:endParaRPr lang="en-US" sz="1200" dirty="0"/>
          </a:p>
          <a:p>
            <a:endParaRPr lang="en-US" sz="4400" dirty="0"/>
          </a:p>
        </p:txBody>
      </p:sp>
      <p:sp>
        <p:nvSpPr>
          <p:cNvPr id="8" name="TextBox 7">
            <a:extLst>
              <a:ext uri="{FF2B5EF4-FFF2-40B4-BE49-F238E27FC236}">
                <a16:creationId xmlns:a16="http://schemas.microsoft.com/office/drawing/2014/main" id="{161F2DCC-4C59-E543-A6A9-C9BA30E545C4}"/>
              </a:ext>
            </a:extLst>
          </p:cNvPr>
          <p:cNvSpPr txBox="1"/>
          <p:nvPr/>
        </p:nvSpPr>
        <p:spPr>
          <a:xfrm>
            <a:off x="673917" y="2839083"/>
            <a:ext cx="10304809" cy="1569660"/>
          </a:xfrm>
          <a:prstGeom prst="rect">
            <a:avLst/>
          </a:prstGeom>
          <a:noFill/>
        </p:spPr>
        <p:txBody>
          <a:bodyPr wrap="none" rtlCol="0">
            <a:spAutoFit/>
          </a:bodyPr>
          <a:lstStyle/>
          <a:p>
            <a:pPr marL="171450" indent="-171450">
              <a:buFont typeface="Arial" panose="020B0604020202020204" pitchFamily="34" charset="0"/>
              <a:buChar char="•"/>
            </a:pPr>
            <a:r>
              <a:rPr lang="en-US" sz="3200" b="1" dirty="0"/>
              <a:t>  Policy and funding </a:t>
            </a:r>
            <a:r>
              <a:rPr lang="en-US" sz="3200" dirty="0"/>
              <a:t>is aligned to support prevention</a:t>
            </a:r>
          </a:p>
          <a:p>
            <a:pPr marL="171450" indent="-171450">
              <a:buFont typeface="Arial" panose="020B0604020202020204" pitchFamily="34" charset="0"/>
              <a:buChar char="•"/>
            </a:pPr>
            <a:r>
              <a:rPr lang="en-US" sz="3200" dirty="0"/>
              <a:t>  Knowledge base about </a:t>
            </a:r>
            <a:r>
              <a:rPr lang="en-US" sz="3200" b="1" dirty="0"/>
              <a:t>how to do prevention </a:t>
            </a:r>
            <a:r>
              <a:rPr lang="en-US" sz="3200" dirty="0"/>
              <a:t>is developed</a:t>
            </a:r>
          </a:p>
          <a:p>
            <a:pPr marL="342900" indent="-342900">
              <a:buFont typeface="Arial" panose="020B0604020202020204" pitchFamily="34" charset="0"/>
              <a:buChar char="•"/>
            </a:pPr>
            <a:endParaRPr lang="en-US" sz="3200" dirty="0"/>
          </a:p>
        </p:txBody>
      </p:sp>
      <p:sp>
        <p:nvSpPr>
          <p:cNvPr id="10" name="TextBox 9">
            <a:extLst>
              <a:ext uri="{FF2B5EF4-FFF2-40B4-BE49-F238E27FC236}">
                <a16:creationId xmlns:a16="http://schemas.microsoft.com/office/drawing/2014/main" id="{09E70FF9-639E-C345-B727-2E5F92D639C9}"/>
              </a:ext>
            </a:extLst>
          </p:cNvPr>
          <p:cNvSpPr txBox="1"/>
          <p:nvPr/>
        </p:nvSpPr>
        <p:spPr>
          <a:xfrm>
            <a:off x="673917" y="3885524"/>
            <a:ext cx="8210517" cy="584775"/>
          </a:xfrm>
          <a:prstGeom prst="rect">
            <a:avLst/>
          </a:prstGeom>
          <a:noFill/>
        </p:spPr>
        <p:txBody>
          <a:bodyPr wrap="none" rtlCol="0">
            <a:spAutoFit/>
          </a:bodyPr>
          <a:lstStyle/>
          <a:p>
            <a:pPr marL="342900" indent="-342900">
              <a:buFont typeface="Arial" panose="020B0604020202020204" pitchFamily="34" charset="0"/>
              <a:buChar char="•"/>
            </a:pPr>
            <a:r>
              <a:rPr lang="en-US" sz="3200" b="1" dirty="0"/>
              <a:t>Evidence</a:t>
            </a:r>
            <a:r>
              <a:rPr lang="en-US" sz="3200" dirty="0"/>
              <a:t> for effective prevention is developed</a:t>
            </a:r>
          </a:p>
        </p:txBody>
      </p:sp>
      <p:sp>
        <p:nvSpPr>
          <p:cNvPr id="11" name="TextBox 10">
            <a:extLst>
              <a:ext uri="{FF2B5EF4-FFF2-40B4-BE49-F238E27FC236}">
                <a16:creationId xmlns:a16="http://schemas.microsoft.com/office/drawing/2014/main" id="{B2C28E1A-DD77-DA43-9439-1EF0D099072E}"/>
              </a:ext>
            </a:extLst>
          </p:cNvPr>
          <p:cNvSpPr txBox="1"/>
          <p:nvPr/>
        </p:nvSpPr>
        <p:spPr>
          <a:xfrm>
            <a:off x="673917" y="4470299"/>
            <a:ext cx="12937595" cy="1077218"/>
          </a:xfrm>
          <a:prstGeom prst="rect">
            <a:avLst/>
          </a:prstGeom>
          <a:noFill/>
        </p:spPr>
        <p:txBody>
          <a:bodyPr wrap="square" rtlCol="0">
            <a:spAutoFit/>
          </a:bodyPr>
          <a:lstStyle/>
          <a:p>
            <a:pPr marL="342900" indent="-342900">
              <a:buFont typeface="Arial" panose="020B0604020202020204" pitchFamily="34" charset="0"/>
              <a:buChar char="•"/>
            </a:pPr>
            <a:r>
              <a:rPr lang="en-US" sz="3200" b="1" dirty="0"/>
              <a:t>Capacity building: </a:t>
            </a:r>
            <a:r>
              <a:rPr lang="en-US" sz="3200" dirty="0"/>
              <a:t>Local government and not for profit sector are supported to make the shift</a:t>
            </a:r>
          </a:p>
        </p:txBody>
      </p:sp>
      <p:sp>
        <p:nvSpPr>
          <p:cNvPr id="12" name="TextBox 11">
            <a:extLst>
              <a:ext uri="{FF2B5EF4-FFF2-40B4-BE49-F238E27FC236}">
                <a16:creationId xmlns:a16="http://schemas.microsoft.com/office/drawing/2014/main" id="{01A8D564-A8EB-A14A-807D-64171E3C9300}"/>
              </a:ext>
            </a:extLst>
          </p:cNvPr>
          <p:cNvSpPr txBox="1"/>
          <p:nvPr/>
        </p:nvSpPr>
        <p:spPr>
          <a:xfrm>
            <a:off x="659656" y="5547517"/>
            <a:ext cx="12937595" cy="584775"/>
          </a:xfrm>
          <a:prstGeom prst="rect">
            <a:avLst/>
          </a:prstGeom>
          <a:noFill/>
        </p:spPr>
        <p:txBody>
          <a:bodyPr wrap="square" rtlCol="0">
            <a:spAutoFit/>
          </a:bodyPr>
          <a:lstStyle/>
          <a:p>
            <a:pPr marL="342900" indent="-342900">
              <a:buFont typeface="Arial" panose="020B0604020202020204" pitchFamily="34" charset="0"/>
              <a:buChar char="•"/>
            </a:pPr>
            <a:r>
              <a:rPr lang="en-US" sz="3200" b="1" dirty="0"/>
              <a:t>Need to shift hearts and minds: </a:t>
            </a:r>
            <a:r>
              <a:rPr lang="en-US" sz="3200" i="1" dirty="0"/>
              <a:t>Just do it!</a:t>
            </a:r>
          </a:p>
        </p:txBody>
      </p:sp>
    </p:spTree>
    <p:extLst>
      <p:ext uri="{BB962C8B-B14F-4D97-AF65-F5344CB8AC3E}">
        <p14:creationId xmlns:p14="http://schemas.microsoft.com/office/powerpoint/2010/main" val="415336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sldNum" idx="12"/>
          </p:nvPr>
        </p:nvSpPr>
        <p:spPr>
          <a:xfrm>
            <a:off x="838200" y="6256486"/>
            <a:ext cx="66604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83</a:t>
            </a:fld>
            <a:endParaRPr/>
          </a:p>
        </p:txBody>
      </p:sp>
      <p:sp>
        <p:nvSpPr>
          <p:cNvPr id="153" name="Google Shape;153;p8"/>
          <p:cNvSpPr txBox="1"/>
          <p:nvPr/>
        </p:nvSpPr>
        <p:spPr>
          <a:xfrm>
            <a:off x="422135" y="7884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4B6991"/>
              </a:buClr>
              <a:buSzPts val="3600"/>
              <a:buFont typeface="Quattrocento Sans"/>
              <a:buNone/>
            </a:pPr>
            <a:r>
              <a:rPr lang="en-US" sz="3600" dirty="0">
                <a:solidFill>
                  <a:srgbClr val="4B6991"/>
                </a:solidFill>
                <a:latin typeface="Raleway"/>
                <a:ea typeface="Raleway"/>
                <a:cs typeface="Raleway"/>
                <a:sym typeface="Raleway"/>
              </a:rPr>
              <a:t>Influence and the Commitment Curve</a:t>
            </a:r>
            <a:endParaRPr sz="3600" dirty="0">
              <a:solidFill>
                <a:srgbClr val="4B6991"/>
              </a:solidFill>
              <a:latin typeface="Raleway"/>
              <a:ea typeface="Raleway"/>
              <a:cs typeface="Raleway"/>
              <a:sym typeface="Raleway"/>
            </a:endParaRPr>
          </a:p>
        </p:txBody>
      </p:sp>
      <p:pic>
        <p:nvPicPr>
          <p:cNvPr id="154" name="Google Shape;154;p8"/>
          <p:cNvPicPr preferRelativeResize="0">
            <a:picLocks noGrp="1"/>
          </p:cNvPicPr>
          <p:nvPr>
            <p:ph type="body" idx="1"/>
          </p:nvPr>
        </p:nvPicPr>
        <p:blipFill rotWithShape="1">
          <a:blip r:embed="rId3">
            <a:alphaModFix/>
          </a:blip>
          <a:srcRect/>
          <a:stretch/>
        </p:blipFill>
        <p:spPr>
          <a:xfrm>
            <a:off x="571591" y="2709334"/>
            <a:ext cx="8085667" cy="3306333"/>
          </a:xfrm>
          <a:prstGeom prst="rect">
            <a:avLst/>
          </a:prstGeom>
          <a:noFill/>
          <a:ln>
            <a:noFill/>
          </a:ln>
        </p:spPr>
      </p:pic>
      <p:sp>
        <p:nvSpPr>
          <p:cNvPr id="155" name="Google Shape;155;p8"/>
          <p:cNvSpPr/>
          <p:nvPr/>
        </p:nvSpPr>
        <p:spPr>
          <a:xfrm>
            <a:off x="172719" y="1120509"/>
            <a:ext cx="11438021" cy="892552"/>
          </a:xfrm>
          <a:prstGeom prst="rect">
            <a:avLst/>
          </a:prstGeom>
          <a:noFill/>
          <a:ln>
            <a:noFill/>
          </a:ln>
        </p:spPr>
        <p:txBody>
          <a:bodyPr spcFirstLastPara="1" wrap="square" lIns="91425" tIns="45700" rIns="91425" bIns="45700" anchor="t" anchorCtr="0">
            <a:spAutoFit/>
          </a:bodyPr>
          <a:lstStyle/>
          <a:p>
            <a:pPr marL="914400" marR="0" lvl="1" indent="-457200" algn="l" rtl="0">
              <a:lnSpc>
                <a:spcPct val="100000"/>
              </a:lnSpc>
              <a:spcBef>
                <a:spcPts val="0"/>
              </a:spcBef>
              <a:spcAft>
                <a:spcPts val="0"/>
              </a:spcAft>
              <a:buClr>
                <a:schemeClr val="dk2"/>
              </a:buClr>
              <a:buSzPts val="2600"/>
              <a:buFont typeface="Raleway"/>
              <a:buChar char="•"/>
            </a:pPr>
            <a:r>
              <a:rPr lang="en-US" sz="2600" dirty="0">
                <a:solidFill>
                  <a:schemeClr val="dk1"/>
                </a:solidFill>
                <a:latin typeface="Raleway"/>
                <a:ea typeface="Raleway"/>
                <a:cs typeface="Raleway"/>
                <a:sym typeface="Raleway"/>
              </a:rPr>
              <a:t>Reflects change that may happen among or within organizations</a:t>
            </a:r>
            <a:endParaRPr sz="2600" dirty="0">
              <a:solidFill>
                <a:schemeClr val="dk1"/>
              </a:solidFill>
              <a:latin typeface="Raleway"/>
              <a:ea typeface="Raleway"/>
              <a:cs typeface="Raleway"/>
              <a:sym typeface="Raleway"/>
            </a:endParaRPr>
          </a:p>
          <a:p>
            <a:pPr marL="914400" marR="0" lvl="1" indent="-457200" algn="l" rtl="0">
              <a:lnSpc>
                <a:spcPct val="100000"/>
              </a:lnSpc>
              <a:spcBef>
                <a:spcPts val="0"/>
              </a:spcBef>
              <a:spcAft>
                <a:spcPts val="0"/>
              </a:spcAft>
              <a:buClr>
                <a:schemeClr val="dk2"/>
              </a:buClr>
              <a:buSzPts val="2600"/>
              <a:buFont typeface="Raleway"/>
              <a:buChar char="•"/>
            </a:pPr>
            <a:r>
              <a:rPr lang="en-US" sz="2600" i="0" u="none" strike="noStrike" cap="none" dirty="0">
                <a:solidFill>
                  <a:schemeClr val="dk1"/>
                </a:solidFill>
                <a:latin typeface="Raleway"/>
                <a:ea typeface="Raleway"/>
                <a:cs typeface="Raleway"/>
                <a:sym typeface="Raleway"/>
              </a:rPr>
              <a:t>The commitment curve is a way of assessing the commitment of stakeholders to changes in policy and practice. </a:t>
            </a:r>
            <a:endParaRPr dirty="0">
              <a:latin typeface="Raleway"/>
              <a:ea typeface="Raleway"/>
              <a:cs typeface="Raleway"/>
              <a:sym typeface="Raleway"/>
            </a:endParaRPr>
          </a:p>
        </p:txBody>
      </p:sp>
      <p:sp>
        <p:nvSpPr>
          <p:cNvPr id="156" name="Google Shape;156;p8"/>
          <p:cNvSpPr/>
          <p:nvPr/>
        </p:nvSpPr>
        <p:spPr>
          <a:xfrm>
            <a:off x="8657258" y="2857501"/>
            <a:ext cx="3534742" cy="2554545"/>
          </a:xfrm>
          <a:prstGeom prst="rect">
            <a:avLst/>
          </a:prstGeom>
          <a:noFill/>
          <a:ln>
            <a:noFill/>
          </a:ln>
        </p:spPr>
        <p:txBody>
          <a:bodyPr spcFirstLastPara="1" wrap="square" lIns="91425" tIns="45700" rIns="91425" bIns="45700" anchor="t" anchorCtr="0">
            <a:spAutoFit/>
          </a:bodyPr>
          <a:lstStyle/>
          <a:p>
            <a:pPr marL="742950" marR="0" lvl="1" indent="-285750" algn="l" rtl="0">
              <a:lnSpc>
                <a:spcPct val="100000"/>
              </a:lnSpc>
              <a:spcBef>
                <a:spcPts val="0"/>
              </a:spcBef>
              <a:spcAft>
                <a:spcPts val="0"/>
              </a:spcAft>
              <a:buClr>
                <a:schemeClr val="dk2"/>
              </a:buClr>
              <a:buSzPts val="2000"/>
              <a:buFont typeface="Raleway"/>
              <a:buChar char="•"/>
            </a:pPr>
            <a:r>
              <a:rPr lang="en-US" sz="2000" i="0" u="none" strike="noStrike" cap="none" dirty="0">
                <a:solidFill>
                  <a:schemeClr val="dk1"/>
                </a:solidFill>
                <a:latin typeface="Raleway"/>
                <a:ea typeface="Raleway"/>
                <a:cs typeface="Raleway"/>
                <a:sym typeface="Raleway"/>
              </a:rPr>
              <a:t>It can be used to assess the degree to which target stakeholders are increasingly engaging and adopting practices aligned with AWH’s core outcomes over time. </a:t>
            </a:r>
            <a:endParaRPr dirty="0">
              <a:latin typeface="Raleway"/>
              <a:ea typeface="Raleway"/>
              <a:cs typeface="Raleway"/>
              <a:sym typeface="Raleway"/>
            </a:endParaRPr>
          </a:p>
        </p:txBody>
      </p:sp>
      <p:sp>
        <p:nvSpPr>
          <p:cNvPr id="2" name="Oval 1">
            <a:extLst>
              <a:ext uri="{FF2B5EF4-FFF2-40B4-BE49-F238E27FC236}">
                <a16:creationId xmlns:a16="http://schemas.microsoft.com/office/drawing/2014/main" id="{A1AD1E4B-89B6-0741-B406-EACD4D5FC97B}"/>
              </a:ext>
            </a:extLst>
          </p:cNvPr>
          <p:cNvSpPr/>
          <p:nvPr/>
        </p:nvSpPr>
        <p:spPr>
          <a:xfrm>
            <a:off x="3120297" y="5603396"/>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AB9D4E-EDAF-E349-88DF-7B487D3269E3}"/>
              </a:ext>
            </a:extLst>
          </p:cNvPr>
          <p:cNvSpPr/>
          <p:nvPr/>
        </p:nvSpPr>
        <p:spPr>
          <a:xfrm>
            <a:off x="5242368" y="2538368"/>
            <a:ext cx="437567" cy="4205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7DCF53-BE1F-5740-BC5B-54B4534656FE}"/>
              </a:ext>
            </a:extLst>
          </p:cNvPr>
          <p:cNvSpPr/>
          <p:nvPr/>
        </p:nvSpPr>
        <p:spPr>
          <a:xfrm>
            <a:off x="4875356" y="3888137"/>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3ECC12-E75E-B546-8AEE-1FEE3C8D6CDF}"/>
              </a:ext>
            </a:extLst>
          </p:cNvPr>
          <p:cNvSpPr/>
          <p:nvPr/>
        </p:nvSpPr>
        <p:spPr>
          <a:xfrm>
            <a:off x="4658205" y="4310459"/>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2BFA99-A2B6-4940-AA4D-35574068002F}"/>
              </a:ext>
            </a:extLst>
          </p:cNvPr>
          <p:cNvSpPr/>
          <p:nvPr/>
        </p:nvSpPr>
        <p:spPr>
          <a:xfrm>
            <a:off x="4348889" y="4751321"/>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C631FD-DD5B-3946-8403-CF8F60DCFF8B}"/>
              </a:ext>
            </a:extLst>
          </p:cNvPr>
          <p:cNvSpPr/>
          <p:nvPr/>
        </p:nvSpPr>
        <p:spPr>
          <a:xfrm>
            <a:off x="3870434" y="5188416"/>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D42614-F961-4C46-A22C-5B4B10AFD7CC}"/>
              </a:ext>
            </a:extLst>
          </p:cNvPr>
          <p:cNvSpPr/>
          <p:nvPr/>
        </p:nvSpPr>
        <p:spPr>
          <a:xfrm>
            <a:off x="5057253" y="3465815"/>
            <a:ext cx="265535" cy="2681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lhouette&#10;&#10;Description automatically generated">
            <a:extLst>
              <a:ext uri="{FF2B5EF4-FFF2-40B4-BE49-F238E27FC236}">
                <a16:creationId xmlns:a16="http://schemas.microsoft.com/office/drawing/2014/main" id="{EB3F6EFD-61AC-DB43-B237-D585B8F5FC00}"/>
              </a:ext>
            </a:extLst>
          </p:cNvPr>
          <p:cNvPicPr>
            <a:picLocks noChangeAspect="1"/>
          </p:cNvPicPr>
          <p:nvPr/>
        </p:nvPicPr>
        <p:blipFill>
          <a:blip r:embed="rId2"/>
          <a:stretch>
            <a:fillRect/>
          </a:stretch>
        </p:blipFill>
        <p:spPr>
          <a:xfrm>
            <a:off x="2394403" y="1875065"/>
            <a:ext cx="7403193" cy="4876236"/>
          </a:xfrm>
          <a:prstGeom prst="rect">
            <a:avLst/>
          </a:prstGeom>
        </p:spPr>
      </p:pic>
      <p:sp>
        <p:nvSpPr>
          <p:cNvPr id="6" name="TextBox 5">
            <a:extLst>
              <a:ext uri="{FF2B5EF4-FFF2-40B4-BE49-F238E27FC236}">
                <a16:creationId xmlns:a16="http://schemas.microsoft.com/office/drawing/2014/main" id="{C5A7EB97-231F-CF42-A187-D4CFEF064E3D}"/>
              </a:ext>
            </a:extLst>
          </p:cNvPr>
          <p:cNvSpPr txBox="1"/>
          <p:nvPr/>
        </p:nvSpPr>
        <p:spPr>
          <a:xfrm>
            <a:off x="887073" y="377371"/>
            <a:ext cx="10417852" cy="1200329"/>
          </a:xfrm>
          <a:prstGeom prst="rect">
            <a:avLst/>
          </a:prstGeom>
          <a:noFill/>
        </p:spPr>
        <p:txBody>
          <a:bodyPr wrap="none" rtlCol="0">
            <a:spAutoFit/>
          </a:bodyPr>
          <a:lstStyle/>
          <a:p>
            <a:r>
              <a:rPr lang="en-US" sz="7200" b="1" dirty="0">
                <a:solidFill>
                  <a:srgbClr val="00329A"/>
                </a:solidFill>
              </a:rPr>
              <a:t>So… How do we get there?</a:t>
            </a:r>
          </a:p>
        </p:txBody>
      </p:sp>
    </p:spTree>
    <p:extLst>
      <p:ext uri="{BB962C8B-B14F-4D97-AF65-F5344CB8AC3E}">
        <p14:creationId xmlns:p14="http://schemas.microsoft.com/office/powerpoint/2010/main" val="2922332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5BB48B-A27E-E14C-8DD9-CCBF9FBCF42E}"/>
              </a:ext>
            </a:extLst>
          </p:cNvPr>
          <p:cNvPicPr>
            <a:picLocks noChangeAspect="1"/>
          </p:cNvPicPr>
          <p:nvPr/>
        </p:nvPicPr>
        <p:blipFill>
          <a:blip r:embed="rId3"/>
          <a:stretch>
            <a:fillRect/>
          </a:stretch>
        </p:blipFill>
        <p:spPr>
          <a:xfrm>
            <a:off x="5180" y="0"/>
            <a:ext cx="12181639"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36D94A1F-5AB7-C647-BAC9-EADA5D62A6EB}"/>
              </a:ext>
            </a:extLst>
          </p:cNvPr>
          <p:cNvPicPr>
            <a:picLocks noChangeAspect="1"/>
          </p:cNvPicPr>
          <p:nvPr/>
        </p:nvPicPr>
        <p:blipFill>
          <a:blip r:embed="rId4"/>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11251788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mpu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6200" y="2022444"/>
            <a:ext cx="5619600" cy="4675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9106E3A-6AFF-234A-9CC5-A41E4FF24C8E}"/>
              </a:ext>
            </a:extLst>
          </p:cNvPr>
          <p:cNvPicPr>
            <a:picLocks noChangeAspect="1"/>
          </p:cNvPicPr>
          <p:nvPr/>
        </p:nvPicPr>
        <p:blipFill>
          <a:blip r:embed="rId4"/>
          <a:stretch>
            <a:fillRect/>
          </a:stretch>
        </p:blipFill>
        <p:spPr>
          <a:xfrm>
            <a:off x="3518855" y="2287789"/>
            <a:ext cx="5154290" cy="291750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CDC1512F-6A15-F846-8702-CB4DF1CEF44A}"/>
              </a:ext>
            </a:extLst>
          </p:cNvPr>
          <p:cNvPicPr>
            <a:picLocks noChangeAspect="1"/>
          </p:cNvPicPr>
          <p:nvPr/>
        </p:nvPicPr>
        <p:blipFill>
          <a:blip r:embed="rId5"/>
          <a:stretch>
            <a:fillRect/>
          </a:stretch>
        </p:blipFill>
        <p:spPr>
          <a:xfrm>
            <a:off x="8112910" y="670984"/>
            <a:ext cx="3445054" cy="954015"/>
          </a:xfrm>
          <a:prstGeom prst="rect">
            <a:avLst/>
          </a:prstGeom>
        </p:spPr>
      </p:pic>
      <p:sp>
        <p:nvSpPr>
          <p:cNvPr id="2" name="TextBox 1">
            <a:extLst>
              <a:ext uri="{FF2B5EF4-FFF2-40B4-BE49-F238E27FC236}">
                <a16:creationId xmlns:a16="http://schemas.microsoft.com/office/drawing/2014/main" id="{641C666F-52F0-BF12-5958-14F85DC969D7}"/>
              </a:ext>
            </a:extLst>
          </p:cNvPr>
          <p:cNvSpPr txBox="1"/>
          <p:nvPr/>
        </p:nvSpPr>
        <p:spPr>
          <a:xfrm>
            <a:off x="401782" y="670985"/>
            <a:ext cx="6588150" cy="830997"/>
          </a:xfrm>
          <a:prstGeom prst="rect">
            <a:avLst/>
          </a:prstGeom>
          <a:noFill/>
        </p:spPr>
        <p:txBody>
          <a:bodyPr wrap="none" rtlCol="0">
            <a:spAutoFit/>
          </a:bodyPr>
          <a:lstStyle/>
          <a:p>
            <a:r>
              <a:rPr lang="en-US" sz="4800" dirty="0">
                <a:solidFill>
                  <a:srgbClr val="C00000"/>
                </a:solidFill>
              </a:rPr>
              <a:t>Communications Strategy</a:t>
            </a:r>
          </a:p>
        </p:txBody>
      </p:sp>
    </p:spTree>
    <p:extLst>
      <p:ext uri="{BB962C8B-B14F-4D97-AF65-F5344CB8AC3E}">
        <p14:creationId xmlns:p14="http://schemas.microsoft.com/office/powerpoint/2010/main" val="19443498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D6CE8D-0F9B-474A-86E4-0CF2AD5A54B4}"/>
              </a:ext>
            </a:extLst>
          </p:cNvPr>
          <p:cNvSpPr txBox="1"/>
          <p:nvPr/>
        </p:nvSpPr>
        <p:spPr>
          <a:xfrm>
            <a:off x="875818" y="189138"/>
            <a:ext cx="3406958" cy="1015663"/>
          </a:xfrm>
          <a:prstGeom prst="rect">
            <a:avLst/>
          </a:prstGeom>
          <a:noFill/>
        </p:spPr>
        <p:txBody>
          <a:bodyPr wrap="none" rtlCol="0">
            <a:spAutoFit/>
          </a:bodyPr>
          <a:lstStyle/>
          <a:p>
            <a:r>
              <a:rPr lang="en-US" sz="6000" b="1" dirty="0">
                <a:solidFill>
                  <a:srgbClr val="00329A"/>
                </a:solidFill>
              </a:rPr>
              <a:t>Resources</a:t>
            </a:r>
          </a:p>
        </p:txBody>
      </p:sp>
      <p:pic>
        <p:nvPicPr>
          <p:cNvPr id="6" name="Picture 5" descr="A close up of a logo&#10;&#10;Description automatically generated">
            <a:extLst>
              <a:ext uri="{FF2B5EF4-FFF2-40B4-BE49-F238E27FC236}">
                <a16:creationId xmlns:a16="http://schemas.microsoft.com/office/drawing/2014/main" id="{FB0BC926-BF88-6448-B783-C84451F4BCF9}"/>
              </a:ext>
            </a:extLst>
          </p:cNvPr>
          <p:cNvPicPr>
            <a:picLocks noChangeAspect="1"/>
          </p:cNvPicPr>
          <p:nvPr/>
        </p:nvPicPr>
        <p:blipFill>
          <a:blip r:embed="rId3"/>
          <a:stretch>
            <a:fillRect/>
          </a:stretch>
        </p:blipFill>
        <p:spPr>
          <a:xfrm>
            <a:off x="243367" y="6195236"/>
            <a:ext cx="3010195" cy="50652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6FF138B2-A9D7-6E41-A313-AB2E831A0CE4}"/>
              </a:ext>
            </a:extLst>
          </p:cNvPr>
          <p:cNvPicPr>
            <a:picLocks noChangeAspect="1"/>
          </p:cNvPicPr>
          <p:nvPr/>
        </p:nvPicPr>
        <p:blipFill>
          <a:blip r:embed="rId4"/>
          <a:stretch>
            <a:fillRect/>
          </a:stretch>
        </p:blipFill>
        <p:spPr>
          <a:xfrm>
            <a:off x="4593576" y="1307400"/>
            <a:ext cx="1853606" cy="2394097"/>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943ECFDA-7C0F-594C-B0A6-06E240694F5A}"/>
              </a:ext>
            </a:extLst>
          </p:cNvPr>
          <p:cNvPicPr>
            <a:picLocks noChangeAspect="1"/>
          </p:cNvPicPr>
          <p:nvPr/>
        </p:nvPicPr>
        <p:blipFill>
          <a:blip r:embed="rId5"/>
          <a:stretch>
            <a:fillRect/>
          </a:stretch>
        </p:blipFill>
        <p:spPr>
          <a:xfrm>
            <a:off x="2519670" y="1319978"/>
            <a:ext cx="1846010" cy="2381519"/>
          </a:xfrm>
          <a:prstGeom prst="rect">
            <a:avLst/>
          </a:prstGeom>
        </p:spPr>
      </p:pic>
      <p:pic>
        <p:nvPicPr>
          <p:cNvPr id="9" name="Picture 8" descr="Text&#10;&#10;Description automatically generated">
            <a:extLst>
              <a:ext uri="{FF2B5EF4-FFF2-40B4-BE49-F238E27FC236}">
                <a16:creationId xmlns:a16="http://schemas.microsoft.com/office/drawing/2014/main" id="{06F2989E-85E4-A24E-BDEF-A9377B92952A}"/>
              </a:ext>
            </a:extLst>
          </p:cNvPr>
          <p:cNvPicPr>
            <a:picLocks noChangeAspect="1"/>
          </p:cNvPicPr>
          <p:nvPr/>
        </p:nvPicPr>
        <p:blipFill>
          <a:blip r:embed="rId6"/>
          <a:stretch>
            <a:fillRect/>
          </a:stretch>
        </p:blipFill>
        <p:spPr>
          <a:xfrm>
            <a:off x="419671" y="1319978"/>
            <a:ext cx="1846010" cy="2394097"/>
          </a:xfrm>
          <a:prstGeom prst="rect">
            <a:avLst/>
          </a:prstGeom>
        </p:spPr>
      </p:pic>
      <p:sp>
        <p:nvSpPr>
          <p:cNvPr id="10" name="TextBox 9">
            <a:extLst>
              <a:ext uri="{FF2B5EF4-FFF2-40B4-BE49-F238E27FC236}">
                <a16:creationId xmlns:a16="http://schemas.microsoft.com/office/drawing/2014/main" id="{5FA87DB7-6DC5-934E-8086-63A904F3FC2D}"/>
              </a:ext>
            </a:extLst>
          </p:cNvPr>
          <p:cNvSpPr txBox="1"/>
          <p:nvPr/>
        </p:nvSpPr>
        <p:spPr>
          <a:xfrm>
            <a:off x="2477265" y="3816080"/>
            <a:ext cx="1971040" cy="646331"/>
          </a:xfrm>
          <a:prstGeom prst="rect">
            <a:avLst/>
          </a:prstGeom>
          <a:noFill/>
        </p:spPr>
        <p:txBody>
          <a:bodyPr wrap="square" rtlCol="0">
            <a:spAutoFit/>
          </a:bodyPr>
          <a:lstStyle/>
          <a:p>
            <a:pPr algn="ctr"/>
            <a:r>
              <a:rPr lang="en-US" b="1" dirty="0"/>
              <a:t>Family and Natural Supports</a:t>
            </a:r>
          </a:p>
        </p:txBody>
      </p:sp>
      <p:sp>
        <p:nvSpPr>
          <p:cNvPr id="11" name="TextBox 10">
            <a:extLst>
              <a:ext uri="{FF2B5EF4-FFF2-40B4-BE49-F238E27FC236}">
                <a16:creationId xmlns:a16="http://schemas.microsoft.com/office/drawing/2014/main" id="{EB5D95EE-E982-A74F-AE0D-8E3AF6DA7885}"/>
              </a:ext>
            </a:extLst>
          </p:cNvPr>
          <p:cNvSpPr txBox="1"/>
          <p:nvPr/>
        </p:nvSpPr>
        <p:spPr>
          <a:xfrm>
            <a:off x="419671" y="3830319"/>
            <a:ext cx="1971040" cy="369332"/>
          </a:xfrm>
          <a:prstGeom prst="rect">
            <a:avLst/>
          </a:prstGeom>
          <a:noFill/>
        </p:spPr>
        <p:txBody>
          <a:bodyPr wrap="square" rtlCol="0">
            <a:spAutoFit/>
          </a:bodyPr>
          <a:lstStyle/>
          <a:p>
            <a:pPr algn="ctr"/>
            <a:r>
              <a:rPr lang="en-US" b="1" dirty="0"/>
              <a:t>UPSTREAM</a:t>
            </a:r>
          </a:p>
        </p:txBody>
      </p:sp>
      <p:sp>
        <p:nvSpPr>
          <p:cNvPr id="12" name="TextBox 11">
            <a:extLst>
              <a:ext uri="{FF2B5EF4-FFF2-40B4-BE49-F238E27FC236}">
                <a16:creationId xmlns:a16="http://schemas.microsoft.com/office/drawing/2014/main" id="{284567FB-D889-244F-BB1A-FBC8451C5503}"/>
              </a:ext>
            </a:extLst>
          </p:cNvPr>
          <p:cNvSpPr txBox="1"/>
          <p:nvPr/>
        </p:nvSpPr>
        <p:spPr>
          <a:xfrm>
            <a:off x="4534859" y="3817742"/>
            <a:ext cx="1971040" cy="369332"/>
          </a:xfrm>
          <a:prstGeom prst="rect">
            <a:avLst/>
          </a:prstGeom>
          <a:noFill/>
        </p:spPr>
        <p:txBody>
          <a:bodyPr wrap="square" rtlCol="0">
            <a:spAutoFit/>
          </a:bodyPr>
          <a:lstStyle/>
          <a:p>
            <a:pPr algn="ctr"/>
            <a:r>
              <a:rPr lang="en-US" b="1" dirty="0"/>
              <a:t>Youth Reconnect</a:t>
            </a:r>
          </a:p>
        </p:txBody>
      </p:sp>
      <p:pic>
        <p:nvPicPr>
          <p:cNvPr id="13" name="Google Shape;371;p36">
            <a:extLst>
              <a:ext uri="{FF2B5EF4-FFF2-40B4-BE49-F238E27FC236}">
                <a16:creationId xmlns:a16="http://schemas.microsoft.com/office/drawing/2014/main" id="{1AA9C6D8-650A-B645-9E28-E5D18B0A2DC1}"/>
              </a:ext>
            </a:extLst>
          </p:cNvPr>
          <p:cNvPicPr preferRelativeResize="0"/>
          <p:nvPr/>
        </p:nvPicPr>
        <p:blipFill>
          <a:blip r:embed="rId7">
            <a:alphaModFix/>
          </a:blip>
          <a:stretch>
            <a:fillRect/>
          </a:stretch>
        </p:blipFill>
        <p:spPr>
          <a:xfrm>
            <a:off x="7587367" y="1075766"/>
            <a:ext cx="2702146" cy="3644228"/>
          </a:xfrm>
          <a:prstGeom prst="rect">
            <a:avLst/>
          </a:prstGeom>
          <a:noFill/>
          <a:ln>
            <a:noFill/>
          </a:ln>
        </p:spPr>
      </p:pic>
      <p:pic>
        <p:nvPicPr>
          <p:cNvPr id="14" name="Google Shape;372;p36">
            <a:extLst>
              <a:ext uri="{FF2B5EF4-FFF2-40B4-BE49-F238E27FC236}">
                <a16:creationId xmlns:a16="http://schemas.microsoft.com/office/drawing/2014/main" id="{A7C6361B-0A4A-2347-A572-7067CB362AED}"/>
              </a:ext>
            </a:extLst>
          </p:cNvPr>
          <p:cNvPicPr preferRelativeResize="0"/>
          <p:nvPr/>
        </p:nvPicPr>
        <p:blipFill>
          <a:blip r:embed="rId8">
            <a:alphaModFix/>
          </a:blip>
          <a:stretch>
            <a:fillRect/>
          </a:stretch>
        </p:blipFill>
        <p:spPr>
          <a:xfrm>
            <a:off x="9017048" y="2846456"/>
            <a:ext cx="2765695" cy="3747077"/>
          </a:xfrm>
          <a:prstGeom prst="rect">
            <a:avLst/>
          </a:prstGeom>
          <a:noFill/>
          <a:ln>
            <a:noFill/>
          </a:ln>
        </p:spPr>
      </p:pic>
      <p:sp>
        <p:nvSpPr>
          <p:cNvPr id="15" name="Google Shape;374;p36">
            <a:extLst>
              <a:ext uri="{FF2B5EF4-FFF2-40B4-BE49-F238E27FC236}">
                <a16:creationId xmlns:a16="http://schemas.microsoft.com/office/drawing/2014/main" id="{0A305CA0-8D56-6848-BD77-4D36C6D2FCE9}"/>
              </a:ext>
            </a:extLst>
          </p:cNvPr>
          <p:cNvSpPr txBox="1">
            <a:spLocks/>
          </p:cNvSpPr>
          <p:nvPr/>
        </p:nvSpPr>
        <p:spPr>
          <a:xfrm>
            <a:off x="6505899" y="4297914"/>
            <a:ext cx="2072498" cy="2717700"/>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2"/>
              </a:buClr>
              <a:buSzPts val="1100"/>
              <a:buFont typeface="Arial"/>
              <a:buNone/>
            </a:pPr>
            <a:r>
              <a:rPr lang="en-US" sz="2000" b="1" dirty="0">
                <a:solidFill>
                  <a:srgbClr val="123362"/>
                </a:solidFill>
              </a:rPr>
              <a:t>HF4Y</a:t>
            </a:r>
          </a:p>
          <a:p>
            <a:pPr marL="0" indent="0">
              <a:spcBef>
                <a:spcPts val="0"/>
              </a:spcBef>
              <a:buClr>
                <a:schemeClr val="lt2"/>
              </a:buClr>
              <a:buSzPts val="1100"/>
              <a:buFont typeface="Arial"/>
              <a:buNone/>
            </a:pPr>
            <a:r>
              <a:rPr lang="en-US" sz="2000" b="1" dirty="0">
                <a:solidFill>
                  <a:srgbClr val="123362"/>
                </a:solidFill>
              </a:rPr>
              <a:t>Program Model Guide + Operations Manual</a:t>
            </a:r>
          </a:p>
          <a:p>
            <a:pPr marL="0" indent="0">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2911126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creen Shot 2014-09-17 at 4.06.44 PM.png">
            <a:extLst>
              <a:ext uri="{FF2B5EF4-FFF2-40B4-BE49-F238E27FC236}">
                <a16:creationId xmlns:a16="http://schemas.microsoft.com/office/drawing/2014/main" id="{D0D338E9-15AD-C543-A04B-13D7D86909D9}"/>
              </a:ext>
            </a:extLst>
          </p:cNvPr>
          <p:cNvPicPr>
            <a:picLocks noChangeAspect="1"/>
          </p:cNvPicPr>
          <p:nvPr/>
        </p:nvPicPr>
        <p:blipFill>
          <a:blip r:embed="rId3">
            <a:extLst>
              <a:ext uri="{28A0092B-C50C-407E-A947-70E740481C1C}">
                <a14:useLocalDpi xmlns:a14="http://schemas.microsoft.com/office/drawing/2010/main" val="0"/>
              </a:ext>
            </a:extLst>
          </a:blip>
          <a:srcRect b="18147"/>
          <a:stretch>
            <a:fillRect/>
          </a:stretch>
        </p:blipFill>
        <p:spPr bwMode="auto">
          <a:xfrm>
            <a:off x="875818" y="1568731"/>
            <a:ext cx="4175107" cy="4626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4D6CE8D-0F9B-474A-86E4-0CF2AD5A54B4}"/>
              </a:ext>
            </a:extLst>
          </p:cNvPr>
          <p:cNvSpPr txBox="1"/>
          <p:nvPr/>
        </p:nvSpPr>
        <p:spPr>
          <a:xfrm>
            <a:off x="875818" y="189138"/>
            <a:ext cx="8028480" cy="1015663"/>
          </a:xfrm>
          <a:prstGeom prst="rect">
            <a:avLst/>
          </a:prstGeom>
          <a:noFill/>
        </p:spPr>
        <p:txBody>
          <a:bodyPr wrap="none" rtlCol="0">
            <a:spAutoFit/>
          </a:bodyPr>
          <a:lstStyle/>
          <a:p>
            <a:r>
              <a:rPr lang="en-US" sz="6000" b="1" dirty="0">
                <a:solidFill>
                  <a:srgbClr val="00329A"/>
                </a:solidFill>
              </a:rPr>
              <a:t>Community Engagement</a:t>
            </a:r>
          </a:p>
        </p:txBody>
      </p:sp>
      <p:pic>
        <p:nvPicPr>
          <p:cNvPr id="5" name="Picture 4" descr="Speech.jpg">
            <a:extLst>
              <a:ext uri="{FF2B5EF4-FFF2-40B4-BE49-F238E27FC236}">
                <a16:creationId xmlns:a16="http://schemas.microsoft.com/office/drawing/2014/main" id="{032AB2DB-2C6C-2C4E-99A1-947A9D162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376" y="1643183"/>
            <a:ext cx="6071393" cy="4049619"/>
          </a:xfrm>
          <a:prstGeom prst="rect">
            <a:avLst/>
          </a:prstGeom>
        </p:spPr>
      </p:pic>
      <p:pic>
        <p:nvPicPr>
          <p:cNvPr id="6" name="Picture 5" descr="A close up of a logo&#10;&#10;Description automatically generated">
            <a:extLst>
              <a:ext uri="{FF2B5EF4-FFF2-40B4-BE49-F238E27FC236}">
                <a16:creationId xmlns:a16="http://schemas.microsoft.com/office/drawing/2014/main" id="{FB0BC926-BF88-6448-B783-C84451F4BCF9}"/>
              </a:ext>
            </a:extLst>
          </p:cNvPr>
          <p:cNvPicPr>
            <a:picLocks noChangeAspect="1"/>
          </p:cNvPicPr>
          <p:nvPr/>
        </p:nvPicPr>
        <p:blipFill>
          <a:blip r:embed="rId5"/>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1621926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01F727-6EBA-1040-AF64-EFA37B11E150}"/>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C3D7ACF-63D2-3A49-BA36-4E2D743BAC59}"/>
              </a:ext>
            </a:extLst>
          </p:cNvPr>
          <p:cNvSpPr txBox="1"/>
          <p:nvPr/>
        </p:nvSpPr>
        <p:spPr>
          <a:xfrm>
            <a:off x="265991" y="616507"/>
            <a:ext cx="11926009" cy="825482"/>
          </a:xfrm>
          <a:prstGeom prst="rect">
            <a:avLst/>
          </a:prstGeom>
          <a:noFill/>
        </p:spPr>
        <p:txBody>
          <a:bodyPr wrap="square" rtlCol="0">
            <a:spAutoFit/>
          </a:bodyPr>
          <a:lstStyle/>
          <a:p>
            <a:pPr algn="ctr">
              <a:lnSpc>
                <a:spcPts val="5260"/>
              </a:lnSpc>
            </a:pPr>
            <a:r>
              <a:rPr lang="en-US" sz="6000" b="1" dirty="0">
                <a:solidFill>
                  <a:srgbClr val="00329A"/>
                </a:solidFill>
              </a:rPr>
              <a:t>Community Systems Planning</a:t>
            </a:r>
          </a:p>
        </p:txBody>
      </p:sp>
      <p:pic>
        <p:nvPicPr>
          <p:cNvPr id="4" name="Picture 3">
            <a:extLst>
              <a:ext uri="{FF2B5EF4-FFF2-40B4-BE49-F238E27FC236}">
                <a16:creationId xmlns:a16="http://schemas.microsoft.com/office/drawing/2014/main" id="{18050B7A-8388-B345-9782-452D221E0CBC}"/>
              </a:ext>
            </a:extLst>
          </p:cNvPr>
          <p:cNvPicPr>
            <a:picLocks noChangeAspect="1"/>
          </p:cNvPicPr>
          <p:nvPr/>
        </p:nvPicPr>
        <p:blipFill>
          <a:blip r:embed="rId4"/>
          <a:stretch>
            <a:fillRect/>
          </a:stretch>
        </p:blipFill>
        <p:spPr>
          <a:xfrm>
            <a:off x="1369611" y="1760453"/>
            <a:ext cx="3149342" cy="4068299"/>
          </a:xfrm>
          <a:prstGeom prst="rect">
            <a:avLst/>
          </a:prstGeom>
        </p:spPr>
      </p:pic>
    </p:spTree>
    <p:extLst>
      <p:ext uri="{BB962C8B-B14F-4D97-AF65-F5344CB8AC3E}">
        <p14:creationId xmlns:p14="http://schemas.microsoft.com/office/powerpoint/2010/main" val="76600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 experience of homelessness2.png">
            <a:extLst>
              <a:ext uri="{FF2B5EF4-FFF2-40B4-BE49-F238E27FC236}">
                <a16:creationId xmlns:a16="http://schemas.microsoft.com/office/drawing/2014/main" id="{6B640EF4-D410-0D4E-AD16-069A8CEB5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969" y="677691"/>
            <a:ext cx="8518031" cy="5875506"/>
          </a:xfrm>
          <a:prstGeom prst="rect">
            <a:avLst/>
          </a:prstGeom>
        </p:spPr>
      </p:pic>
      <p:sp>
        <p:nvSpPr>
          <p:cNvPr id="3" name="TextBox 2">
            <a:extLst>
              <a:ext uri="{FF2B5EF4-FFF2-40B4-BE49-F238E27FC236}">
                <a16:creationId xmlns:a16="http://schemas.microsoft.com/office/drawing/2014/main" id="{655A63C0-EB07-7F49-8965-A88A8CEA9E42}"/>
              </a:ext>
            </a:extLst>
          </p:cNvPr>
          <p:cNvSpPr txBox="1"/>
          <p:nvPr/>
        </p:nvSpPr>
        <p:spPr>
          <a:xfrm>
            <a:off x="237659" y="677691"/>
            <a:ext cx="3436310" cy="2339102"/>
          </a:xfrm>
          <a:prstGeom prst="rect">
            <a:avLst/>
          </a:prstGeom>
          <a:noFill/>
        </p:spPr>
        <p:txBody>
          <a:bodyPr wrap="square" rtlCol="0">
            <a:spAutoFit/>
          </a:bodyPr>
          <a:lstStyle/>
          <a:p>
            <a:r>
              <a:rPr lang="en-US" sz="4400" b="1" dirty="0">
                <a:solidFill>
                  <a:srgbClr val="C00000"/>
                </a:solidFill>
              </a:rPr>
              <a:t>Age of first experience </a:t>
            </a:r>
            <a:r>
              <a:rPr lang="en-US" sz="4000" b="1" dirty="0"/>
              <a:t>of homelessness</a:t>
            </a:r>
            <a:endParaRPr lang="en-CA" sz="4000" dirty="0"/>
          </a:p>
          <a:p>
            <a:endParaRPr lang="en-US" dirty="0"/>
          </a:p>
        </p:txBody>
      </p:sp>
      <p:cxnSp>
        <p:nvCxnSpPr>
          <p:cNvPr id="5" name="Straight Connector 4">
            <a:extLst>
              <a:ext uri="{FF2B5EF4-FFF2-40B4-BE49-F238E27FC236}">
                <a16:creationId xmlns:a16="http://schemas.microsoft.com/office/drawing/2014/main" id="{25E4A68A-8C57-F34D-B61F-A26525A1671C}"/>
              </a:ext>
            </a:extLst>
          </p:cNvPr>
          <p:cNvCxnSpPr>
            <a:cxnSpLocks/>
          </p:cNvCxnSpPr>
          <p:nvPr/>
        </p:nvCxnSpPr>
        <p:spPr>
          <a:xfrm>
            <a:off x="3810888" y="474490"/>
            <a:ext cx="0" cy="556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5777D0A6-753F-5040-9EA5-0EADDD1CC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6383338"/>
            <a:ext cx="12715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B5658393-34AF-184A-BA9B-C8DE347E4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5" y="6264275"/>
            <a:ext cx="8969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889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69B42C9-7B92-F44F-B751-D7FE33C99B78}"/>
              </a:ext>
            </a:extLst>
          </p:cNvPr>
          <p:cNvPicPr>
            <a:picLocks noChangeAspect="1"/>
          </p:cNvPicPr>
          <p:nvPr/>
        </p:nvPicPr>
        <p:blipFill>
          <a:blip r:embed="rId3"/>
          <a:stretch>
            <a:fillRect/>
          </a:stretch>
        </p:blipFill>
        <p:spPr>
          <a:xfrm>
            <a:off x="1861951" y="762000"/>
            <a:ext cx="9429785" cy="5939758"/>
          </a:xfrm>
          <a:prstGeom prst="rect">
            <a:avLst/>
          </a:prstGeom>
        </p:spPr>
      </p:pic>
      <p:sp>
        <p:nvSpPr>
          <p:cNvPr id="15" name="TextBox 14">
            <a:extLst>
              <a:ext uri="{FF2B5EF4-FFF2-40B4-BE49-F238E27FC236}">
                <a16:creationId xmlns:a16="http://schemas.microsoft.com/office/drawing/2014/main" id="{DBE8268E-358B-304E-99A6-0ED92D7A851C}"/>
              </a:ext>
            </a:extLst>
          </p:cNvPr>
          <p:cNvSpPr txBox="1"/>
          <p:nvPr/>
        </p:nvSpPr>
        <p:spPr>
          <a:xfrm>
            <a:off x="243367" y="427259"/>
            <a:ext cx="6803749" cy="669479"/>
          </a:xfrm>
          <a:prstGeom prst="rect">
            <a:avLst/>
          </a:prstGeom>
          <a:noFill/>
        </p:spPr>
        <p:txBody>
          <a:bodyPr wrap="square" rtlCol="0">
            <a:spAutoFit/>
          </a:bodyPr>
          <a:lstStyle/>
          <a:p>
            <a:pPr algn="ctr">
              <a:lnSpc>
                <a:spcPts val="4060"/>
              </a:lnSpc>
            </a:pPr>
            <a:r>
              <a:rPr lang="en-US" sz="5400" b="1" dirty="0">
                <a:solidFill>
                  <a:srgbClr val="00329A"/>
                </a:solidFill>
              </a:rPr>
              <a:t>Government Relations</a:t>
            </a:r>
          </a:p>
        </p:txBody>
      </p:sp>
      <p:pic>
        <p:nvPicPr>
          <p:cNvPr id="9" name="Picture 8" descr="A close up of a logo&#10;&#10;Description automatically generated">
            <a:extLst>
              <a:ext uri="{FF2B5EF4-FFF2-40B4-BE49-F238E27FC236}">
                <a16:creationId xmlns:a16="http://schemas.microsoft.com/office/drawing/2014/main" id="{107A235E-2BD4-CF4F-8ECD-18C18EED3D56}"/>
              </a:ext>
            </a:extLst>
          </p:cNvPr>
          <p:cNvPicPr>
            <a:picLocks noChangeAspect="1"/>
          </p:cNvPicPr>
          <p:nvPr/>
        </p:nvPicPr>
        <p:blipFill>
          <a:blip r:embed="rId4"/>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31054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D6CE8D-0F9B-474A-86E4-0CF2AD5A54B4}"/>
              </a:ext>
            </a:extLst>
          </p:cNvPr>
          <p:cNvSpPr txBox="1"/>
          <p:nvPr/>
        </p:nvSpPr>
        <p:spPr>
          <a:xfrm>
            <a:off x="875818" y="189138"/>
            <a:ext cx="8008731" cy="1015663"/>
          </a:xfrm>
          <a:prstGeom prst="rect">
            <a:avLst/>
          </a:prstGeom>
          <a:noFill/>
        </p:spPr>
        <p:txBody>
          <a:bodyPr wrap="none" rtlCol="0">
            <a:spAutoFit/>
          </a:bodyPr>
          <a:lstStyle/>
          <a:p>
            <a:r>
              <a:rPr lang="en-US" sz="6000" b="1" dirty="0">
                <a:solidFill>
                  <a:srgbClr val="00329A"/>
                </a:solidFill>
              </a:rPr>
              <a:t>Events and Conferences</a:t>
            </a:r>
          </a:p>
        </p:txBody>
      </p:sp>
      <p:pic>
        <p:nvPicPr>
          <p:cNvPr id="6" name="Picture 5" descr="A close up of a logo&#10;&#10;Description automatically generated">
            <a:extLst>
              <a:ext uri="{FF2B5EF4-FFF2-40B4-BE49-F238E27FC236}">
                <a16:creationId xmlns:a16="http://schemas.microsoft.com/office/drawing/2014/main" id="{FB0BC926-BF88-6448-B783-C84451F4BCF9}"/>
              </a:ext>
            </a:extLst>
          </p:cNvPr>
          <p:cNvPicPr>
            <a:picLocks noChangeAspect="1"/>
          </p:cNvPicPr>
          <p:nvPr/>
        </p:nvPicPr>
        <p:blipFill>
          <a:blip r:embed="rId3"/>
          <a:stretch>
            <a:fillRect/>
          </a:stretch>
        </p:blipFill>
        <p:spPr>
          <a:xfrm>
            <a:off x="243367" y="6195236"/>
            <a:ext cx="3010195" cy="506523"/>
          </a:xfrm>
          <a:prstGeom prst="rect">
            <a:avLst/>
          </a:prstGeom>
        </p:spPr>
      </p:pic>
      <p:sp>
        <p:nvSpPr>
          <p:cNvPr id="8" name="TextBox 7">
            <a:extLst>
              <a:ext uri="{FF2B5EF4-FFF2-40B4-BE49-F238E27FC236}">
                <a16:creationId xmlns:a16="http://schemas.microsoft.com/office/drawing/2014/main" id="{03577AE0-880B-1DA6-D965-90ACA97BD697}"/>
              </a:ext>
            </a:extLst>
          </p:cNvPr>
          <p:cNvSpPr txBox="1"/>
          <p:nvPr/>
        </p:nvSpPr>
        <p:spPr>
          <a:xfrm>
            <a:off x="875818" y="1517032"/>
            <a:ext cx="10654145" cy="4678204"/>
          </a:xfrm>
          <a:prstGeom prst="rect">
            <a:avLst/>
          </a:prstGeom>
          <a:noFill/>
        </p:spPr>
        <p:txBody>
          <a:bodyPr wrap="square" rtlCol="0">
            <a:spAutoFit/>
          </a:bodyPr>
          <a:lstStyle/>
          <a:p>
            <a:pPr marL="457200" indent="-457200">
              <a:spcAft>
                <a:spcPts val="1200"/>
              </a:spcAft>
              <a:buAutoNum type="arabicPeriod"/>
            </a:pPr>
            <a:r>
              <a:rPr lang="en-US" sz="2800" dirty="0"/>
              <a:t>Revisiting and refreshing the Youth Rights! Right Now! Guide (2023)</a:t>
            </a:r>
          </a:p>
          <a:p>
            <a:pPr marL="457200" indent="-457200">
              <a:spcAft>
                <a:spcPts val="1200"/>
              </a:spcAft>
              <a:buAutoNum type="arabicPeriod"/>
            </a:pPr>
            <a:r>
              <a:rPr lang="en-US" sz="2800" dirty="0"/>
              <a:t>International Forum on Transitions from Care (Spring 2023)</a:t>
            </a:r>
          </a:p>
          <a:p>
            <a:pPr marL="457200" indent="-457200">
              <a:spcAft>
                <a:spcPts val="1200"/>
              </a:spcAft>
              <a:buAutoNum type="arabicPeriod"/>
            </a:pPr>
            <a:r>
              <a:rPr lang="en-US" sz="2800" dirty="0"/>
              <a:t>International Conference on Youth Homelessness Prevention (Spring 2024)</a:t>
            </a:r>
          </a:p>
          <a:p>
            <a:pPr marL="457200" indent="-457200">
              <a:spcAft>
                <a:spcPts val="1200"/>
              </a:spcAft>
              <a:buAutoNum type="arabicPeriod"/>
            </a:pPr>
            <a:r>
              <a:rPr lang="en-US" sz="2800" dirty="0"/>
              <a:t>International Research Conference on Youth Homelessness Prevention (Spring 2025)</a:t>
            </a:r>
          </a:p>
          <a:p>
            <a:pPr marL="457200" indent="-457200">
              <a:spcAft>
                <a:spcPts val="1200"/>
              </a:spcAft>
              <a:buAutoNum type="arabicPeriod"/>
            </a:pPr>
            <a:r>
              <a:rPr lang="en-US" sz="2800" dirty="0"/>
              <a:t>State of Systems Approaches to Youth Homelessness Prevention in the UNECE Region Report and International Convening (2024)</a:t>
            </a:r>
          </a:p>
          <a:p>
            <a:endParaRPr lang="en-US" dirty="0"/>
          </a:p>
        </p:txBody>
      </p:sp>
    </p:spTree>
    <p:extLst>
      <p:ext uri="{BB962C8B-B14F-4D97-AF65-F5344CB8AC3E}">
        <p14:creationId xmlns:p14="http://schemas.microsoft.com/office/powerpoint/2010/main" val="1623971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790D283-47B9-D640-BB42-EFC9A4B27F7D}"/>
              </a:ext>
            </a:extLst>
          </p:cNvPr>
          <p:cNvPicPr>
            <a:picLocks noChangeAspect="1"/>
          </p:cNvPicPr>
          <p:nvPr/>
        </p:nvPicPr>
        <p:blipFill>
          <a:blip r:embed="rId2"/>
          <a:stretch>
            <a:fillRect/>
          </a:stretch>
        </p:blipFill>
        <p:spPr>
          <a:xfrm>
            <a:off x="340242" y="462876"/>
            <a:ext cx="8449340" cy="2327363"/>
          </a:xfrm>
          <a:prstGeom prst="rect">
            <a:avLst/>
          </a:prstGeom>
        </p:spPr>
      </p:pic>
      <p:pic>
        <p:nvPicPr>
          <p:cNvPr id="5" name="Picture 4">
            <a:extLst>
              <a:ext uri="{FF2B5EF4-FFF2-40B4-BE49-F238E27FC236}">
                <a16:creationId xmlns:a16="http://schemas.microsoft.com/office/drawing/2014/main" id="{00B168E4-D810-574D-8216-964EFC167099}"/>
              </a:ext>
            </a:extLst>
          </p:cNvPr>
          <p:cNvPicPr>
            <a:picLocks noChangeAspect="1"/>
          </p:cNvPicPr>
          <p:nvPr/>
        </p:nvPicPr>
        <p:blipFill>
          <a:blip r:embed="rId3"/>
          <a:stretch>
            <a:fillRect/>
          </a:stretch>
        </p:blipFill>
        <p:spPr>
          <a:xfrm>
            <a:off x="5313846" y="3242536"/>
            <a:ext cx="5044141" cy="3152588"/>
          </a:xfrm>
          <a:prstGeom prst="rect">
            <a:avLst/>
          </a:prstGeom>
        </p:spPr>
      </p:pic>
      <p:pic>
        <p:nvPicPr>
          <p:cNvPr id="6" name="Picture 5" descr="A close up of a logo&#10;&#10;Description automatically generated">
            <a:extLst>
              <a:ext uri="{FF2B5EF4-FFF2-40B4-BE49-F238E27FC236}">
                <a16:creationId xmlns:a16="http://schemas.microsoft.com/office/drawing/2014/main" id="{C4D24942-87F5-9644-B3A6-D64254041E36}"/>
              </a:ext>
            </a:extLst>
          </p:cNvPr>
          <p:cNvPicPr>
            <a:picLocks noChangeAspect="1"/>
          </p:cNvPicPr>
          <p:nvPr/>
        </p:nvPicPr>
        <p:blipFill>
          <a:blip r:embed="rId4"/>
          <a:stretch>
            <a:fillRect/>
          </a:stretch>
        </p:blipFill>
        <p:spPr>
          <a:xfrm>
            <a:off x="243367" y="6195236"/>
            <a:ext cx="3010195" cy="506523"/>
          </a:xfrm>
          <a:prstGeom prst="rect">
            <a:avLst/>
          </a:prstGeom>
        </p:spPr>
      </p:pic>
    </p:spTree>
    <p:extLst>
      <p:ext uri="{BB962C8B-B14F-4D97-AF65-F5344CB8AC3E}">
        <p14:creationId xmlns:p14="http://schemas.microsoft.com/office/powerpoint/2010/main" val="10754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B2FC0586-8AA2-9C4D-8F38-C90A8589D066}"/>
              </a:ext>
            </a:extLst>
          </p:cNvPr>
          <p:cNvPicPr>
            <a:picLocks noChangeAspect="1"/>
          </p:cNvPicPr>
          <p:nvPr/>
        </p:nvPicPr>
        <p:blipFill>
          <a:blip r:embed="rId2"/>
          <a:stretch>
            <a:fillRect/>
          </a:stretch>
        </p:blipFill>
        <p:spPr>
          <a:xfrm>
            <a:off x="682171" y="810974"/>
            <a:ext cx="11321180" cy="6368165"/>
          </a:xfrm>
          <a:prstGeom prst="rect">
            <a:avLst/>
          </a:prstGeom>
        </p:spPr>
      </p:pic>
      <p:sp>
        <p:nvSpPr>
          <p:cNvPr id="2" name="TextBox 1">
            <a:extLst>
              <a:ext uri="{FF2B5EF4-FFF2-40B4-BE49-F238E27FC236}">
                <a16:creationId xmlns:a16="http://schemas.microsoft.com/office/drawing/2014/main" id="{5A2ABE6C-C18B-B448-A8EC-E03DC6F24EF2}"/>
              </a:ext>
            </a:extLst>
          </p:cNvPr>
          <p:cNvSpPr txBox="1"/>
          <p:nvPr/>
        </p:nvSpPr>
        <p:spPr>
          <a:xfrm>
            <a:off x="682171" y="667657"/>
            <a:ext cx="8426217" cy="830997"/>
          </a:xfrm>
          <a:prstGeom prst="rect">
            <a:avLst/>
          </a:prstGeom>
          <a:noFill/>
        </p:spPr>
        <p:txBody>
          <a:bodyPr wrap="none" rtlCol="0">
            <a:spAutoFit/>
          </a:bodyPr>
          <a:lstStyle/>
          <a:p>
            <a:r>
              <a:rPr lang="en-US" sz="4800" b="1" dirty="0">
                <a:solidFill>
                  <a:srgbClr val="0070C0"/>
                </a:solidFill>
              </a:rPr>
              <a:t>International Profile of the work</a:t>
            </a:r>
          </a:p>
        </p:txBody>
      </p:sp>
    </p:spTree>
    <p:extLst>
      <p:ext uri="{BB962C8B-B14F-4D97-AF65-F5344CB8AC3E}">
        <p14:creationId xmlns:p14="http://schemas.microsoft.com/office/powerpoint/2010/main" val="12299434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a:extLst>
              <a:ext uri="{FF2B5EF4-FFF2-40B4-BE49-F238E27FC236}">
                <a16:creationId xmlns:a16="http://schemas.microsoft.com/office/drawing/2014/main" id="{6599649D-BF24-7F49-9953-D475F478ED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4140" y="759643"/>
            <a:ext cx="7767860" cy="504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5C53600-C27D-4A41-AB92-41C4DA1F9582}"/>
              </a:ext>
            </a:extLst>
          </p:cNvPr>
          <p:cNvSpPr txBox="1"/>
          <p:nvPr/>
        </p:nvSpPr>
        <p:spPr>
          <a:xfrm>
            <a:off x="449945" y="1770742"/>
            <a:ext cx="3974195" cy="2800767"/>
          </a:xfrm>
          <a:prstGeom prst="rect">
            <a:avLst/>
          </a:prstGeom>
          <a:noFill/>
        </p:spPr>
        <p:txBody>
          <a:bodyPr wrap="square" rtlCol="0">
            <a:spAutoFit/>
          </a:bodyPr>
          <a:lstStyle/>
          <a:p>
            <a:r>
              <a:rPr lang="en-US" sz="4400" b="1" dirty="0">
                <a:solidFill>
                  <a:srgbClr val="4260AA"/>
                </a:solidFill>
              </a:rPr>
              <a:t>Can we</a:t>
            </a:r>
          </a:p>
          <a:p>
            <a:r>
              <a:rPr lang="en-US" sz="4400" b="1" i="1" dirty="0">
                <a:solidFill>
                  <a:srgbClr val="4260AA"/>
                </a:solidFill>
              </a:rPr>
              <a:t>END</a:t>
            </a:r>
            <a:r>
              <a:rPr lang="en-US" sz="4400" b="1" dirty="0">
                <a:solidFill>
                  <a:srgbClr val="4260AA"/>
                </a:solidFill>
              </a:rPr>
              <a:t> </a:t>
            </a:r>
          </a:p>
          <a:p>
            <a:r>
              <a:rPr lang="en-US" sz="4400" b="1" dirty="0">
                <a:solidFill>
                  <a:srgbClr val="4260AA"/>
                </a:solidFill>
              </a:rPr>
              <a:t>youth homelessness?</a:t>
            </a:r>
          </a:p>
        </p:txBody>
      </p:sp>
    </p:spTree>
    <p:extLst>
      <p:ext uri="{BB962C8B-B14F-4D97-AF65-F5344CB8AC3E}">
        <p14:creationId xmlns:p14="http://schemas.microsoft.com/office/powerpoint/2010/main" val="29833525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writing on a blackboard&#10;&#10;Description automatically generated">
            <a:extLst>
              <a:ext uri="{FF2B5EF4-FFF2-40B4-BE49-F238E27FC236}">
                <a16:creationId xmlns:a16="http://schemas.microsoft.com/office/drawing/2014/main" id="{74E605A7-237D-1E4D-9FB7-797FDB131373}"/>
              </a:ext>
            </a:extLst>
          </p:cNvPr>
          <p:cNvPicPr>
            <a:picLocks noChangeAspect="1"/>
          </p:cNvPicPr>
          <p:nvPr/>
        </p:nvPicPr>
        <p:blipFill>
          <a:blip r:embed="rId3"/>
          <a:stretch>
            <a:fillRect/>
          </a:stretch>
        </p:blipFill>
        <p:spPr>
          <a:xfrm>
            <a:off x="0" y="2781"/>
            <a:ext cx="12192000" cy="6852438"/>
          </a:xfrm>
          <a:prstGeom prst="rect">
            <a:avLst/>
          </a:prstGeom>
        </p:spPr>
      </p:pic>
    </p:spTree>
    <p:extLst>
      <p:ext uri="{BB962C8B-B14F-4D97-AF65-F5344CB8AC3E}">
        <p14:creationId xmlns:p14="http://schemas.microsoft.com/office/powerpoint/2010/main" val="3848182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37597</TotalTime>
  <Words>3598</Words>
  <Application>Microsoft Macintosh PowerPoint</Application>
  <PresentationFormat>Widescreen</PresentationFormat>
  <Paragraphs>427</Paragraphs>
  <Slides>95</Slides>
  <Notes>51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95</vt:i4>
      </vt:variant>
    </vt:vector>
  </HeadingPairs>
  <TitlesOfParts>
    <vt:vector size="109" baseType="lpstr">
      <vt:lpstr>ＭＳ Ｐゴシック</vt:lpstr>
      <vt:lpstr>ＭＳ Ｐゴシック</vt:lpstr>
      <vt:lpstr>Arial</vt:lpstr>
      <vt:lpstr>Arial Black</vt:lpstr>
      <vt:lpstr>Arial Narrow</vt:lpstr>
      <vt:lpstr>Calibri</vt:lpstr>
      <vt:lpstr>Courier New</vt:lpstr>
      <vt:lpstr>Helvetica</vt:lpstr>
      <vt:lpstr>Lucida Handwriting</vt:lpstr>
      <vt:lpstr>Quattrocento Sans</vt:lpstr>
      <vt:lpstr>Raleway</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work focuses on a singular goal:  to conduct and mobilize quality research that supports governments, communities and service providers to make the shift from managing the crisis of youth homelessness, to a focus on prevention and enabling sustainable exits from homelessness.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York U</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Gaetz</dc:creator>
  <cp:lastModifiedBy>Microsoft Office User</cp:lastModifiedBy>
  <cp:revision>589</cp:revision>
  <dcterms:created xsi:type="dcterms:W3CDTF">2012-02-23T22:07:10Z</dcterms:created>
  <dcterms:modified xsi:type="dcterms:W3CDTF">2022-05-18T15:03:32Z</dcterms:modified>
</cp:coreProperties>
</file>