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theme/theme7.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5" r:id="rId4"/>
    <p:sldMasterId id="2147483703" r:id="rId5"/>
    <p:sldMasterId id="2147483705" r:id="rId6"/>
    <p:sldMasterId id="2147483707" r:id="rId7"/>
    <p:sldMasterId id="2147483709" r:id="rId8"/>
  </p:sldMasterIdLst>
  <p:notesMasterIdLst>
    <p:notesMasterId r:id="rId48"/>
  </p:notesMasterIdLst>
  <p:sldIdLst>
    <p:sldId id="311" r:id="rId9"/>
    <p:sldId id="415" r:id="rId10"/>
    <p:sldId id="396" r:id="rId11"/>
    <p:sldId id="259" r:id="rId12"/>
    <p:sldId id="307" r:id="rId13"/>
    <p:sldId id="308" r:id="rId14"/>
    <p:sldId id="274" r:id="rId15"/>
    <p:sldId id="263" r:id="rId16"/>
    <p:sldId id="264" r:id="rId17"/>
    <p:sldId id="309" r:id="rId18"/>
    <p:sldId id="310" r:id="rId19"/>
    <p:sldId id="278" r:id="rId20"/>
    <p:sldId id="296" r:id="rId21"/>
    <p:sldId id="298" r:id="rId22"/>
    <p:sldId id="297" r:id="rId23"/>
    <p:sldId id="299" r:id="rId24"/>
    <p:sldId id="303" r:id="rId25"/>
    <p:sldId id="304" r:id="rId26"/>
    <p:sldId id="305" r:id="rId27"/>
    <p:sldId id="306" r:id="rId28"/>
    <p:sldId id="256" r:id="rId29"/>
    <p:sldId id="261" r:id="rId30"/>
    <p:sldId id="260" r:id="rId31"/>
    <p:sldId id="268" r:id="rId32"/>
    <p:sldId id="273" r:id="rId33"/>
    <p:sldId id="265" r:id="rId34"/>
    <p:sldId id="272" r:id="rId35"/>
    <p:sldId id="289" r:id="rId36"/>
    <p:sldId id="290" r:id="rId37"/>
    <p:sldId id="271" r:id="rId38"/>
    <p:sldId id="267" r:id="rId39"/>
    <p:sldId id="257" r:id="rId40"/>
    <p:sldId id="291" r:id="rId41"/>
    <p:sldId id="292" r:id="rId42"/>
    <p:sldId id="293" r:id="rId43"/>
    <p:sldId id="266" r:id="rId44"/>
    <p:sldId id="294" r:id="rId45"/>
    <p:sldId id="416" r:id="rId46"/>
    <p:sldId id="417" r:id="rId47"/>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99"/>
    <p:restoredTop sz="96341"/>
  </p:normalViewPr>
  <p:slideViewPr>
    <p:cSldViewPr snapToGrid="0" snapToObjects="1">
      <p:cViewPr varScale="1">
        <p:scale>
          <a:sx n="86" d="100"/>
          <a:sy n="86" d="100"/>
        </p:scale>
        <p:origin x="499"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EA3A91-9A02-324C-A51A-C237991B7F60}" type="datetimeFigureOut">
              <a:rPr lang="nl-BE" smtClean="0"/>
              <a:t>19/05/2022</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35DF3C-5EF2-164A-90F1-F14FC847B8D1}" type="slidenum">
              <a:rPr lang="nl-BE" smtClean="0"/>
              <a:t>‹nr.›</a:t>
            </a:fld>
            <a:endParaRPr lang="nl-BE"/>
          </a:p>
        </p:txBody>
      </p:sp>
    </p:spTree>
    <p:extLst>
      <p:ext uri="{BB962C8B-B14F-4D97-AF65-F5344CB8AC3E}">
        <p14:creationId xmlns:p14="http://schemas.microsoft.com/office/powerpoint/2010/main" val="35675799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AYSEL</a:t>
            </a:r>
          </a:p>
          <a:p>
            <a:r>
              <a:rPr lang="nl-BE"/>
              <a:t>Uitleg Middaggesprekken</a:t>
            </a:r>
            <a:r>
              <a:rPr lang="nl-BE" baseline="0"/>
              <a:t>: aanbod in de regio in kaart brengen rond jongeren en jongvolwassenen </a:t>
            </a:r>
          </a:p>
          <a:p>
            <a:r>
              <a:rPr lang="nl-BE"/>
              <a:t>Veel interesse – 241 ingeschrevenen </a:t>
            </a:r>
          </a:p>
          <a:p>
            <a:r>
              <a:rPr lang="nl-BE" baseline="0"/>
              <a:t>Vandaag de eerste – om de 2-3 maanden </a:t>
            </a:r>
            <a:r>
              <a:rPr lang="nl-BE"/>
              <a:t>– verschillende thema's </a:t>
            </a:r>
            <a:endParaRPr lang="nl-BE" baseline="0"/>
          </a:p>
          <a:p>
            <a:endParaRPr lang="nl-BE"/>
          </a:p>
          <a:p>
            <a:r>
              <a:rPr lang="nl-BE"/>
              <a:t>Vier sprekers: Lien Coudijzer</a:t>
            </a:r>
            <a:r>
              <a:rPr lang="nl-BE" baseline="0"/>
              <a:t> (Groep Ubuntu), Geert Dhaene (DOP), Evy </a:t>
            </a:r>
            <a:r>
              <a:rPr lang="nl-BE" baseline="0" err="1"/>
              <a:t>Vankeirsbilck</a:t>
            </a:r>
            <a:r>
              <a:rPr lang="nl-BE" baseline="0"/>
              <a:t> (De Hoge Kouter), Nicolas Desmet (Ten Anker) </a:t>
            </a:r>
            <a:endParaRPr lang="nl-BE"/>
          </a:p>
        </p:txBody>
      </p:sp>
    </p:spTree>
    <p:extLst>
      <p:ext uri="{BB962C8B-B14F-4D97-AF65-F5344CB8AC3E}">
        <p14:creationId xmlns:p14="http://schemas.microsoft.com/office/powerpoint/2010/main" val="409701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cs typeface="Calibri"/>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895C39-E373-4B4B-B76D-871DD91ACA18}" type="slidenum">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60582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895C39-E373-4B4B-B76D-871DD91ACA1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45609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19.05.2022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SOCIAAL</a:t>
            </a:r>
          </a:p>
          <a:p>
            <a:pPr lvl="0"/>
            <a:r>
              <a:rPr lang="en-US"/>
              <a:t>Vrienden maken</a:t>
            </a:r>
          </a:p>
          <a:p>
            <a:pPr lvl="0"/>
            <a:r>
              <a:rPr lang="en-US"/>
              <a:t>Contact Belgen</a:t>
            </a:r>
          </a:p>
          <a:p>
            <a:pPr lvl="0"/>
            <a:r>
              <a:rPr lang="en-US"/>
              <a:t>Andere mensen leren kennen</a:t>
            </a:r>
          </a:p>
          <a:p>
            <a:pPr lvl="0"/>
            <a:r>
              <a:rPr lang="en-US"/>
              <a:t>Integratie in een gemeenschap, deel worden van iets, gewoontes leren kennen</a:t>
            </a:r>
          </a:p>
          <a:p>
            <a:pPr lvl="0"/>
            <a:r>
              <a:rPr lang="en-US"/>
              <a:t>Nederlands oefenen (dialect)</a:t>
            </a:r>
          </a:p>
          <a:p>
            <a:pPr lvl="0"/>
            <a:r>
              <a:rPr lang="en-US"/>
              <a:t>Organisaties, de stad, festivals leren kennen</a:t>
            </a:r>
          </a:p>
          <a:p>
            <a:pPr lvl="0"/>
            <a:r>
              <a:rPr lang="en-US"/>
              <a:t>Iets doen wat je graag doet</a:t>
            </a:r>
          </a:p>
          <a:p>
            <a:pPr lvl="0"/>
            <a:r>
              <a:rPr lang="en-US"/>
              <a:t>Ik wil iets doen, ik word gek als ik thuis zit, reden om het huis/asielcentrum te verlaten</a:t>
            </a:r>
          </a:p>
          <a:p>
            <a:pPr lvl="0"/>
            <a:endParaRPr lang="en-US"/>
          </a:p>
          <a:p>
            <a:pPr lvl="0"/>
            <a:r>
              <a:rPr lang="en-US"/>
              <a:t>PROFESSIONEEL</a:t>
            </a:r>
          </a:p>
          <a:p>
            <a:pPr lvl="0"/>
            <a:r>
              <a:rPr lang="en-US"/>
              <a:t>Heroriëntering</a:t>
            </a:r>
          </a:p>
          <a:p>
            <a:pPr lvl="0"/>
            <a:r>
              <a:rPr lang="en-US"/>
              <a:t>Zicht op nieuwe opleidingen, dingen die je graag doet</a:t>
            </a:r>
          </a:p>
          <a:p>
            <a:pPr lvl="0"/>
            <a:r>
              <a:rPr lang="en-US"/>
              <a:t>Aansterken CV</a:t>
            </a:r>
          </a:p>
          <a:p>
            <a:pPr lvl="0"/>
            <a:r>
              <a:rPr lang="en-US"/>
              <a:t>Ervaring opdoen</a:t>
            </a:r>
          </a:p>
          <a:p>
            <a:pPr lvl="0"/>
            <a:r>
              <a:rPr lang="en-US"/>
              <a:t>Zelfvertrouwen </a:t>
            </a:r>
          </a:p>
          <a:p>
            <a:pPr lvl="0"/>
            <a:endParaRPr lang="en-US"/>
          </a:p>
          <a:p>
            <a:pPr lvl="0"/>
            <a:r>
              <a:rPr lang="en-US"/>
              <a:t>IMPACT OP DE SAMENLEVING</a:t>
            </a:r>
          </a:p>
          <a:p>
            <a:pPr lvl="0"/>
            <a:r>
              <a:rPr lang="en-US"/>
              <a:t>helpen’</a:t>
            </a:r>
          </a:p>
          <a:p>
            <a:pPr lvl="0"/>
            <a:r>
              <a:rPr lang="en-US"/>
              <a:t>Iets terug geven aan de samenleving</a:t>
            </a:r>
          </a:p>
          <a:p>
            <a:pPr lvl="0"/>
            <a:r>
              <a:rPr lang="en-US"/>
              <a:t>Samen dingen doen – in horizontale relatie</a:t>
            </a:r>
          </a:p>
          <a:p>
            <a:pPr lvl="0"/>
            <a:r>
              <a:rPr lang="en-US"/>
              <a:t>Positieve beeldvorming op migratie/vluchtelingen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24</a:t>
            </a:fld>
            <a:endParaRPr 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17181A"/>
                </a:solidFill>
                <a:effectLst/>
                <a:latin typeface="Open Sans" panose="020B0606030504020204" pitchFamily="34" charset="0"/>
              </a:rPr>
              <a:t>Bij Vlucht Vooruit worden we gedreven door het geloof dat een bijdrage leveren aan de maatschappij door middel van werk heel betekenisvol kan zijn. We geloven dat mensen die gevlucht zijn reeds heel wat eigenschappen hebben ingezet om bepaalde wegen af te leggen in hun zoektocht naar een zinrijk leven. Deze sterktes willen we leren kennen en zijn belangrijk in de speurtocht naar werk.</a:t>
            </a:r>
          </a:p>
          <a:p>
            <a:pPr algn="l"/>
            <a:endParaRPr lang="nl-NL" b="0" i="0" dirty="0">
              <a:solidFill>
                <a:srgbClr val="17181A"/>
              </a:solidFill>
              <a:effectLst/>
              <a:latin typeface="Open Sans" panose="020B0606030504020204" pitchFamily="34" charset="0"/>
            </a:endParaRPr>
          </a:p>
          <a:p>
            <a:pPr algn="l"/>
            <a:r>
              <a:rPr lang="nl-NL" b="0" i="0" dirty="0">
                <a:solidFill>
                  <a:srgbClr val="17181A"/>
                </a:solidFill>
                <a:effectLst/>
                <a:latin typeface="Open Sans" panose="020B0606030504020204" pitchFamily="34" charset="0"/>
              </a:rPr>
              <a:t> </a:t>
            </a:r>
          </a:p>
          <a:p>
            <a:pPr algn="l"/>
            <a:r>
              <a:rPr lang="nl-NL" b="0" i="0" dirty="0">
                <a:solidFill>
                  <a:srgbClr val="17181A"/>
                </a:solidFill>
                <a:effectLst/>
                <a:latin typeface="Open Sans" panose="020B0606030504020204" pitchFamily="34" charset="0"/>
              </a:rPr>
              <a:t>Aangezien wij ons op de meest kwetsbare jongeren richten met een afstand tot de arbeidsmarkt, werken we vindplaatsgericht en </a:t>
            </a:r>
            <a:r>
              <a:rPr lang="nl-NL" b="0" i="0" dirty="0" err="1">
                <a:solidFill>
                  <a:srgbClr val="17181A"/>
                </a:solidFill>
                <a:effectLst/>
                <a:latin typeface="Open Sans" panose="020B0606030504020204" pitchFamily="34" charset="0"/>
              </a:rPr>
              <a:t>outreachend</a:t>
            </a:r>
            <a:r>
              <a:rPr lang="nl-NL" b="0" i="0" dirty="0">
                <a:solidFill>
                  <a:srgbClr val="17181A"/>
                </a:solidFill>
                <a:effectLst/>
                <a:latin typeface="Open Sans" panose="020B0606030504020204" pitchFamily="34" charset="0"/>
              </a:rPr>
              <a:t>. We proberen actief naar buiten te treden om op een proactieve manier contact te leggen met onze doelgroep. Eens vertoeven rond het station, een bezoekje brengen aan een jeugdhuis, een </a:t>
            </a:r>
            <a:r>
              <a:rPr lang="nl-NL" b="0" i="0" dirty="0" err="1">
                <a:solidFill>
                  <a:srgbClr val="17181A"/>
                </a:solidFill>
                <a:effectLst/>
                <a:latin typeface="Open Sans" panose="020B0606030504020204" pitchFamily="34" charset="0"/>
              </a:rPr>
              <a:t>praattafel</a:t>
            </a:r>
            <a:r>
              <a:rPr lang="nl-NL" b="0" i="0" dirty="0">
                <a:solidFill>
                  <a:srgbClr val="17181A"/>
                </a:solidFill>
                <a:effectLst/>
                <a:latin typeface="Open Sans" panose="020B0606030504020204" pitchFamily="34" charset="0"/>
              </a:rPr>
              <a:t> bijwonen en simpelweg met folders op stap gaan horen hierbij. </a:t>
            </a:r>
            <a:r>
              <a:rPr lang="nl-NL" b="0" i="0" dirty="0" err="1">
                <a:solidFill>
                  <a:srgbClr val="17181A"/>
                </a:solidFill>
                <a:effectLst/>
                <a:latin typeface="Open Sans" panose="020B0606030504020204" pitchFamily="34" charset="0"/>
              </a:rPr>
              <a:t>Outreachend</a:t>
            </a:r>
            <a:r>
              <a:rPr lang="nl-NL" b="0" i="0" dirty="0">
                <a:solidFill>
                  <a:srgbClr val="17181A"/>
                </a:solidFill>
                <a:effectLst/>
                <a:latin typeface="Open Sans" panose="020B0606030504020204" pitchFamily="34" charset="0"/>
              </a:rPr>
              <a:t> werken betekent voor ons dat we met open armen mensen ontvangen. Neemt een jongere een vriend of broer mee? Welkom! Komen we op plaatsen waar onze jongere mensen kent? We slaan een babbeltje! We nemen een actieve, niet afwachtende houding aan. Nabijheid en bereikbaarheid vinden we hierbij belangrijk. Ook via het samenwerken met andere organisaties proberen we met zoveel mogelijk mensen in contact te komen.</a:t>
            </a: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3770C1-6C19-4FA5-B69F-755E3DAC755F}"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900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17181A"/>
                </a:solidFill>
                <a:effectLst/>
                <a:latin typeface="Open Sans" panose="020B0606030504020204" pitchFamily="34" charset="0"/>
              </a:rPr>
              <a:t>Het startpunt van de methodiek is de vraag van de jongere. We gaan op zoek naar wat de jongeren willen, misschien is dit werk, misschien opleiding en soms weten ze het ook helemaal niet.</a:t>
            </a:r>
          </a:p>
          <a:p>
            <a:pPr algn="l"/>
            <a:r>
              <a:rPr lang="nl-NL" b="0" i="0" dirty="0">
                <a:solidFill>
                  <a:srgbClr val="17181A"/>
                </a:solidFill>
                <a:effectLst/>
                <a:latin typeface="Open Sans" panose="020B0606030504020204" pitchFamily="34" charset="0"/>
              </a:rPr>
              <a:t>Het kan ook dat de vraag niet helemaal realistisch is, maar dit zoeken we gaandeweg uit. Tijdens die zoektocht komen we drempels tegen die we – opnieuw samen – proberen weg te werken.</a:t>
            </a:r>
          </a:p>
          <a:p>
            <a:pPr algn="l"/>
            <a:r>
              <a:rPr lang="nl-NL" b="0" i="0" dirty="0">
                <a:solidFill>
                  <a:srgbClr val="17181A"/>
                </a:solidFill>
                <a:effectLst/>
                <a:latin typeface="Open Sans" panose="020B0606030504020204" pitchFamily="34" charset="0"/>
              </a:rPr>
              <a:t>Indien dit niet lukt, gaan we op zoek naar een andere weg die soms wat langer duurt, maar minder drempels omvat. Door hen zelf te laten ontdekken dat sommige drempels te hoog zijn, gaan ze sneller mee in een aangeboden alternatief. Hebben onze jongeren nog andere vragen, bv. rond het vertalen van een brief, dan kunnen zij hier ook voor bij ons terecht.</a:t>
            </a:r>
          </a:p>
          <a:p>
            <a:pPr algn="l"/>
            <a:r>
              <a:rPr lang="nl-NL" b="0" i="0" dirty="0">
                <a:solidFill>
                  <a:srgbClr val="17181A"/>
                </a:solidFill>
                <a:effectLst/>
                <a:latin typeface="Open Sans" panose="020B0606030504020204" pitchFamily="34" charset="0"/>
              </a:rPr>
              <a:t> </a:t>
            </a:r>
          </a:p>
          <a:p>
            <a:pPr algn="l"/>
            <a:r>
              <a:rPr lang="nl-NL" b="0" i="0" dirty="0">
                <a:solidFill>
                  <a:srgbClr val="17181A"/>
                </a:solidFill>
                <a:effectLst/>
                <a:latin typeface="Open Sans" panose="020B0606030504020204" pitchFamily="34" charset="0"/>
              </a:rPr>
              <a:t>Als een jongere wordt </a:t>
            </a:r>
            <a:r>
              <a:rPr lang="nl-NL" b="0" i="0" dirty="0" err="1">
                <a:solidFill>
                  <a:srgbClr val="17181A"/>
                </a:solidFill>
                <a:effectLst/>
                <a:latin typeface="Open Sans" panose="020B0606030504020204" pitchFamily="34" charset="0"/>
              </a:rPr>
              <a:t>toegeleid</a:t>
            </a:r>
            <a:r>
              <a:rPr lang="nl-NL" b="0" i="0" dirty="0">
                <a:solidFill>
                  <a:srgbClr val="17181A"/>
                </a:solidFill>
                <a:effectLst/>
                <a:latin typeface="Open Sans" panose="020B0606030504020204" pitchFamily="34" charset="0"/>
              </a:rPr>
              <a:t> door een OCMW, VDAB, school… gaan we luisteren naar de vraag van de </a:t>
            </a:r>
            <a:r>
              <a:rPr lang="nl-NL" b="0" i="0" dirty="0" err="1">
                <a:solidFill>
                  <a:srgbClr val="17181A"/>
                </a:solidFill>
                <a:effectLst/>
                <a:latin typeface="Open Sans" panose="020B0606030504020204" pitchFamily="34" charset="0"/>
              </a:rPr>
              <a:t>toeleider</a:t>
            </a:r>
            <a:r>
              <a:rPr lang="nl-NL" b="0" i="0" dirty="0">
                <a:solidFill>
                  <a:srgbClr val="17181A"/>
                </a:solidFill>
                <a:effectLst/>
                <a:latin typeface="Open Sans" panose="020B0606030504020204" pitchFamily="34" charset="0"/>
              </a:rPr>
              <a:t>, maar gaan we in een eerste gesprek vooral op zoek naar de vraag van de jongere.</a:t>
            </a:r>
          </a:p>
          <a:p>
            <a:pPr algn="l"/>
            <a:r>
              <a:rPr lang="nl-NL" b="0" i="0" dirty="0">
                <a:solidFill>
                  <a:srgbClr val="17181A"/>
                </a:solidFill>
                <a:effectLst/>
                <a:latin typeface="Open Sans" panose="020B0606030504020204" pitchFamily="34" charset="0"/>
              </a:rPr>
              <a:t>Indien blijkt dat de vraag van de jongere anders is dan die van de </a:t>
            </a:r>
            <a:r>
              <a:rPr lang="nl-NL" b="0" i="0" dirty="0" err="1">
                <a:solidFill>
                  <a:srgbClr val="17181A"/>
                </a:solidFill>
                <a:effectLst/>
                <a:latin typeface="Open Sans" panose="020B0606030504020204" pitchFamily="34" charset="0"/>
              </a:rPr>
              <a:t>toeleider</a:t>
            </a:r>
            <a:r>
              <a:rPr lang="nl-NL" b="0" i="0" dirty="0">
                <a:solidFill>
                  <a:srgbClr val="17181A"/>
                </a:solidFill>
                <a:effectLst/>
                <a:latin typeface="Open Sans" panose="020B0606030504020204" pitchFamily="34" charset="0"/>
              </a:rPr>
              <a:t>, dan wordt hierover een gesprek aangegaan met alle partijen. We kijken op dat moment om tot een hulpvraag te komen waarin iedereen zich kan vinden, maar waar vooral de jongere 100% achterstaat.</a:t>
            </a:r>
          </a:p>
          <a:p>
            <a:pPr algn="l"/>
            <a:r>
              <a:rPr lang="nl-NL" b="0" i="0" dirty="0">
                <a:solidFill>
                  <a:srgbClr val="17181A"/>
                </a:solidFill>
                <a:effectLst/>
                <a:latin typeface="Open Sans" panose="020B0606030504020204" pitchFamily="34" charset="0"/>
              </a:rPr>
              <a:t> </a:t>
            </a:r>
          </a:p>
          <a:p>
            <a:pPr algn="l"/>
            <a:r>
              <a:rPr lang="nl-NL" b="0" i="0" dirty="0">
                <a:solidFill>
                  <a:srgbClr val="17181A"/>
                </a:solidFill>
                <a:effectLst/>
                <a:latin typeface="Open Sans" panose="020B0606030504020204" pitchFamily="34" charset="0"/>
              </a:rPr>
              <a:t>De begeleiding van de jongeren is meestal één op één om zo de beste weg te vinden richting werk of opleiding. Nabijheid is een belangrijk gegeven, zo zijn we gemakkelijk te bereiken via WhatsApp en Facebook. Daarnaast zijn we flexibel in het maken van afspraken. Voor sommigen is dit wekelijks, voor anderen kan dit in bepaalde gevallen 2 x/week zijn en voor hen die zelfstandiger zijn 1 x/maand. Alles hangt af van de noden van de jongeren en de snelheid waarmee ze vooruitgang maken. Wanneer blijkt dat een jongere dreigt uit te vallen om verscheidene redenen, vinden we het belangrijk om in contact te blijven en aanklampend te werken.</a:t>
            </a:r>
            <a:endParaRPr lang="nl-BE"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3770C1-6C19-4FA5-B69F-755E3DAC755F}"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92000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1" i="0" dirty="0">
                <a:solidFill>
                  <a:srgbClr val="17181A"/>
                </a:solidFill>
                <a:effectLst/>
                <a:latin typeface="Open Sans" panose="020B0606030504020204" pitchFamily="34" charset="0"/>
              </a:rPr>
              <a:t>Regio</a:t>
            </a:r>
            <a:endParaRPr lang="nl-NL" b="0" i="0" dirty="0">
              <a:solidFill>
                <a:srgbClr val="17181A"/>
              </a:solidFill>
              <a:effectLst/>
              <a:latin typeface="Open Sans" panose="020B0606030504020204" pitchFamily="34" charset="0"/>
            </a:endParaRPr>
          </a:p>
          <a:p>
            <a:pPr algn="l"/>
            <a:endParaRPr lang="nl-NL" b="0" i="0" dirty="0">
              <a:solidFill>
                <a:srgbClr val="17181A"/>
              </a:solidFill>
              <a:effectLst/>
              <a:latin typeface="Open Sans" panose="020B0606030504020204" pitchFamily="34" charset="0"/>
            </a:endParaRPr>
          </a:p>
          <a:p>
            <a:pPr algn="l"/>
            <a:r>
              <a:rPr lang="nl-NL" b="0" i="0" dirty="0">
                <a:solidFill>
                  <a:srgbClr val="17181A"/>
                </a:solidFill>
                <a:effectLst/>
                <a:latin typeface="Open Sans" panose="020B0606030504020204" pitchFamily="34" charset="0"/>
              </a:rPr>
              <a:t>Gans West-Vlaanderen met uitzondering van steden en gemeentes waar andere projecten al inzetten op de doelgroep. Dit gaat vooral over de centrumsteden waar de projecten ‘Werkt (Kortrijk), RSL </a:t>
            </a:r>
            <a:r>
              <a:rPr lang="nl-NL" b="0" i="0" dirty="0" err="1">
                <a:solidFill>
                  <a:srgbClr val="17181A"/>
                </a:solidFill>
                <a:effectLst/>
                <a:latin typeface="Open Sans" panose="020B0606030504020204" pitchFamily="34" charset="0"/>
              </a:rPr>
              <a:t>for</a:t>
            </a:r>
            <a:r>
              <a:rPr lang="nl-NL" b="0" i="0" dirty="0">
                <a:solidFill>
                  <a:srgbClr val="17181A"/>
                </a:solidFill>
                <a:effectLst/>
                <a:latin typeface="Open Sans" panose="020B0606030504020204" pitchFamily="34" charset="0"/>
              </a:rPr>
              <a:t> Work (Roeselare), Oostend2Work (Oostende) en </a:t>
            </a:r>
            <a:r>
              <a:rPr lang="nl-NL" b="0" i="0" dirty="0" err="1">
                <a:solidFill>
                  <a:srgbClr val="17181A"/>
                </a:solidFill>
                <a:effectLst/>
                <a:latin typeface="Open Sans" panose="020B0606030504020204" pitchFamily="34" charset="0"/>
              </a:rPr>
              <a:t>Ant-Woord</a:t>
            </a:r>
            <a:r>
              <a:rPr lang="nl-NL" b="0" i="0" dirty="0">
                <a:solidFill>
                  <a:srgbClr val="17181A"/>
                </a:solidFill>
                <a:effectLst/>
                <a:latin typeface="Open Sans" panose="020B0606030504020204" pitchFamily="34" charset="0"/>
              </a:rPr>
              <a:t> (Brugge)actief zijn en goed werk leveren. Op hun vraag, zijn we echter ook zeker bereid samen te werken.</a:t>
            </a:r>
          </a:p>
          <a:p>
            <a:pPr algn="l"/>
            <a:br>
              <a:rPr lang="nl-NL" b="0" i="0" dirty="0">
                <a:solidFill>
                  <a:srgbClr val="17181A"/>
                </a:solidFill>
                <a:effectLst/>
                <a:latin typeface="Open Sans" panose="020B0606030504020204" pitchFamily="34" charset="0"/>
              </a:rPr>
            </a:br>
            <a:r>
              <a:rPr lang="nl-NL" b="0" i="0" dirty="0">
                <a:solidFill>
                  <a:srgbClr val="17181A"/>
                </a:solidFill>
                <a:effectLst/>
                <a:latin typeface="Open Sans" panose="020B0606030504020204" pitchFamily="34" charset="0"/>
              </a:rPr>
              <a:t>We stemmen hiervoor af met ESF- en andere tewerkstellingsprojecten.</a:t>
            </a:r>
          </a:p>
          <a:p>
            <a:endParaRPr lang="nl-BE"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3770C1-6C19-4FA5-B69F-755E3DAC755F}"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5355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3770C1-6C19-4FA5-B69F-755E3DAC755F}"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41322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AYSEL</a:t>
            </a:r>
          </a:p>
          <a:p>
            <a:r>
              <a:rPr lang="nl-NL"/>
              <a:t>Dit is wat er vandaag op de agenda staat in het uurtje</a:t>
            </a:r>
            <a:r>
              <a:rPr lang="nl-NL" baseline="0"/>
              <a:t> dat we voorzien hebben. </a:t>
            </a:r>
          </a:p>
          <a:p>
            <a:r>
              <a:rPr lang="nl-NL" baseline="0"/>
              <a:t>Ik geef het woord aan Geert die zal starten met de uitleg over de persoonsvolgende financiering.</a:t>
            </a:r>
            <a:endParaRPr lang="nl-NL"/>
          </a:p>
        </p:txBody>
      </p:sp>
    </p:spTree>
    <p:extLst>
      <p:ext uri="{BB962C8B-B14F-4D97-AF65-F5344CB8AC3E}">
        <p14:creationId xmlns:p14="http://schemas.microsoft.com/office/powerpoint/2010/main" val="1737172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AYSEL</a:t>
            </a:r>
          </a:p>
          <a:p>
            <a:r>
              <a:rPr lang="nl-NL"/>
              <a:t>Vragen zullen gaandeweg beantwoord</a:t>
            </a:r>
            <a:r>
              <a:rPr lang="nl-NL" baseline="0"/>
              <a:t> worden of achteraf per mail </a:t>
            </a:r>
          </a:p>
          <a:p>
            <a:endParaRPr lang="nl-NL" baseline="0"/>
          </a:p>
          <a:p>
            <a:r>
              <a:rPr lang="nl-NL" baseline="0"/>
              <a:t>Omdat het vandaag het eerste middaggesprek is, zal er achteraf een feedbackformulier verstuurd worden.</a:t>
            </a:r>
          </a:p>
          <a:p>
            <a:r>
              <a:rPr lang="nl-NL" baseline="0"/>
              <a:t>Alle tips, feedback, suggesties zijn dus zeker welkom.</a:t>
            </a:r>
          </a:p>
          <a:p>
            <a:r>
              <a:rPr lang="nl-NL" baseline="0"/>
              <a:t>Op die manier kunnen we bijsturen/aanpassen waar nodig. </a:t>
            </a:r>
            <a:endParaRPr lang="nl-NL"/>
          </a:p>
        </p:txBody>
      </p:sp>
    </p:spTree>
    <p:extLst>
      <p:ext uri="{BB962C8B-B14F-4D97-AF65-F5344CB8AC3E}">
        <p14:creationId xmlns:p14="http://schemas.microsoft.com/office/powerpoint/2010/main" val="2553339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AYSEL</a:t>
            </a:r>
          </a:p>
          <a:p>
            <a:r>
              <a:rPr lang="nl-NL"/>
              <a:t>Dit is wat er vandaag op de agenda staat in het uurtje</a:t>
            </a:r>
            <a:r>
              <a:rPr lang="nl-NL" baseline="0"/>
              <a:t> dat we voorzien hebben. </a:t>
            </a:r>
          </a:p>
          <a:p>
            <a:r>
              <a:rPr lang="nl-NL" baseline="0"/>
              <a:t>Ik geef het woord aan Geert die zal starten met de uitleg over de persoonsvolgende financiering.</a:t>
            </a:r>
            <a:endParaRPr lang="nl-NL"/>
          </a:p>
        </p:txBody>
      </p:sp>
    </p:spTree>
    <p:extLst>
      <p:ext uri="{BB962C8B-B14F-4D97-AF65-F5344CB8AC3E}">
        <p14:creationId xmlns:p14="http://schemas.microsoft.com/office/powerpoint/2010/main" val="1453509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spcBef>
                <a:spcPct val="20000"/>
              </a:spcBef>
              <a:buFont typeface="Arial,Sans-Serif"/>
              <a:buNone/>
            </a:pP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895C39-E373-4B4B-B76D-871DD91ACA18}" type="slidenum">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9944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cs typeface="Calibri"/>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895C39-E373-4B4B-B76D-871DD91ACA18}" type="slidenum">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153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cs typeface="Calibri"/>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895C39-E373-4B4B-B76D-871DD91ACA18}" type="slidenum">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9479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895C39-E373-4B4B-B76D-871DD91ACA1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9962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cs typeface="Calibri"/>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895C39-E373-4B4B-B76D-871DD91ACA18}" type="slidenum">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4366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cs typeface="Calibri"/>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895C39-E373-4B4B-B76D-871DD91ACA18}" type="slidenum">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253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E42D4F-E906-D04F-B06E-65215F479670}"/>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3920619E-98F6-7E45-87EF-1D5597FEA2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808E271C-38D5-384C-B657-CB14B9ADCD9C}"/>
              </a:ext>
            </a:extLst>
          </p:cNvPr>
          <p:cNvSpPr>
            <a:spLocks noGrp="1"/>
          </p:cNvSpPr>
          <p:nvPr>
            <p:ph type="dt" sz="half" idx="10"/>
          </p:nvPr>
        </p:nvSpPr>
        <p:spPr/>
        <p:txBody>
          <a:bodyPr/>
          <a:lstStyle/>
          <a:p>
            <a:fld id="{8FE74305-0D1F-8942-8DE1-0EC9939F1CD5}" type="datetimeFigureOut">
              <a:rPr lang="nl-BE" smtClean="0"/>
              <a:t>19/05/2022</a:t>
            </a:fld>
            <a:endParaRPr lang="nl-BE"/>
          </a:p>
        </p:txBody>
      </p:sp>
      <p:sp>
        <p:nvSpPr>
          <p:cNvPr id="5" name="Tijdelijke aanduiding voor voettekst 4">
            <a:extLst>
              <a:ext uri="{FF2B5EF4-FFF2-40B4-BE49-F238E27FC236}">
                <a16:creationId xmlns:a16="http://schemas.microsoft.com/office/drawing/2014/main" id="{6BD52DC3-DF89-3649-B025-0FC1A6C5AF7A}"/>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782A0749-791D-DE4F-A548-1AED72FD20A1}"/>
              </a:ext>
            </a:extLst>
          </p:cNvPr>
          <p:cNvSpPr>
            <a:spLocks noGrp="1"/>
          </p:cNvSpPr>
          <p:nvPr>
            <p:ph type="sldNum" sz="quarter" idx="12"/>
          </p:nvPr>
        </p:nvSpPr>
        <p:spPr/>
        <p:txBody>
          <a:bodyPr/>
          <a:lstStyle/>
          <a:p>
            <a:fld id="{C0F6A7A5-7582-C74B-ACD7-B80DFEC1F93F}" type="slidenum">
              <a:rPr lang="nl-BE" smtClean="0"/>
              <a:t>‹nr.›</a:t>
            </a:fld>
            <a:endParaRPr lang="nl-BE"/>
          </a:p>
        </p:txBody>
      </p:sp>
    </p:spTree>
    <p:extLst>
      <p:ext uri="{BB962C8B-B14F-4D97-AF65-F5344CB8AC3E}">
        <p14:creationId xmlns:p14="http://schemas.microsoft.com/office/powerpoint/2010/main" val="1755899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5D943D-9A87-C54C-BA62-752C7CB5B567}"/>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45F984B2-1A8A-954F-91B5-0DBE8FB4433B}"/>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DDB5A9C4-B659-9F4D-84F3-9D1D7F5B456B}"/>
              </a:ext>
            </a:extLst>
          </p:cNvPr>
          <p:cNvSpPr>
            <a:spLocks noGrp="1"/>
          </p:cNvSpPr>
          <p:nvPr>
            <p:ph type="dt" sz="half" idx="10"/>
          </p:nvPr>
        </p:nvSpPr>
        <p:spPr/>
        <p:txBody>
          <a:bodyPr/>
          <a:lstStyle/>
          <a:p>
            <a:fld id="{8FE74305-0D1F-8942-8DE1-0EC9939F1CD5}" type="datetimeFigureOut">
              <a:rPr lang="nl-BE" smtClean="0"/>
              <a:t>19/05/2022</a:t>
            </a:fld>
            <a:endParaRPr lang="nl-BE"/>
          </a:p>
        </p:txBody>
      </p:sp>
      <p:sp>
        <p:nvSpPr>
          <p:cNvPr id="5" name="Tijdelijke aanduiding voor voettekst 4">
            <a:extLst>
              <a:ext uri="{FF2B5EF4-FFF2-40B4-BE49-F238E27FC236}">
                <a16:creationId xmlns:a16="http://schemas.microsoft.com/office/drawing/2014/main" id="{6D60417B-00F3-A440-8051-4B32AF7D4C73}"/>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162DA176-7FB9-264C-BBA4-573A665B5A06}"/>
              </a:ext>
            </a:extLst>
          </p:cNvPr>
          <p:cNvSpPr>
            <a:spLocks noGrp="1"/>
          </p:cNvSpPr>
          <p:nvPr>
            <p:ph type="sldNum" sz="quarter" idx="12"/>
          </p:nvPr>
        </p:nvSpPr>
        <p:spPr/>
        <p:txBody>
          <a:bodyPr/>
          <a:lstStyle/>
          <a:p>
            <a:fld id="{C0F6A7A5-7582-C74B-ACD7-B80DFEC1F93F}" type="slidenum">
              <a:rPr lang="nl-BE" smtClean="0"/>
              <a:t>‹nr.›</a:t>
            </a:fld>
            <a:endParaRPr lang="nl-BE"/>
          </a:p>
        </p:txBody>
      </p:sp>
    </p:spTree>
    <p:extLst>
      <p:ext uri="{BB962C8B-B14F-4D97-AF65-F5344CB8AC3E}">
        <p14:creationId xmlns:p14="http://schemas.microsoft.com/office/powerpoint/2010/main" val="633032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69BE10DA-EEED-7246-823F-5D75AC7E61D7}"/>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261B23B2-B1D7-B748-AC8C-C39494CFB0C8}"/>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0D95019F-316D-2346-9F03-0BDA329E41F2}"/>
              </a:ext>
            </a:extLst>
          </p:cNvPr>
          <p:cNvSpPr>
            <a:spLocks noGrp="1"/>
          </p:cNvSpPr>
          <p:nvPr>
            <p:ph type="dt" sz="half" idx="10"/>
          </p:nvPr>
        </p:nvSpPr>
        <p:spPr/>
        <p:txBody>
          <a:bodyPr/>
          <a:lstStyle/>
          <a:p>
            <a:fld id="{8FE74305-0D1F-8942-8DE1-0EC9939F1CD5}" type="datetimeFigureOut">
              <a:rPr lang="nl-BE" smtClean="0"/>
              <a:t>19/05/2022</a:t>
            </a:fld>
            <a:endParaRPr lang="nl-BE"/>
          </a:p>
        </p:txBody>
      </p:sp>
      <p:sp>
        <p:nvSpPr>
          <p:cNvPr id="5" name="Tijdelijke aanduiding voor voettekst 4">
            <a:extLst>
              <a:ext uri="{FF2B5EF4-FFF2-40B4-BE49-F238E27FC236}">
                <a16:creationId xmlns:a16="http://schemas.microsoft.com/office/drawing/2014/main" id="{4E950942-85FA-4B48-94ED-B85F2E678313}"/>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25E54958-7C41-2E4A-A1F8-765FEB568ED7}"/>
              </a:ext>
            </a:extLst>
          </p:cNvPr>
          <p:cNvSpPr>
            <a:spLocks noGrp="1"/>
          </p:cNvSpPr>
          <p:nvPr>
            <p:ph type="sldNum" sz="quarter" idx="12"/>
          </p:nvPr>
        </p:nvSpPr>
        <p:spPr/>
        <p:txBody>
          <a:bodyPr/>
          <a:lstStyle/>
          <a:p>
            <a:fld id="{C0F6A7A5-7582-C74B-ACD7-B80DFEC1F93F}" type="slidenum">
              <a:rPr lang="nl-BE" smtClean="0"/>
              <a:t>‹nr.›</a:t>
            </a:fld>
            <a:endParaRPr lang="nl-BE"/>
          </a:p>
        </p:txBody>
      </p:sp>
    </p:spTree>
    <p:extLst>
      <p:ext uri="{BB962C8B-B14F-4D97-AF65-F5344CB8AC3E}">
        <p14:creationId xmlns:p14="http://schemas.microsoft.com/office/powerpoint/2010/main" val="1694472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nl-NL"/>
              <a:t>Klik om stijl te bewerken</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5/19/2022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‹nr.›</a:t>
            </a:fld>
            <a:endParaRPr lang="en-US" dirty="0"/>
          </a:p>
        </p:txBody>
      </p:sp>
    </p:spTree>
    <p:extLst>
      <p:ext uri="{BB962C8B-B14F-4D97-AF65-F5344CB8AC3E}">
        <p14:creationId xmlns:p14="http://schemas.microsoft.com/office/powerpoint/2010/main" val="2900937024"/>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5/19/2022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‹nr.›</a:t>
            </a:fld>
            <a:endParaRPr lang="en-US" dirty="0"/>
          </a:p>
        </p:txBody>
      </p:sp>
    </p:spTree>
    <p:extLst>
      <p:ext uri="{BB962C8B-B14F-4D97-AF65-F5344CB8AC3E}">
        <p14:creationId xmlns:p14="http://schemas.microsoft.com/office/powerpoint/2010/main" val="775666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nl-NL"/>
              <a:t>Klik om stijl te bewerken</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7" name="Date Placeholder 6"/>
          <p:cNvSpPr>
            <a:spLocks noGrp="1"/>
          </p:cNvSpPr>
          <p:nvPr>
            <p:ph type="dt" sz="half" idx="10"/>
          </p:nvPr>
        </p:nvSpPr>
        <p:spPr/>
        <p:txBody>
          <a:bodyPr/>
          <a:lstStyle/>
          <a:p>
            <a:fld id="{1160EA64-D806-43AC-9DF2-F8C432F32B4C}" type="datetimeFigureOut">
              <a:rPr lang="en-US" dirty="0"/>
              <a:t>5/19/2022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‹nr.›</a:t>
            </a:fld>
            <a:endParaRPr lang="en-US" dirty="0"/>
          </a:p>
        </p:txBody>
      </p:sp>
    </p:spTree>
    <p:extLst>
      <p:ext uri="{BB962C8B-B14F-4D97-AF65-F5344CB8AC3E}">
        <p14:creationId xmlns:p14="http://schemas.microsoft.com/office/powerpoint/2010/main" val="794439112"/>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5/19/2022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‹nr.›</a:t>
            </a:fld>
            <a:endParaRPr lang="en-US" dirty="0"/>
          </a:p>
        </p:txBody>
      </p:sp>
    </p:spTree>
    <p:extLst>
      <p:ext uri="{BB962C8B-B14F-4D97-AF65-F5344CB8AC3E}">
        <p14:creationId xmlns:p14="http://schemas.microsoft.com/office/powerpoint/2010/main" val="21587741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1583436" y="3143250"/>
            <a:ext cx="4270248" cy="259677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7" name="Date Placeholder 6"/>
          <p:cNvSpPr>
            <a:spLocks noGrp="1"/>
          </p:cNvSpPr>
          <p:nvPr>
            <p:ph type="dt" sz="half" idx="10"/>
          </p:nvPr>
        </p:nvSpPr>
        <p:spPr/>
        <p:txBody>
          <a:bodyPr/>
          <a:lstStyle/>
          <a:p>
            <a:fld id="{4F7D4976-E339-4826-83B7-FBD03F55ECF8}" type="datetimeFigureOut">
              <a:rPr lang="en-US" dirty="0"/>
              <a:t>5/19/2022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‹nr.›</a:t>
            </a:fld>
            <a:endParaRPr lang="en-US" dirty="0"/>
          </a:p>
        </p:txBody>
      </p:sp>
      <p:sp>
        <p:nvSpPr>
          <p:cNvPr id="10" name="Title 9"/>
          <p:cNvSpPr>
            <a:spLocks noGrp="1"/>
          </p:cNvSpPr>
          <p:nvPr>
            <p:ph type="title"/>
          </p:nvPr>
        </p:nvSpPr>
        <p:spPr/>
        <p:txBody>
          <a:bodyPr/>
          <a:lstStyle/>
          <a:p>
            <a:r>
              <a:rPr lang="nl-NL"/>
              <a:t>Klik om stijl te bewerken</a:t>
            </a:r>
            <a:endParaRPr lang="en-US" dirty="0"/>
          </a:p>
        </p:txBody>
      </p:sp>
    </p:spTree>
    <p:extLst>
      <p:ext uri="{BB962C8B-B14F-4D97-AF65-F5344CB8AC3E}">
        <p14:creationId xmlns:p14="http://schemas.microsoft.com/office/powerpoint/2010/main" val="28097805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5/19/2022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‹nr.›</a:t>
            </a:fld>
            <a:endParaRPr lang="en-US" dirty="0"/>
          </a:p>
        </p:txBody>
      </p:sp>
    </p:spTree>
    <p:extLst>
      <p:ext uri="{BB962C8B-B14F-4D97-AF65-F5344CB8AC3E}">
        <p14:creationId xmlns:p14="http://schemas.microsoft.com/office/powerpoint/2010/main" val="17679526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5/19/2022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‹nr.›</a:t>
            </a:fld>
            <a:endParaRPr lang="en-US" dirty="0"/>
          </a:p>
        </p:txBody>
      </p:sp>
    </p:spTree>
    <p:extLst>
      <p:ext uri="{BB962C8B-B14F-4D97-AF65-F5344CB8AC3E}">
        <p14:creationId xmlns:p14="http://schemas.microsoft.com/office/powerpoint/2010/main" val="26524561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nl-NL"/>
              <a:t>Klik om stijl te bewerken</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1160EA64-D806-43AC-9DF2-F8C432F32B4C}" type="datetimeFigureOut">
              <a:rPr lang="en-US" dirty="0"/>
              <a:t>5/19/2022</a:t>
            </a:fld>
            <a:endParaRPr lang="en-US" dirty="0"/>
          </a:p>
        </p:txBody>
      </p:sp>
      <p:sp>
        <p:nvSpPr>
          <p:cNvPr id="6" name="Footer Placeholder 5"/>
          <p:cNvSpPr>
            <a:spLocks noGrp="1"/>
          </p:cNvSpPr>
          <p:nvPr>
            <p:ph type="ftr" sz="quarter" idx="11"/>
          </p:nvPr>
        </p:nvSpPr>
        <p:spPr>
          <a:xfrm>
            <a:off x="804672" y="6236208"/>
            <a:ext cx="5167503" cy="320040"/>
          </a:xfrm>
        </p:spPr>
        <p:txBody>
          <a:bodyPr/>
          <a:lstStyle>
            <a:lvl1pPr>
              <a:defRPr>
                <a:solidFill>
                  <a:srgbClr val="FFFFFF">
                    <a:alpha val="69804"/>
                  </a:srgbClr>
                </a:solidFill>
              </a:defRPr>
            </a:lvl1p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dirty="0"/>
              <a:pPr/>
              <a:t>‹nr.›</a:t>
            </a:fld>
            <a:endParaRPr lang="en-US" dirty="0"/>
          </a:p>
        </p:txBody>
      </p:sp>
    </p:spTree>
    <p:extLst>
      <p:ext uri="{BB962C8B-B14F-4D97-AF65-F5344CB8AC3E}">
        <p14:creationId xmlns:p14="http://schemas.microsoft.com/office/powerpoint/2010/main" val="390608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0AF8CA-A170-F74C-9873-CE4454C99FCC}"/>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BC706D59-6B49-684B-AFEB-89441816831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DE96A38B-A815-C749-B73E-24996547AE1C}"/>
              </a:ext>
            </a:extLst>
          </p:cNvPr>
          <p:cNvSpPr>
            <a:spLocks noGrp="1"/>
          </p:cNvSpPr>
          <p:nvPr>
            <p:ph type="dt" sz="half" idx="10"/>
          </p:nvPr>
        </p:nvSpPr>
        <p:spPr/>
        <p:txBody>
          <a:bodyPr/>
          <a:lstStyle/>
          <a:p>
            <a:fld id="{8FE74305-0D1F-8942-8DE1-0EC9939F1CD5}" type="datetimeFigureOut">
              <a:rPr lang="nl-BE" smtClean="0"/>
              <a:t>19/05/2022</a:t>
            </a:fld>
            <a:endParaRPr lang="nl-BE"/>
          </a:p>
        </p:txBody>
      </p:sp>
      <p:sp>
        <p:nvSpPr>
          <p:cNvPr id="5" name="Tijdelijke aanduiding voor voettekst 4">
            <a:extLst>
              <a:ext uri="{FF2B5EF4-FFF2-40B4-BE49-F238E27FC236}">
                <a16:creationId xmlns:a16="http://schemas.microsoft.com/office/drawing/2014/main" id="{E0F1E54D-941D-5147-A694-9EFE4291C44A}"/>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C9BAA3B8-09D1-EA45-A3E0-2CC28211A310}"/>
              </a:ext>
            </a:extLst>
          </p:cNvPr>
          <p:cNvSpPr>
            <a:spLocks noGrp="1"/>
          </p:cNvSpPr>
          <p:nvPr>
            <p:ph type="sldNum" sz="quarter" idx="12"/>
          </p:nvPr>
        </p:nvSpPr>
        <p:spPr/>
        <p:txBody>
          <a:bodyPr/>
          <a:lstStyle/>
          <a:p>
            <a:fld id="{C0F6A7A5-7582-C74B-ACD7-B80DFEC1F93F}" type="slidenum">
              <a:rPr lang="nl-BE" smtClean="0"/>
              <a:t>‹nr.›</a:t>
            </a:fld>
            <a:endParaRPr lang="nl-BE"/>
          </a:p>
        </p:txBody>
      </p:sp>
    </p:spTree>
    <p:extLst>
      <p:ext uri="{BB962C8B-B14F-4D97-AF65-F5344CB8AC3E}">
        <p14:creationId xmlns:p14="http://schemas.microsoft.com/office/powerpoint/2010/main" val="37774206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nl-NL"/>
              <a:t>Klik om stijl te bewerken</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lvl1pPr>
              <a:defRPr>
                <a:solidFill>
                  <a:srgbClr val="FFFFFF">
                    <a:alpha val="90000"/>
                  </a:srgbClr>
                </a:solidFill>
                <a:effectLst>
                  <a:outerShdw blurRad="50800" dist="38100" dir="2700000" algn="tl" rotWithShape="0">
                    <a:prstClr val="black">
                      <a:alpha val="43000"/>
                    </a:prstClr>
                  </a:outerShdw>
                </a:effectLst>
              </a:defRPr>
            </a:lvl1pPr>
          </a:lstStyle>
          <a:p>
            <a:fld id="{1160EA64-D806-43AC-9DF2-F8C432F32B4C}" type="datetimeFigureOut">
              <a:rPr lang="en-US" dirty="0"/>
              <a:pPr/>
              <a:t>5/19/2022</a:t>
            </a:fld>
            <a:endParaRPr lang="en-US" dirty="0"/>
          </a:p>
        </p:txBody>
      </p:sp>
      <p:sp>
        <p:nvSpPr>
          <p:cNvPr id="6" name="Footer Placeholder 5"/>
          <p:cNvSpPr>
            <a:spLocks noGrp="1"/>
          </p:cNvSpPr>
          <p:nvPr>
            <p:ph type="ftr" sz="quarter" idx="11"/>
          </p:nvPr>
        </p:nvSpPr>
        <p:spPr>
          <a:xfrm>
            <a:off x="808523" y="6236208"/>
            <a:ext cx="5103729" cy="320040"/>
          </a:xfrm>
        </p:spPr>
        <p:txBody>
          <a:bodyPr/>
          <a:lstStyle>
            <a:lvl1pPr>
              <a:defRPr>
                <a:solidFill>
                  <a:srgbClr val="FFFFFF">
                    <a:alpha val="70000"/>
                  </a:srgbClr>
                </a:solidFill>
              </a:defRPr>
            </a:lvl1p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dirty="0"/>
              <a:pPr/>
              <a:t>‹nr.›</a:t>
            </a:fld>
            <a:endParaRPr lang="en-US" dirty="0"/>
          </a:p>
        </p:txBody>
      </p:sp>
    </p:spTree>
    <p:extLst>
      <p:ext uri="{BB962C8B-B14F-4D97-AF65-F5344CB8AC3E}">
        <p14:creationId xmlns:p14="http://schemas.microsoft.com/office/powerpoint/2010/main" val="22650095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5/19/2022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‹nr.›</a:t>
            </a:fld>
            <a:endParaRPr lang="en-US" dirty="0"/>
          </a:p>
        </p:txBody>
      </p:sp>
    </p:spTree>
    <p:extLst>
      <p:ext uri="{BB962C8B-B14F-4D97-AF65-F5344CB8AC3E}">
        <p14:creationId xmlns:p14="http://schemas.microsoft.com/office/powerpoint/2010/main" val="24905621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5/19/2022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‹nr.›</a:t>
            </a:fld>
            <a:endParaRPr lang="en-US" dirty="0"/>
          </a:p>
        </p:txBody>
      </p:sp>
    </p:spTree>
    <p:extLst>
      <p:ext uri="{BB962C8B-B14F-4D97-AF65-F5344CB8AC3E}">
        <p14:creationId xmlns:p14="http://schemas.microsoft.com/office/powerpoint/2010/main" val="11941703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endParaRPr lang="nl-B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fld id="{47594F16-5B28-4069-BB43-3C2F8D63726B}" type="datetimeFigureOut">
              <a:rPr lang="nl-BE" smtClean="0"/>
              <a:t>19/05/2022</a:t>
            </a:fld>
            <a:endParaRPr lang="nl-BE" dirty="0"/>
          </a:p>
        </p:txBody>
      </p:sp>
      <p:sp>
        <p:nvSpPr>
          <p:cNvPr id="5" name="Tijdelijke aanduiding voor voettekst 4"/>
          <p:cNvSpPr>
            <a:spLocks noGrp="1"/>
          </p:cNvSpPr>
          <p:nvPr>
            <p:ph type="ftr" sz="quarter" idx="11"/>
          </p:nvPr>
        </p:nvSpPr>
        <p:spPr/>
        <p:txBody>
          <a:bodyPr/>
          <a:lstStyle/>
          <a:p>
            <a:endParaRPr lang="nl-BE" dirty="0"/>
          </a:p>
        </p:txBody>
      </p:sp>
      <p:sp>
        <p:nvSpPr>
          <p:cNvPr id="6" name="Tijdelijke aanduiding voor dianummer 5"/>
          <p:cNvSpPr>
            <a:spLocks noGrp="1"/>
          </p:cNvSpPr>
          <p:nvPr>
            <p:ph type="sldNum" sz="quarter" idx="12"/>
          </p:nvPr>
        </p:nvSpPr>
        <p:spPr/>
        <p:txBody>
          <a:bodyPr/>
          <a:lstStyle/>
          <a:p>
            <a:fld id="{7A902922-ECE4-4006-9871-38C0807F8707}" type="slidenum">
              <a:rPr lang="nl-BE" smtClean="0"/>
              <a:t>‹nr.›</a:t>
            </a:fld>
            <a:endParaRPr lang="nl-BE" dirty="0"/>
          </a:p>
        </p:txBody>
      </p:sp>
    </p:spTree>
    <p:extLst>
      <p:ext uri="{BB962C8B-B14F-4D97-AF65-F5344CB8AC3E}">
        <p14:creationId xmlns:p14="http://schemas.microsoft.com/office/powerpoint/2010/main" val="12275796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47594F16-5B28-4069-BB43-3C2F8D63726B}" type="datetimeFigureOut">
              <a:rPr lang="nl-BE" smtClean="0"/>
              <a:t>19/05/2022</a:t>
            </a:fld>
            <a:endParaRPr lang="nl-BE" dirty="0"/>
          </a:p>
        </p:txBody>
      </p:sp>
      <p:sp>
        <p:nvSpPr>
          <p:cNvPr id="5" name="Tijdelijke aanduiding voor voettekst 4"/>
          <p:cNvSpPr>
            <a:spLocks noGrp="1"/>
          </p:cNvSpPr>
          <p:nvPr>
            <p:ph type="ftr" sz="quarter" idx="11"/>
          </p:nvPr>
        </p:nvSpPr>
        <p:spPr/>
        <p:txBody>
          <a:bodyPr/>
          <a:lstStyle/>
          <a:p>
            <a:endParaRPr lang="nl-BE" dirty="0"/>
          </a:p>
        </p:txBody>
      </p:sp>
      <p:sp>
        <p:nvSpPr>
          <p:cNvPr id="6" name="Tijdelijke aanduiding voor dianummer 5"/>
          <p:cNvSpPr>
            <a:spLocks noGrp="1"/>
          </p:cNvSpPr>
          <p:nvPr>
            <p:ph type="sldNum" sz="quarter" idx="12"/>
          </p:nvPr>
        </p:nvSpPr>
        <p:spPr/>
        <p:txBody>
          <a:bodyPr/>
          <a:lstStyle/>
          <a:p>
            <a:fld id="{7A902922-ECE4-4006-9871-38C0807F8707}" type="slidenum">
              <a:rPr lang="nl-BE" smtClean="0"/>
              <a:t>‹nr.›</a:t>
            </a:fld>
            <a:endParaRPr lang="nl-BE" dirty="0"/>
          </a:p>
        </p:txBody>
      </p:sp>
    </p:spTree>
    <p:extLst>
      <p:ext uri="{BB962C8B-B14F-4D97-AF65-F5344CB8AC3E}">
        <p14:creationId xmlns:p14="http://schemas.microsoft.com/office/powerpoint/2010/main" val="17871526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endParaRPr lang="nl-B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47594F16-5B28-4069-BB43-3C2F8D63726B}" type="datetimeFigureOut">
              <a:rPr lang="nl-BE" smtClean="0"/>
              <a:t>19/05/2022</a:t>
            </a:fld>
            <a:endParaRPr lang="nl-BE" dirty="0"/>
          </a:p>
        </p:txBody>
      </p:sp>
      <p:sp>
        <p:nvSpPr>
          <p:cNvPr id="5" name="Tijdelijke aanduiding voor voettekst 4"/>
          <p:cNvSpPr>
            <a:spLocks noGrp="1"/>
          </p:cNvSpPr>
          <p:nvPr>
            <p:ph type="ftr" sz="quarter" idx="11"/>
          </p:nvPr>
        </p:nvSpPr>
        <p:spPr/>
        <p:txBody>
          <a:bodyPr/>
          <a:lstStyle/>
          <a:p>
            <a:endParaRPr lang="nl-BE" dirty="0"/>
          </a:p>
        </p:txBody>
      </p:sp>
      <p:sp>
        <p:nvSpPr>
          <p:cNvPr id="6" name="Tijdelijke aanduiding voor dianummer 5"/>
          <p:cNvSpPr>
            <a:spLocks noGrp="1"/>
          </p:cNvSpPr>
          <p:nvPr>
            <p:ph type="sldNum" sz="quarter" idx="12"/>
          </p:nvPr>
        </p:nvSpPr>
        <p:spPr/>
        <p:txBody>
          <a:bodyPr/>
          <a:lstStyle/>
          <a:p>
            <a:fld id="{7A902922-ECE4-4006-9871-38C0807F8707}" type="slidenum">
              <a:rPr lang="nl-BE" smtClean="0"/>
              <a:t>‹nr.›</a:t>
            </a:fld>
            <a:endParaRPr lang="nl-BE" dirty="0"/>
          </a:p>
        </p:txBody>
      </p:sp>
    </p:spTree>
    <p:extLst>
      <p:ext uri="{BB962C8B-B14F-4D97-AF65-F5344CB8AC3E}">
        <p14:creationId xmlns:p14="http://schemas.microsoft.com/office/powerpoint/2010/main" val="35950276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47594F16-5B28-4069-BB43-3C2F8D63726B}" type="datetimeFigureOut">
              <a:rPr lang="nl-BE" smtClean="0"/>
              <a:t>19/05/2022</a:t>
            </a:fld>
            <a:endParaRPr lang="nl-BE" dirty="0"/>
          </a:p>
        </p:txBody>
      </p:sp>
      <p:sp>
        <p:nvSpPr>
          <p:cNvPr id="6" name="Tijdelijke aanduiding voor voettekst 5"/>
          <p:cNvSpPr>
            <a:spLocks noGrp="1"/>
          </p:cNvSpPr>
          <p:nvPr>
            <p:ph type="ftr" sz="quarter" idx="11"/>
          </p:nvPr>
        </p:nvSpPr>
        <p:spPr/>
        <p:txBody>
          <a:bodyPr/>
          <a:lstStyle/>
          <a:p>
            <a:endParaRPr lang="nl-BE" dirty="0"/>
          </a:p>
        </p:txBody>
      </p:sp>
      <p:sp>
        <p:nvSpPr>
          <p:cNvPr id="7" name="Tijdelijke aanduiding voor dianummer 6"/>
          <p:cNvSpPr>
            <a:spLocks noGrp="1"/>
          </p:cNvSpPr>
          <p:nvPr>
            <p:ph type="sldNum" sz="quarter" idx="12"/>
          </p:nvPr>
        </p:nvSpPr>
        <p:spPr/>
        <p:txBody>
          <a:bodyPr/>
          <a:lstStyle/>
          <a:p>
            <a:fld id="{7A902922-ECE4-4006-9871-38C0807F8707}" type="slidenum">
              <a:rPr lang="nl-BE" smtClean="0"/>
              <a:t>‹nr.›</a:t>
            </a:fld>
            <a:endParaRPr lang="nl-BE" dirty="0"/>
          </a:p>
        </p:txBody>
      </p:sp>
    </p:spTree>
    <p:extLst>
      <p:ext uri="{BB962C8B-B14F-4D97-AF65-F5344CB8AC3E}">
        <p14:creationId xmlns:p14="http://schemas.microsoft.com/office/powerpoint/2010/main" val="16842051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endParaRPr lang="nl-B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47594F16-5B28-4069-BB43-3C2F8D63726B}" type="datetimeFigureOut">
              <a:rPr lang="nl-BE" smtClean="0"/>
              <a:t>19/05/2022</a:t>
            </a:fld>
            <a:endParaRPr lang="nl-BE" dirty="0"/>
          </a:p>
        </p:txBody>
      </p:sp>
      <p:sp>
        <p:nvSpPr>
          <p:cNvPr id="8" name="Tijdelijke aanduiding voor voettekst 7"/>
          <p:cNvSpPr>
            <a:spLocks noGrp="1"/>
          </p:cNvSpPr>
          <p:nvPr>
            <p:ph type="ftr" sz="quarter" idx="11"/>
          </p:nvPr>
        </p:nvSpPr>
        <p:spPr/>
        <p:txBody>
          <a:bodyPr/>
          <a:lstStyle/>
          <a:p>
            <a:endParaRPr lang="nl-BE" dirty="0"/>
          </a:p>
        </p:txBody>
      </p:sp>
      <p:sp>
        <p:nvSpPr>
          <p:cNvPr id="9" name="Tijdelijke aanduiding voor dianummer 8"/>
          <p:cNvSpPr>
            <a:spLocks noGrp="1"/>
          </p:cNvSpPr>
          <p:nvPr>
            <p:ph type="sldNum" sz="quarter" idx="12"/>
          </p:nvPr>
        </p:nvSpPr>
        <p:spPr/>
        <p:txBody>
          <a:bodyPr/>
          <a:lstStyle/>
          <a:p>
            <a:fld id="{7A902922-ECE4-4006-9871-38C0807F8707}" type="slidenum">
              <a:rPr lang="nl-BE" smtClean="0"/>
              <a:t>‹nr.›</a:t>
            </a:fld>
            <a:endParaRPr lang="nl-BE" dirty="0"/>
          </a:p>
        </p:txBody>
      </p:sp>
    </p:spTree>
    <p:extLst>
      <p:ext uri="{BB962C8B-B14F-4D97-AF65-F5344CB8AC3E}">
        <p14:creationId xmlns:p14="http://schemas.microsoft.com/office/powerpoint/2010/main" val="27394246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47594F16-5B28-4069-BB43-3C2F8D63726B}" type="datetimeFigureOut">
              <a:rPr lang="nl-BE" smtClean="0"/>
              <a:t>19/05/2022</a:t>
            </a:fld>
            <a:endParaRPr lang="nl-BE" dirty="0"/>
          </a:p>
        </p:txBody>
      </p:sp>
      <p:sp>
        <p:nvSpPr>
          <p:cNvPr id="4" name="Tijdelijke aanduiding voor voettekst 3"/>
          <p:cNvSpPr>
            <a:spLocks noGrp="1"/>
          </p:cNvSpPr>
          <p:nvPr>
            <p:ph type="ftr" sz="quarter" idx="11"/>
          </p:nvPr>
        </p:nvSpPr>
        <p:spPr/>
        <p:txBody>
          <a:bodyPr/>
          <a:lstStyle/>
          <a:p>
            <a:endParaRPr lang="nl-BE" dirty="0"/>
          </a:p>
        </p:txBody>
      </p:sp>
      <p:sp>
        <p:nvSpPr>
          <p:cNvPr id="5" name="Tijdelijke aanduiding voor dianummer 4"/>
          <p:cNvSpPr>
            <a:spLocks noGrp="1"/>
          </p:cNvSpPr>
          <p:nvPr>
            <p:ph type="sldNum" sz="quarter" idx="12"/>
          </p:nvPr>
        </p:nvSpPr>
        <p:spPr/>
        <p:txBody>
          <a:bodyPr/>
          <a:lstStyle/>
          <a:p>
            <a:fld id="{7A902922-ECE4-4006-9871-38C0807F8707}" type="slidenum">
              <a:rPr lang="nl-BE" smtClean="0"/>
              <a:t>‹nr.›</a:t>
            </a:fld>
            <a:endParaRPr lang="nl-BE" dirty="0"/>
          </a:p>
        </p:txBody>
      </p:sp>
    </p:spTree>
    <p:extLst>
      <p:ext uri="{BB962C8B-B14F-4D97-AF65-F5344CB8AC3E}">
        <p14:creationId xmlns:p14="http://schemas.microsoft.com/office/powerpoint/2010/main" val="11695353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47594F16-5B28-4069-BB43-3C2F8D63726B}" type="datetimeFigureOut">
              <a:rPr lang="nl-BE" smtClean="0"/>
              <a:t>19/05/2022</a:t>
            </a:fld>
            <a:endParaRPr lang="nl-BE" dirty="0"/>
          </a:p>
        </p:txBody>
      </p:sp>
      <p:sp>
        <p:nvSpPr>
          <p:cNvPr id="3" name="Tijdelijke aanduiding voor voettekst 2"/>
          <p:cNvSpPr>
            <a:spLocks noGrp="1"/>
          </p:cNvSpPr>
          <p:nvPr>
            <p:ph type="ftr" sz="quarter" idx="11"/>
          </p:nvPr>
        </p:nvSpPr>
        <p:spPr/>
        <p:txBody>
          <a:bodyPr/>
          <a:lstStyle/>
          <a:p>
            <a:endParaRPr lang="nl-BE" dirty="0"/>
          </a:p>
        </p:txBody>
      </p:sp>
      <p:sp>
        <p:nvSpPr>
          <p:cNvPr id="4" name="Tijdelijke aanduiding voor dianummer 3"/>
          <p:cNvSpPr>
            <a:spLocks noGrp="1"/>
          </p:cNvSpPr>
          <p:nvPr>
            <p:ph type="sldNum" sz="quarter" idx="12"/>
          </p:nvPr>
        </p:nvSpPr>
        <p:spPr/>
        <p:txBody>
          <a:bodyPr/>
          <a:lstStyle/>
          <a:p>
            <a:fld id="{7A902922-ECE4-4006-9871-38C0807F8707}" type="slidenum">
              <a:rPr lang="nl-BE" smtClean="0"/>
              <a:t>‹nr.›</a:t>
            </a:fld>
            <a:endParaRPr lang="nl-BE" dirty="0"/>
          </a:p>
        </p:txBody>
      </p:sp>
    </p:spTree>
    <p:extLst>
      <p:ext uri="{BB962C8B-B14F-4D97-AF65-F5344CB8AC3E}">
        <p14:creationId xmlns:p14="http://schemas.microsoft.com/office/powerpoint/2010/main" val="689697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E7643F-E646-BB48-A4F2-287208570848}"/>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97D43C9E-982F-004E-8397-F9F3886FF4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1F7782DC-CDCA-074B-A3BB-EC3A41C935ED}"/>
              </a:ext>
            </a:extLst>
          </p:cNvPr>
          <p:cNvSpPr>
            <a:spLocks noGrp="1"/>
          </p:cNvSpPr>
          <p:nvPr>
            <p:ph type="dt" sz="half" idx="10"/>
          </p:nvPr>
        </p:nvSpPr>
        <p:spPr/>
        <p:txBody>
          <a:bodyPr/>
          <a:lstStyle/>
          <a:p>
            <a:fld id="{8FE74305-0D1F-8942-8DE1-0EC9939F1CD5}" type="datetimeFigureOut">
              <a:rPr lang="nl-BE" smtClean="0"/>
              <a:t>19/05/2022</a:t>
            </a:fld>
            <a:endParaRPr lang="nl-BE"/>
          </a:p>
        </p:txBody>
      </p:sp>
      <p:sp>
        <p:nvSpPr>
          <p:cNvPr id="5" name="Tijdelijke aanduiding voor voettekst 4">
            <a:extLst>
              <a:ext uri="{FF2B5EF4-FFF2-40B4-BE49-F238E27FC236}">
                <a16:creationId xmlns:a16="http://schemas.microsoft.com/office/drawing/2014/main" id="{D9E31DA8-3A72-DC4F-A2A8-10C1D88A4328}"/>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19804737-DE2B-E949-A5B5-E7A32C104B32}"/>
              </a:ext>
            </a:extLst>
          </p:cNvPr>
          <p:cNvSpPr>
            <a:spLocks noGrp="1"/>
          </p:cNvSpPr>
          <p:nvPr>
            <p:ph type="sldNum" sz="quarter" idx="12"/>
          </p:nvPr>
        </p:nvSpPr>
        <p:spPr/>
        <p:txBody>
          <a:bodyPr/>
          <a:lstStyle/>
          <a:p>
            <a:fld id="{C0F6A7A5-7582-C74B-ACD7-B80DFEC1F93F}" type="slidenum">
              <a:rPr lang="nl-BE" smtClean="0"/>
              <a:t>‹nr.›</a:t>
            </a:fld>
            <a:endParaRPr lang="nl-BE"/>
          </a:p>
        </p:txBody>
      </p:sp>
    </p:spTree>
    <p:extLst>
      <p:ext uri="{BB962C8B-B14F-4D97-AF65-F5344CB8AC3E}">
        <p14:creationId xmlns:p14="http://schemas.microsoft.com/office/powerpoint/2010/main" val="34578444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nl-B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47594F16-5B28-4069-BB43-3C2F8D63726B}" type="datetimeFigureOut">
              <a:rPr lang="nl-BE" smtClean="0"/>
              <a:t>19/05/2022</a:t>
            </a:fld>
            <a:endParaRPr lang="nl-BE" dirty="0"/>
          </a:p>
        </p:txBody>
      </p:sp>
      <p:sp>
        <p:nvSpPr>
          <p:cNvPr id="6" name="Tijdelijke aanduiding voor voettekst 5"/>
          <p:cNvSpPr>
            <a:spLocks noGrp="1"/>
          </p:cNvSpPr>
          <p:nvPr>
            <p:ph type="ftr" sz="quarter" idx="11"/>
          </p:nvPr>
        </p:nvSpPr>
        <p:spPr/>
        <p:txBody>
          <a:bodyPr/>
          <a:lstStyle/>
          <a:p>
            <a:endParaRPr lang="nl-BE" dirty="0"/>
          </a:p>
        </p:txBody>
      </p:sp>
      <p:sp>
        <p:nvSpPr>
          <p:cNvPr id="7" name="Tijdelijke aanduiding voor dianummer 6"/>
          <p:cNvSpPr>
            <a:spLocks noGrp="1"/>
          </p:cNvSpPr>
          <p:nvPr>
            <p:ph type="sldNum" sz="quarter" idx="12"/>
          </p:nvPr>
        </p:nvSpPr>
        <p:spPr/>
        <p:txBody>
          <a:bodyPr/>
          <a:lstStyle/>
          <a:p>
            <a:fld id="{7A902922-ECE4-4006-9871-38C0807F8707}" type="slidenum">
              <a:rPr lang="nl-BE" smtClean="0"/>
              <a:t>‹nr.›</a:t>
            </a:fld>
            <a:endParaRPr lang="nl-BE" dirty="0"/>
          </a:p>
        </p:txBody>
      </p:sp>
    </p:spTree>
    <p:extLst>
      <p:ext uri="{BB962C8B-B14F-4D97-AF65-F5344CB8AC3E}">
        <p14:creationId xmlns:p14="http://schemas.microsoft.com/office/powerpoint/2010/main" val="33217960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nl-B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dirty="0"/>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47594F16-5B28-4069-BB43-3C2F8D63726B}" type="datetimeFigureOut">
              <a:rPr lang="nl-BE" smtClean="0"/>
              <a:t>19/05/2022</a:t>
            </a:fld>
            <a:endParaRPr lang="nl-BE" dirty="0"/>
          </a:p>
        </p:txBody>
      </p:sp>
      <p:sp>
        <p:nvSpPr>
          <p:cNvPr id="6" name="Tijdelijke aanduiding voor voettekst 5"/>
          <p:cNvSpPr>
            <a:spLocks noGrp="1"/>
          </p:cNvSpPr>
          <p:nvPr>
            <p:ph type="ftr" sz="quarter" idx="11"/>
          </p:nvPr>
        </p:nvSpPr>
        <p:spPr/>
        <p:txBody>
          <a:bodyPr/>
          <a:lstStyle/>
          <a:p>
            <a:endParaRPr lang="nl-BE" dirty="0"/>
          </a:p>
        </p:txBody>
      </p:sp>
      <p:sp>
        <p:nvSpPr>
          <p:cNvPr id="7" name="Tijdelijke aanduiding voor dianummer 6"/>
          <p:cNvSpPr>
            <a:spLocks noGrp="1"/>
          </p:cNvSpPr>
          <p:nvPr>
            <p:ph type="sldNum" sz="quarter" idx="12"/>
          </p:nvPr>
        </p:nvSpPr>
        <p:spPr/>
        <p:txBody>
          <a:bodyPr/>
          <a:lstStyle/>
          <a:p>
            <a:fld id="{7A902922-ECE4-4006-9871-38C0807F8707}" type="slidenum">
              <a:rPr lang="nl-BE" smtClean="0"/>
              <a:t>‹nr.›</a:t>
            </a:fld>
            <a:endParaRPr lang="nl-BE" dirty="0"/>
          </a:p>
        </p:txBody>
      </p:sp>
    </p:spTree>
    <p:extLst>
      <p:ext uri="{BB962C8B-B14F-4D97-AF65-F5344CB8AC3E}">
        <p14:creationId xmlns:p14="http://schemas.microsoft.com/office/powerpoint/2010/main" val="30875337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47594F16-5B28-4069-BB43-3C2F8D63726B}" type="datetimeFigureOut">
              <a:rPr lang="nl-BE" smtClean="0"/>
              <a:t>19/05/2022</a:t>
            </a:fld>
            <a:endParaRPr lang="nl-BE" dirty="0"/>
          </a:p>
        </p:txBody>
      </p:sp>
      <p:sp>
        <p:nvSpPr>
          <p:cNvPr id="5" name="Tijdelijke aanduiding voor voettekst 4"/>
          <p:cNvSpPr>
            <a:spLocks noGrp="1"/>
          </p:cNvSpPr>
          <p:nvPr>
            <p:ph type="ftr" sz="quarter" idx="11"/>
          </p:nvPr>
        </p:nvSpPr>
        <p:spPr/>
        <p:txBody>
          <a:bodyPr/>
          <a:lstStyle/>
          <a:p>
            <a:endParaRPr lang="nl-BE" dirty="0"/>
          </a:p>
        </p:txBody>
      </p:sp>
      <p:sp>
        <p:nvSpPr>
          <p:cNvPr id="6" name="Tijdelijke aanduiding voor dianummer 5"/>
          <p:cNvSpPr>
            <a:spLocks noGrp="1"/>
          </p:cNvSpPr>
          <p:nvPr>
            <p:ph type="sldNum" sz="quarter" idx="12"/>
          </p:nvPr>
        </p:nvSpPr>
        <p:spPr/>
        <p:txBody>
          <a:bodyPr/>
          <a:lstStyle/>
          <a:p>
            <a:fld id="{7A902922-ECE4-4006-9871-38C0807F8707}" type="slidenum">
              <a:rPr lang="nl-BE" smtClean="0"/>
              <a:t>‹nr.›</a:t>
            </a:fld>
            <a:endParaRPr lang="nl-BE" dirty="0"/>
          </a:p>
        </p:txBody>
      </p:sp>
    </p:spTree>
    <p:extLst>
      <p:ext uri="{BB962C8B-B14F-4D97-AF65-F5344CB8AC3E}">
        <p14:creationId xmlns:p14="http://schemas.microsoft.com/office/powerpoint/2010/main" val="13901341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47594F16-5B28-4069-BB43-3C2F8D63726B}" type="datetimeFigureOut">
              <a:rPr lang="nl-BE" smtClean="0"/>
              <a:t>19/05/2022</a:t>
            </a:fld>
            <a:endParaRPr lang="nl-BE" dirty="0"/>
          </a:p>
        </p:txBody>
      </p:sp>
      <p:sp>
        <p:nvSpPr>
          <p:cNvPr id="5" name="Tijdelijke aanduiding voor voettekst 4"/>
          <p:cNvSpPr>
            <a:spLocks noGrp="1"/>
          </p:cNvSpPr>
          <p:nvPr>
            <p:ph type="ftr" sz="quarter" idx="11"/>
          </p:nvPr>
        </p:nvSpPr>
        <p:spPr/>
        <p:txBody>
          <a:bodyPr/>
          <a:lstStyle/>
          <a:p>
            <a:endParaRPr lang="nl-BE" dirty="0"/>
          </a:p>
        </p:txBody>
      </p:sp>
      <p:sp>
        <p:nvSpPr>
          <p:cNvPr id="6" name="Tijdelijke aanduiding voor dianummer 5"/>
          <p:cNvSpPr>
            <a:spLocks noGrp="1"/>
          </p:cNvSpPr>
          <p:nvPr>
            <p:ph type="sldNum" sz="quarter" idx="12"/>
          </p:nvPr>
        </p:nvSpPr>
        <p:spPr/>
        <p:txBody>
          <a:bodyPr/>
          <a:lstStyle/>
          <a:p>
            <a:fld id="{7A902922-ECE4-4006-9871-38C0807F8707}" type="slidenum">
              <a:rPr lang="nl-BE" smtClean="0"/>
              <a:t>‹nr.›</a:t>
            </a:fld>
            <a:endParaRPr lang="nl-BE" dirty="0"/>
          </a:p>
        </p:txBody>
      </p:sp>
    </p:spTree>
    <p:extLst>
      <p:ext uri="{BB962C8B-B14F-4D97-AF65-F5344CB8AC3E}">
        <p14:creationId xmlns:p14="http://schemas.microsoft.com/office/powerpoint/2010/main" val="27222066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eam 3 led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nl-NL" noProof="0"/>
              <a:t>Klik om de titelstijl van het model te bewerken</a:t>
            </a:r>
          </a:p>
        </p:txBody>
      </p:sp>
      <p:sp>
        <p:nvSpPr>
          <p:cNvPr id="7" name="Tijdelijke aanduiding voor voettekst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nl-NL" noProof="0" dirty="0"/>
              <a:t>Een voettekst toevoegen</a:t>
            </a:r>
          </a:p>
        </p:txBody>
      </p:sp>
      <p:sp>
        <p:nvSpPr>
          <p:cNvPr id="8" name="Tijdelijke aanduiding voor dianumm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nl-NL" noProof="0" smtClean="0"/>
              <a:pPr rtl="0"/>
              <a:t>‹nr.›</a:t>
            </a:fld>
            <a:endParaRPr lang="nl-NL" noProof="0" dirty="0"/>
          </a:p>
        </p:txBody>
      </p:sp>
      <p:sp>
        <p:nvSpPr>
          <p:cNvPr id="5" name="Tijdelijke aanduiding voor tekst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103945" y="3995705"/>
            <a:ext cx="1964171" cy="216000"/>
          </a:xfrm>
        </p:spPr>
        <p:txBody>
          <a:bodyPr rtlCol="0"/>
          <a:lstStyle>
            <a:lvl1pPr marL="0" indent="0" algn="l">
              <a:buNone/>
              <a:defRPr sz="1600"/>
            </a:lvl1pPr>
          </a:lstStyle>
          <a:p>
            <a:pPr lvl="0" rtl="0"/>
            <a:r>
              <a:rPr lang="nl-NL" noProof="0"/>
              <a:t>Titel</a:t>
            </a:r>
          </a:p>
        </p:txBody>
      </p:sp>
      <p:sp>
        <p:nvSpPr>
          <p:cNvPr id="13" name="Tijdelijke aanduiding voor tekst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5955887" y="3995705"/>
            <a:ext cx="1964171" cy="216000"/>
          </a:xfrm>
        </p:spPr>
        <p:txBody>
          <a:bodyPr rtlCol="0"/>
          <a:lstStyle>
            <a:lvl1pPr marL="0" indent="0" algn="l">
              <a:buNone/>
              <a:defRPr sz="1600"/>
            </a:lvl1pPr>
          </a:lstStyle>
          <a:p>
            <a:pPr lvl="0" rtl="0"/>
            <a:r>
              <a:rPr lang="nl-NL" noProof="0"/>
              <a:t>Titel</a:t>
            </a:r>
          </a:p>
        </p:txBody>
      </p:sp>
      <p:sp>
        <p:nvSpPr>
          <p:cNvPr id="15" name="Tijdelijke aanduiding voor tekst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9807829" y="3991240"/>
            <a:ext cx="1964171" cy="216000"/>
          </a:xfrm>
        </p:spPr>
        <p:txBody>
          <a:bodyPr rtlCol="0"/>
          <a:lstStyle>
            <a:lvl1pPr marL="0" indent="0" algn="l">
              <a:buNone/>
              <a:defRPr sz="1600"/>
            </a:lvl1pPr>
          </a:lstStyle>
          <a:p>
            <a:pPr lvl="0" rtl="0"/>
            <a:r>
              <a:rPr lang="nl-NL" noProof="0"/>
              <a:t>Titel</a:t>
            </a:r>
          </a:p>
        </p:txBody>
      </p:sp>
      <p:sp>
        <p:nvSpPr>
          <p:cNvPr id="10" name="Tijdelijke aanduiding voor tekst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103945" y="3424428"/>
            <a:ext cx="1964170" cy="504000"/>
          </a:xfrm>
        </p:spPr>
        <p:txBody>
          <a:bodyPr rtlCol="0"/>
          <a:lstStyle>
            <a:lvl1pPr marL="0" indent="0" algn="l">
              <a:buNone/>
              <a:defRPr b="1">
                <a:latin typeface="+mj-lt"/>
              </a:defRPr>
            </a:lvl1pPr>
          </a:lstStyle>
          <a:p>
            <a:pPr lvl="0" rtl="0"/>
            <a:r>
              <a:rPr lang="nl-NL" noProof="0"/>
              <a:t>Naam</a:t>
            </a:r>
          </a:p>
        </p:txBody>
      </p:sp>
      <p:sp>
        <p:nvSpPr>
          <p:cNvPr id="12" name="Tijdelijke aanduiding voor tekst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5955887" y="3424428"/>
            <a:ext cx="1964171" cy="504000"/>
          </a:xfrm>
        </p:spPr>
        <p:txBody>
          <a:bodyPr rtlCol="0"/>
          <a:lstStyle>
            <a:lvl1pPr marL="0" indent="0" algn="l">
              <a:buNone/>
              <a:defRPr b="1">
                <a:latin typeface="+mj-lt"/>
              </a:defRPr>
            </a:lvl1pPr>
          </a:lstStyle>
          <a:p>
            <a:pPr lvl="0" rtl="0"/>
            <a:r>
              <a:rPr lang="nl-NL" noProof="0"/>
              <a:t>Naam</a:t>
            </a:r>
          </a:p>
        </p:txBody>
      </p:sp>
      <p:sp>
        <p:nvSpPr>
          <p:cNvPr id="16" name="Tijdelijke aanduiding voor tekst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9807830" y="3424428"/>
            <a:ext cx="1964170" cy="504000"/>
          </a:xfrm>
        </p:spPr>
        <p:txBody>
          <a:bodyPr rtlCol="0"/>
          <a:lstStyle>
            <a:lvl1pPr marL="0" indent="0" algn="l">
              <a:buNone/>
              <a:defRPr b="1">
                <a:latin typeface="+mj-lt"/>
              </a:defRPr>
            </a:lvl1pPr>
          </a:lstStyle>
          <a:p>
            <a:pPr lvl="0" rtl="0"/>
            <a:r>
              <a:rPr lang="nl-NL" noProof="0"/>
              <a:t>Naam</a:t>
            </a:r>
          </a:p>
        </p:txBody>
      </p:sp>
      <p:sp>
        <p:nvSpPr>
          <p:cNvPr id="24" name="Tijdelijke aanduiding voor afbeelding 22">
            <a:extLst>
              <a:ext uri="{FF2B5EF4-FFF2-40B4-BE49-F238E27FC236}">
                <a16:creationId xmlns:a16="http://schemas.microsoft.com/office/drawing/2014/main" id="{806A4855-25AA-40D4-B1A4-A271486B6C9F}"/>
              </a:ext>
            </a:extLst>
          </p:cNvPr>
          <p:cNvSpPr>
            <a:spLocks noGrp="1"/>
          </p:cNvSpPr>
          <p:nvPr>
            <p:ph type="pic" sz="quarter" idx="23" hasCustomPrompt="1"/>
          </p:nvPr>
        </p:nvSpPr>
        <p:spPr>
          <a:xfrm>
            <a:off x="431800" y="2808242"/>
            <a:ext cx="1505966" cy="1505966"/>
          </a:xfrm>
          <a:prstGeom prst="ellipse">
            <a:avLst/>
          </a:prstGeom>
          <a:solidFill>
            <a:schemeClr val="bg1">
              <a:lumMod val="95000"/>
            </a:schemeClr>
          </a:solidFill>
          <a:ln w="3175">
            <a:solidFill>
              <a:schemeClr val="bg1">
                <a:lumMod val="95000"/>
              </a:schemeClr>
            </a:solidFill>
          </a:ln>
        </p:spPr>
        <p:txBody>
          <a:bodyPr rtlCol="0" anchor="ctr"/>
          <a:lstStyle>
            <a:lvl1pPr marL="0" indent="0" algn="ctr">
              <a:buNone/>
              <a:defRPr sz="1400"/>
            </a:lvl1pPr>
          </a:lstStyle>
          <a:p>
            <a:pPr rtl="0"/>
            <a:r>
              <a:rPr lang="nl-NL" noProof="0" dirty="0"/>
              <a:t>Klik op pictogram om afbeelding toe te voegen</a:t>
            </a:r>
          </a:p>
        </p:txBody>
      </p:sp>
      <p:sp>
        <p:nvSpPr>
          <p:cNvPr id="25" name="Tijdelijke aanduiding voor afbeelding 22">
            <a:extLst>
              <a:ext uri="{FF2B5EF4-FFF2-40B4-BE49-F238E27FC236}">
                <a16:creationId xmlns:a16="http://schemas.microsoft.com/office/drawing/2014/main" id="{31E10A24-B676-4117-9507-B4B0EB406F02}"/>
              </a:ext>
            </a:extLst>
          </p:cNvPr>
          <p:cNvSpPr>
            <a:spLocks noGrp="1"/>
          </p:cNvSpPr>
          <p:nvPr>
            <p:ph type="pic" sz="quarter" idx="24" hasCustomPrompt="1"/>
          </p:nvPr>
        </p:nvSpPr>
        <p:spPr>
          <a:xfrm>
            <a:off x="4283742" y="2808242"/>
            <a:ext cx="1505966" cy="1505966"/>
          </a:xfrm>
          <a:prstGeom prst="ellipse">
            <a:avLst/>
          </a:prstGeom>
          <a:solidFill>
            <a:schemeClr val="bg1">
              <a:lumMod val="95000"/>
            </a:schemeClr>
          </a:solidFill>
          <a:ln w="3175">
            <a:solidFill>
              <a:schemeClr val="bg1">
                <a:lumMod val="95000"/>
              </a:schemeClr>
            </a:solidFill>
          </a:ln>
        </p:spPr>
        <p:txBody>
          <a:bodyPr rtlCol="0" anchor="ctr"/>
          <a:lstStyle>
            <a:lvl1pPr marL="0" indent="0" algn="ctr">
              <a:buNone/>
              <a:defRPr sz="1400"/>
            </a:lvl1pPr>
          </a:lstStyle>
          <a:p>
            <a:pPr rtl="0"/>
            <a:r>
              <a:rPr lang="nl-NL" noProof="0" dirty="0"/>
              <a:t>Klik op pictogram om afbeelding toe te voegen</a:t>
            </a:r>
          </a:p>
        </p:txBody>
      </p:sp>
      <p:sp>
        <p:nvSpPr>
          <p:cNvPr id="26" name="Tijdelijke aanduiding voor afbeelding 22">
            <a:extLst>
              <a:ext uri="{FF2B5EF4-FFF2-40B4-BE49-F238E27FC236}">
                <a16:creationId xmlns:a16="http://schemas.microsoft.com/office/drawing/2014/main" id="{6549D851-9848-44AC-937A-9B1EF867E595}"/>
              </a:ext>
            </a:extLst>
          </p:cNvPr>
          <p:cNvSpPr>
            <a:spLocks noGrp="1"/>
          </p:cNvSpPr>
          <p:nvPr>
            <p:ph type="pic" sz="quarter" idx="25" hasCustomPrompt="1"/>
          </p:nvPr>
        </p:nvSpPr>
        <p:spPr>
          <a:xfrm>
            <a:off x="8135683" y="2808242"/>
            <a:ext cx="1505966" cy="1505966"/>
          </a:xfrm>
          <a:prstGeom prst="ellipse">
            <a:avLst/>
          </a:prstGeom>
          <a:solidFill>
            <a:schemeClr val="bg1">
              <a:lumMod val="95000"/>
            </a:schemeClr>
          </a:solidFill>
          <a:ln w="3175">
            <a:solidFill>
              <a:schemeClr val="bg1">
                <a:lumMod val="95000"/>
              </a:schemeClr>
            </a:solidFill>
          </a:ln>
        </p:spPr>
        <p:txBody>
          <a:bodyPr rtlCol="0" anchor="ctr"/>
          <a:lstStyle>
            <a:lvl1pPr marL="0" indent="0" algn="ctr">
              <a:buNone/>
              <a:defRPr sz="1400"/>
            </a:lvl1pPr>
          </a:lstStyle>
          <a:p>
            <a:pPr rtl="0"/>
            <a:r>
              <a:rPr lang="nl-NL" noProof="0" dirty="0"/>
              <a:t>Klik op pictogram om afbeelding toe te voegen</a:t>
            </a:r>
          </a:p>
        </p:txBody>
      </p:sp>
      <p:sp>
        <p:nvSpPr>
          <p:cNvPr id="9" name="Tijdelijke aanduiding voor tekst 8">
            <a:extLst>
              <a:ext uri="{FF2B5EF4-FFF2-40B4-BE49-F238E27FC236}">
                <a16:creationId xmlns:a16="http://schemas.microsoft.com/office/drawing/2014/main" id="{36DD16A0-27CF-480C-8ADD-7BB99E0031A4}"/>
              </a:ext>
            </a:extLst>
          </p:cNvPr>
          <p:cNvSpPr>
            <a:spLocks noGrp="1"/>
          </p:cNvSpPr>
          <p:nvPr>
            <p:ph type="body" sz="quarter" idx="26" hasCustomPrompt="1"/>
          </p:nvPr>
        </p:nvSpPr>
        <p:spPr>
          <a:xfrm>
            <a:off x="431800" y="1080000"/>
            <a:ext cx="11339513" cy="276561"/>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nl-NL" noProof="0"/>
              <a:t>Subkop</a:t>
            </a:r>
          </a:p>
        </p:txBody>
      </p:sp>
      <p:sp>
        <p:nvSpPr>
          <p:cNvPr id="4" name="Tijdelijke aanduiding voor tekst 3">
            <a:extLst>
              <a:ext uri="{FF2B5EF4-FFF2-40B4-BE49-F238E27FC236}">
                <a16:creationId xmlns:a16="http://schemas.microsoft.com/office/drawing/2014/main" id="{B47CA876-2153-4136-850D-EE098BDC242E}"/>
              </a:ext>
            </a:extLst>
          </p:cNvPr>
          <p:cNvSpPr>
            <a:spLocks noGrp="1"/>
          </p:cNvSpPr>
          <p:nvPr>
            <p:ph type="body" sz="quarter" idx="27" hasCustomPrompt="1"/>
          </p:nvPr>
        </p:nvSpPr>
        <p:spPr>
          <a:xfrm>
            <a:off x="2103945" y="4311393"/>
            <a:ext cx="1964172" cy="1130300"/>
          </a:xfrm>
        </p:spPr>
        <p:txBody>
          <a:bodyPr rtlCol="0"/>
          <a:lstStyle>
            <a:lvl1pPr marL="0" indent="0">
              <a:buFont typeface="Arial" panose="020B0604020202020204" pitchFamily="34" charse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nl-NL" noProof="0"/>
              <a:t>Korte biografie</a:t>
            </a:r>
          </a:p>
        </p:txBody>
      </p:sp>
      <p:sp>
        <p:nvSpPr>
          <p:cNvPr id="11" name="Tijdelijke aanduiding voor tekst 10">
            <a:extLst>
              <a:ext uri="{FF2B5EF4-FFF2-40B4-BE49-F238E27FC236}">
                <a16:creationId xmlns:a16="http://schemas.microsoft.com/office/drawing/2014/main" id="{969B21C2-C689-49C2-B45F-14C5C53A587B}"/>
              </a:ext>
            </a:extLst>
          </p:cNvPr>
          <p:cNvSpPr>
            <a:spLocks noGrp="1"/>
          </p:cNvSpPr>
          <p:nvPr>
            <p:ph type="body" sz="quarter" idx="28" hasCustomPrompt="1"/>
          </p:nvPr>
        </p:nvSpPr>
        <p:spPr>
          <a:xfrm>
            <a:off x="5955887" y="4311393"/>
            <a:ext cx="1963737" cy="1130300"/>
          </a:xfrm>
        </p:spPr>
        <p:txBody>
          <a:bodyPr rtlCol="0"/>
          <a:lstStyle>
            <a:lvl1pPr marL="0" indent="0">
              <a:buNone/>
              <a:defRPr/>
            </a:lvl1pPr>
          </a:lstStyle>
          <a:p>
            <a:pPr lvl="0" rtl="0"/>
            <a:r>
              <a:rPr lang="nl-NL" noProof="0"/>
              <a:t>Korte biografie</a:t>
            </a:r>
          </a:p>
        </p:txBody>
      </p:sp>
      <p:sp>
        <p:nvSpPr>
          <p:cNvPr id="17" name="Tijdelijke aanduiding voor tekst 16">
            <a:extLst>
              <a:ext uri="{FF2B5EF4-FFF2-40B4-BE49-F238E27FC236}">
                <a16:creationId xmlns:a16="http://schemas.microsoft.com/office/drawing/2014/main" id="{E33D8E11-F7FD-4AD9-BEC6-78C6500F8172}"/>
              </a:ext>
            </a:extLst>
          </p:cNvPr>
          <p:cNvSpPr>
            <a:spLocks noGrp="1"/>
          </p:cNvSpPr>
          <p:nvPr>
            <p:ph type="body" sz="quarter" idx="29" hasCustomPrompt="1"/>
          </p:nvPr>
        </p:nvSpPr>
        <p:spPr>
          <a:xfrm>
            <a:off x="9807829" y="4311393"/>
            <a:ext cx="1981200" cy="1138238"/>
          </a:xfrm>
        </p:spPr>
        <p:txBody>
          <a:bodyPr rtlCol="0"/>
          <a:lstStyle>
            <a:lvl1pPr marL="0" indent="0">
              <a:buNone/>
              <a:defRPr/>
            </a:lvl1pPr>
          </a:lstStyle>
          <a:p>
            <a:pPr lvl="0" rtl="0"/>
            <a:r>
              <a:rPr lang="nl-NL" noProof="0"/>
              <a:t>Korte biografie</a:t>
            </a:r>
          </a:p>
        </p:txBody>
      </p:sp>
    </p:spTree>
    <p:extLst>
      <p:ext uri="{BB962C8B-B14F-4D97-AF65-F5344CB8AC3E}">
        <p14:creationId xmlns:p14="http://schemas.microsoft.com/office/powerpoint/2010/main" val="18679202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nl-NL"/>
              <a:t>Klik om stijl te bewerken</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B61BEF0D-F0BB-DE4B-95CE-6DB70DBA9567}" type="datetimeFigureOut">
              <a:rPr lang="en-US" smtClean="0"/>
              <a:pPr/>
              <a:t>5/19/2022</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6935229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7862676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nl-NL"/>
              <a:t>Klik om stijl te bewerken</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B61BEF0D-F0BB-DE4B-95CE-6DB70DBA9567}" type="datetimeFigureOut">
              <a:rPr lang="en-US" smtClean="0"/>
              <a:pPr/>
              <a:t>5/19/2022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41302488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5/19/2022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‹nr.›</a:t>
            </a:fld>
            <a:endParaRPr lang="en-US" dirty="0"/>
          </a:p>
        </p:txBody>
      </p:sp>
    </p:spTree>
    <p:extLst>
      <p:ext uri="{BB962C8B-B14F-4D97-AF65-F5344CB8AC3E}">
        <p14:creationId xmlns:p14="http://schemas.microsoft.com/office/powerpoint/2010/main" val="29528311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stijl te bewerken</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5/19/2022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1237117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47DA83-EF9B-964E-9C93-3F92E80E8093}"/>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32B277BC-BA2E-3340-8D27-378879CC1F73}"/>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8ACFE671-5EF9-5149-9FEE-3C4174B7845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133067A9-1C66-A143-A0EC-4DC2B107976F}"/>
              </a:ext>
            </a:extLst>
          </p:cNvPr>
          <p:cNvSpPr>
            <a:spLocks noGrp="1"/>
          </p:cNvSpPr>
          <p:nvPr>
            <p:ph type="dt" sz="half" idx="10"/>
          </p:nvPr>
        </p:nvSpPr>
        <p:spPr/>
        <p:txBody>
          <a:bodyPr/>
          <a:lstStyle/>
          <a:p>
            <a:fld id="{8FE74305-0D1F-8942-8DE1-0EC9939F1CD5}" type="datetimeFigureOut">
              <a:rPr lang="nl-BE" smtClean="0"/>
              <a:t>19/05/2022</a:t>
            </a:fld>
            <a:endParaRPr lang="nl-BE"/>
          </a:p>
        </p:txBody>
      </p:sp>
      <p:sp>
        <p:nvSpPr>
          <p:cNvPr id="6" name="Tijdelijke aanduiding voor voettekst 5">
            <a:extLst>
              <a:ext uri="{FF2B5EF4-FFF2-40B4-BE49-F238E27FC236}">
                <a16:creationId xmlns:a16="http://schemas.microsoft.com/office/drawing/2014/main" id="{4374F84A-644D-9A4D-A039-20A8A6941D25}"/>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8493574B-291E-B04E-AE41-533D6E545551}"/>
              </a:ext>
            </a:extLst>
          </p:cNvPr>
          <p:cNvSpPr>
            <a:spLocks noGrp="1"/>
          </p:cNvSpPr>
          <p:nvPr>
            <p:ph type="sldNum" sz="quarter" idx="12"/>
          </p:nvPr>
        </p:nvSpPr>
        <p:spPr/>
        <p:txBody>
          <a:bodyPr/>
          <a:lstStyle/>
          <a:p>
            <a:fld id="{C0F6A7A5-7582-C74B-ACD7-B80DFEC1F93F}" type="slidenum">
              <a:rPr lang="nl-BE" smtClean="0"/>
              <a:t>‹nr.›</a:t>
            </a:fld>
            <a:endParaRPr lang="nl-BE"/>
          </a:p>
        </p:txBody>
      </p:sp>
    </p:spTree>
    <p:extLst>
      <p:ext uri="{BB962C8B-B14F-4D97-AF65-F5344CB8AC3E}">
        <p14:creationId xmlns:p14="http://schemas.microsoft.com/office/powerpoint/2010/main" val="26039439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nl-NL"/>
              <a:t>Klik om stijl te bewerken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5/19/2022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41262449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5/19/2022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6313906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nl-NL"/>
              <a:t>Klik om stijl te bewerken</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Date Placeholder 4"/>
          <p:cNvSpPr>
            <a:spLocks noGrp="1"/>
          </p:cNvSpPr>
          <p:nvPr>
            <p:ph type="dt" sz="half" idx="10"/>
          </p:nvPr>
        </p:nvSpPr>
        <p:spPr/>
        <p:txBody>
          <a:bodyPr/>
          <a:lstStyle/>
          <a:p>
            <a:fld id="{42A54C80-263E-416B-A8E0-580EDEADCBDC}" type="datetimeFigureOut">
              <a:rPr lang="en-US" smtClean="0"/>
              <a:t>5/19/2022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519954A3-9DFD-4C44-94BA-B95130A3BA1C}" type="slidenum">
              <a:rPr lang="en-US" smtClean="0"/>
              <a:t>‹nr.›</a:t>
            </a:fld>
            <a:endParaRPr lang="en-US" dirty="0"/>
          </a:p>
        </p:txBody>
      </p:sp>
    </p:spTree>
    <p:extLst>
      <p:ext uri="{BB962C8B-B14F-4D97-AF65-F5344CB8AC3E}">
        <p14:creationId xmlns:p14="http://schemas.microsoft.com/office/powerpoint/2010/main" val="39718155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nl-NL"/>
              <a:t>Klik om stijl te bewerken</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nl-NL"/>
              <a:t>Klik op het pictogram als u een afbeelding wilt toevoegen</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Date Placeholder 4"/>
          <p:cNvSpPr>
            <a:spLocks noGrp="1"/>
          </p:cNvSpPr>
          <p:nvPr>
            <p:ph type="dt" sz="half" idx="10"/>
          </p:nvPr>
        </p:nvSpPr>
        <p:spPr/>
        <p:txBody>
          <a:bodyPr/>
          <a:lstStyle/>
          <a:p>
            <a:fld id="{B61BEF0D-F0BB-DE4B-95CE-6DB70DBA9567}" type="datetimeFigureOut">
              <a:rPr lang="en-US" smtClean="0"/>
              <a:pPr/>
              <a:t>5/19/2022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29093907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nl-NL"/>
              <a:t>Klik om stijl te bewerken</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Date Placeholder 4"/>
          <p:cNvSpPr>
            <a:spLocks noGrp="1"/>
          </p:cNvSpPr>
          <p:nvPr>
            <p:ph type="dt" sz="half" idx="10"/>
          </p:nvPr>
        </p:nvSpPr>
        <p:spPr/>
        <p:txBody>
          <a:bodyPr/>
          <a:lstStyle/>
          <a:p>
            <a:fld id="{B61BEF0D-F0BB-DE4B-95CE-6DB70DBA9567}" type="datetimeFigureOut">
              <a:rPr lang="en-US" smtClean="0"/>
              <a:pPr/>
              <a:t>5/19/2022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25500079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Titel en bijschrift">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nl-NL"/>
              <a:t>Klik om stijl te bewerken</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4" name="Date Placeholder 3"/>
          <p:cNvSpPr>
            <a:spLocks noGrp="1"/>
          </p:cNvSpPr>
          <p:nvPr>
            <p:ph type="dt" sz="half" idx="10"/>
          </p:nvPr>
        </p:nvSpPr>
        <p:spPr/>
        <p:txBody>
          <a:bodyPr/>
          <a:lstStyle/>
          <a:p>
            <a:fld id="{B61BEF0D-F0BB-DE4B-95CE-6DB70DBA9567}" type="datetimeFigureOut">
              <a:rPr lang="en-US" smtClean="0"/>
              <a:pPr/>
              <a:t>5/19/2022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7355278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Citeraat met bijschrift">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nl-NL"/>
              <a:t>Klik om stijl te bewerken</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4" name="Date Placeholder 3"/>
          <p:cNvSpPr>
            <a:spLocks noGrp="1"/>
          </p:cNvSpPr>
          <p:nvPr>
            <p:ph type="dt" sz="half" idx="10"/>
          </p:nvPr>
        </p:nvSpPr>
        <p:spPr/>
        <p:txBody>
          <a:bodyPr/>
          <a:lstStyle/>
          <a:p>
            <a:fld id="{B61BEF0D-F0BB-DE4B-95CE-6DB70DBA9567}" type="datetimeFigureOut">
              <a:rPr lang="en-US" smtClean="0"/>
              <a:pPr/>
              <a:t>5/19/2022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28951638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Naamkaartj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nl-NL"/>
              <a:t>Klik om stijl te bewerken</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B61BEF0D-F0BB-DE4B-95CE-6DB70DBA9567}" type="datetimeFigureOut">
              <a:rPr lang="en-US" smtClean="0"/>
              <a:pPr/>
              <a:t>5/19/2022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9421135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nl-NL"/>
              <a:t>Klik om stijl te bewerken</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61BEF0D-F0BB-DE4B-95CE-6DB70DBA9567}" type="datetimeFigureOut">
              <a:rPr lang="en-US" smtClean="0"/>
              <a:pPr/>
              <a:t>5/19/2022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40891563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nl-NL"/>
              <a:t>Klik om stijl te bewerken</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61BEF0D-F0BB-DE4B-95CE-6DB70DBA9567}" type="datetimeFigureOut">
              <a:rPr lang="en-US" smtClean="0"/>
              <a:pPr/>
              <a:t>5/19/2022</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2102559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9D2FC4-768E-D448-8E1E-9926EF9B502E}"/>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001F8FA9-A2B4-704F-B4F8-846EE2812A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A23FA7BB-F468-4144-9B49-F5D10938577C}"/>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2DBADD2E-0363-D64C-BF93-F9C9F208C8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C2EE83DD-353C-6F47-857A-84D3844C847D}"/>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50289228-C302-CF44-9716-6AE35EE50804}"/>
              </a:ext>
            </a:extLst>
          </p:cNvPr>
          <p:cNvSpPr>
            <a:spLocks noGrp="1"/>
          </p:cNvSpPr>
          <p:nvPr>
            <p:ph type="dt" sz="half" idx="10"/>
          </p:nvPr>
        </p:nvSpPr>
        <p:spPr/>
        <p:txBody>
          <a:bodyPr/>
          <a:lstStyle/>
          <a:p>
            <a:fld id="{8FE74305-0D1F-8942-8DE1-0EC9939F1CD5}" type="datetimeFigureOut">
              <a:rPr lang="nl-BE" smtClean="0"/>
              <a:t>19/05/2022</a:t>
            </a:fld>
            <a:endParaRPr lang="nl-BE"/>
          </a:p>
        </p:txBody>
      </p:sp>
      <p:sp>
        <p:nvSpPr>
          <p:cNvPr id="8" name="Tijdelijke aanduiding voor voettekst 7">
            <a:extLst>
              <a:ext uri="{FF2B5EF4-FFF2-40B4-BE49-F238E27FC236}">
                <a16:creationId xmlns:a16="http://schemas.microsoft.com/office/drawing/2014/main" id="{5E30EAA1-56CA-1F46-88B0-72321671F723}"/>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37B1C4F7-615C-6942-AB57-F4FAA1D00061}"/>
              </a:ext>
            </a:extLst>
          </p:cNvPr>
          <p:cNvSpPr>
            <a:spLocks noGrp="1"/>
          </p:cNvSpPr>
          <p:nvPr>
            <p:ph type="sldNum" sz="quarter" idx="12"/>
          </p:nvPr>
        </p:nvSpPr>
        <p:spPr/>
        <p:txBody>
          <a:bodyPr/>
          <a:lstStyle/>
          <a:p>
            <a:fld id="{C0F6A7A5-7582-C74B-ACD7-B80DFEC1F93F}" type="slidenum">
              <a:rPr lang="nl-BE" smtClean="0"/>
              <a:t>‹nr.›</a:t>
            </a:fld>
            <a:endParaRPr lang="nl-BE"/>
          </a:p>
        </p:txBody>
      </p:sp>
    </p:spTree>
    <p:extLst>
      <p:ext uri="{BB962C8B-B14F-4D97-AF65-F5344CB8AC3E}">
        <p14:creationId xmlns:p14="http://schemas.microsoft.com/office/powerpoint/2010/main" val="3319044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nl-NL"/>
              <a:t>Klik om stijl te bewerken</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5C6B4A9-1611-4792-9094-5F34BCA07E0B}" type="datetimeFigureOut">
              <a:rPr lang="en-US" smtClean="0"/>
              <a:t>5/19/2022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‹nr.›</a:t>
            </a:fld>
            <a:endParaRPr lang="en-US" dirty="0"/>
          </a:p>
        </p:txBody>
      </p:sp>
    </p:spTree>
    <p:extLst>
      <p:ext uri="{BB962C8B-B14F-4D97-AF65-F5344CB8AC3E}">
        <p14:creationId xmlns:p14="http://schemas.microsoft.com/office/powerpoint/2010/main" val="3212572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nl-NL"/>
              <a:t>Klik om stijl te bewerken</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B61BEF0D-F0BB-DE4B-95CE-6DB70DBA9567}" type="datetimeFigureOut">
              <a:rPr lang="en-US" smtClean="0"/>
              <a:pPr/>
              <a:t>5/19/2022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26041025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eldia">
    <p:spTree>
      <p:nvGrpSpPr>
        <p:cNvPr id="1" name=""/>
        <p:cNvGrpSpPr/>
        <p:nvPr/>
      </p:nvGrpSpPr>
      <p:grpSpPr>
        <a:xfrm>
          <a:off x="0" y="0"/>
          <a:ext cx="0" cy="0"/>
          <a:chOff x="0" y="0"/>
          <a:chExt cx="0" cy="0"/>
        </a:xfrm>
      </p:grpSpPr>
      <p:sp>
        <p:nvSpPr>
          <p:cNvPr id="10" name="Tijdelijke aanduiding voor titel 1">
            <a:extLst>
              <a:ext uri="{FF2B5EF4-FFF2-40B4-BE49-F238E27FC236}">
                <a16:creationId xmlns:a16="http://schemas.microsoft.com/office/drawing/2014/main" id="{BE3C01EA-D100-7445-9A9F-FF4B8EF9D979}"/>
              </a:ext>
            </a:extLst>
          </p:cNvPr>
          <p:cNvSpPr>
            <a:spLocks noGrp="1"/>
          </p:cNvSpPr>
          <p:nvPr>
            <p:ph type="title"/>
          </p:nvPr>
        </p:nvSpPr>
        <p:spPr>
          <a:xfrm>
            <a:off x="1078423" y="1457751"/>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11" name="Tijdelijke aanduiding voor tekst 2">
            <a:extLst>
              <a:ext uri="{FF2B5EF4-FFF2-40B4-BE49-F238E27FC236}">
                <a16:creationId xmlns:a16="http://schemas.microsoft.com/office/drawing/2014/main" id="{891C84C7-A571-EA44-B79B-2506195177F7}"/>
              </a:ext>
            </a:extLst>
          </p:cNvPr>
          <p:cNvSpPr>
            <a:spLocks noGrp="1"/>
          </p:cNvSpPr>
          <p:nvPr>
            <p:ph idx="1"/>
          </p:nvPr>
        </p:nvSpPr>
        <p:spPr>
          <a:xfrm>
            <a:off x="1078423" y="2783315"/>
            <a:ext cx="10515600" cy="4074686"/>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0582079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eldia">
    <p:spTree>
      <p:nvGrpSpPr>
        <p:cNvPr id="1" name=""/>
        <p:cNvGrpSpPr/>
        <p:nvPr/>
      </p:nvGrpSpPr>
      <p:grpSpPr>
        <a:xfrm>
          <a:off x="0" y="0"/>
          <a:ext cx="0" cy="0"/>
          <a:chOff x="0" y="0"/>
          <a:chExt cx="0" cy="0"/>
        </a:xfrm>
      </p:grpSpPr>
      <p:sp>
        <p:nvSpPr>
          <p:cNvPr id="4" name="Tijdelijke aanduiding voor titel 1">
            <a:extLst>
              <a:ext uri="{FF2B5EF4-FFF2-40B4-BE49-F238E27FC236}">
                <a16:creationId xmlns:a16="http://schemas.microsoft.com/office/drawing/2014/main" id="{0E1931F5-F0DE-6846-A786-0108A885DBC1}"/>
              </a:ext>
            </a:extLst>
          </p:cNvPr>
          <p:cNvSpPr>
            <a:spLocks noGrp="1"/>
          </p:cNvSpPr>
          <p:nvPr>
            <p:ph type="title"/>
          </p:nvPr>
        </p:nvSpPr>
        <p:spPr>
          <a:xfrm>
            <a:off x="957469" y="140873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5" name="Tijdelijke aanduiding voor tekst 2">
            <a:extLst>
              <a:ext uri="{FF2B5EF4-FFF2-40B4-BE49-F238E27FC236}">
                <a16:creationId xmlns:a16="http://schemas.microsoft.com/office/drawing/2014/main" id="{1A2FF663-42F9-3842-A6BB-E4B64DB4825E}"/>
              </a:ext>
            </a:extLst>
          </p:cNvPr>
          <p:cNvSpPr>
            <a:spLocks noGrp="1"/>
          </p:cNvSpPr>
          <p:nvPr>
            <p:ph idx="1"/>
          </p:nvPr>
        </p:nvSpPr>
        <p:spPr>
          <a:xfrm>
            <a:off x="957469" y="286923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6561767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eldia">
    <p:spTree>
      <p:nvGrpSpPr>
        <p:cNvPr id="1" name=""/>
        <p:cNvGrpSpPr/>
        <p:nvPr/>
      </p:nvGrpSpPr>
      <p:grpSpPr>
        <a:xfrm>
          <a:off x="0" y="0"/>
          <a:ext cx="0" cy="0"/>
          <a:chOff x="0" y="0"/>
          <a:chExt cx="0" cy="0"/>
        </a:xfrm>
      </p:grpSpPr>
      <p:sp>
        <p:nvSpPr>
          <p:cNvPr id="4" name="Tijdelijke aanduiding voor titel 1">
            <a:extLst>
              <a:ext uri="{FF2B5EF4-FFF2-40B4-BE49-F238E27FC236}">
                <a16:creationId xmlns:a16="http://schemas.microsoft.com/office/drawing/2014/main" id="{0E1931F5-F0DE-6846-A786-0108A885DBC1}"/>
              </a:ext>
            </a:extLst>
          </p:cNvPr>
          <p:cNvSpPr>
            <a:spLocks noGrp="1"/>
          </p:cNvSpPr>
          <p:nvPr>
            <p:ph type="title"/>
          </p:nvPr>
        </p:nvSpPr>
        <p:spPr>
          <a:xfrm>
            <a:off x="957469" y="140873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5" name="Tijdelijke aanduiding voor tekst 2">
            <a:extLst>
              <a:ext uri="{FF2B5EF4-FFF2-40B4-BE49-F238E27FC236}">
                <a16:creationId xmlns:a16="http://schemas.microsoft.com/office/drawing/2014/main" id="{1A2FF663-42F9-3842-A6BB-E4B64DB4825E}"/>
              </a:ext>
            </a:extLst>
          </p:cNvPr>
          <p:cNvSpPr>
            <a:spLocks noGrp="1"/>
          </p:cNvSpPr>
          <p:nvPr>
            <p:ph idx="1"/>
          </p:nvPr>
        </p:nvSpPr>
        <p:spPr>
          <a:xfrm>
            <a:off x="957469" y="286923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2463521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cSld name="Titel + logo + foto">
    <p:spTree>
      <p:nvGrpSpPr>
        <p:cNvPr id="1" name=""/>
        <p:cNvGrpSpPr/>
        <p:nvPr/>
      </p:nvGrpSpPr>
      <p:grpSpPr>
        <a:xfrm>
          <a:off x="0" y="0"/>
          <a:ext cx="0" cy="0"/>
          <a:chOff x="0" y="0"/>
          <a:chExt cx="0" cy="0"/>
        </a:xfrm>
      </p:grpSpPr>
      <p:sp>
        <p:nvSpPr>
          <p:cNvPr id="13" name="Shape 13"/>
          <p:cNvSpPr>
            <a:spLocks noGrp="1"/>
          </p:cNvSpPr>
          <p:nvPr>
            <p:ph type="pic" idx="13"/>
          </p:nvPr>
        </p:nvSpPr>
        <p:spPr>
          <a:xfrm>
            <a:off x="0" y="0"/>
            <a:ext cx="12192000" cy="6858000"/>
          </a:xfrm>
          <a:prstGeom prst="rect">
            <a:avLst/>
          </a:prstGeom>
        </p:spPr>
        <p:txBody>
          <a:bodyPr lIns="91439" tIns="45719" rIns="91439" bIns="45719" anchor="t">
            <a:noAutofit/>
          </a:bodyPr>
          <a:lstStyle>
            <a:lvl1pPr>
              <a:defRPr>
                <a:latin typeface="+mj-lt"/>
              </a:defRPr>
            </a:lvl1pPr>
          </a:lstStyle>
          <a:p>
            <a:endParaRPr/>
          </a:p>
        </p:txBody>
      </p:sp>
      <p:sp>
        <p:nvSpPr>
          <p:cNvPr id="15" name="Shape 15"/>
          <p:cNvSpPr>
            <a:spLocks noGrp="1"/>
          </p:cNvSpPr>
          <p:nvPr>
            <p:ph type="title"/>
          </p:nvPr>
        </p:nvSpPr>
        <p:spPr>
          <a:xfrm>
            <a:off x="816382" y="5360712"/>
            <a:ext cx="9810751" cy="792867"/>
          </a:xfrm>
          <a:prstGeom prst="rect">
            <a:avLst/>
          </a:prstGeom>
        </p:spPr>
        <p:txBody>
          <a:bodyPr anchor="b"/>
          <a:lstStyle>
            <a:lvl1pPr>
              <a:defRPr>
                <a:latin typeface="+mj-lt"/>
              </a:defRPr>
            </a:lvl1pPr>
          </a:lstStyle>
          <a:p>
            <a:r>
              <a:t>Titeltekst</a:t>
            </a:r>
          </a:p>
        </p:txBody>
      </p:sp>
      <p:sp>
        <p:nvSpPr>
          <p:cNvPr id="16" name="Shape 16"/>
          <p:cNvSpPr/>
          <p:nvPr/>
        </p:nvSpPr>
        <p:spPr>
          <a:xfrm>
            <a:off x="816382" y="5940789"/>
            <a:ext cx="9810751" cy="614041"/>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b">
            <a:normAutofit/>
          </a:bodyPr>
          <a:lstStyle>
            <a:lvl1pPr algn="l">
              <a:defRPr sz="3800">
                <a:solidFill>
                  <a:srgbClr val="283533"/>
                </a:solidFill>
              </a:defRPr>
            </a:lvl1pPr>
          </a:lstStyle>
          <a:p>
            <a:r>
              <a:rPr sz="2672">
                <a:latin typeface="+mj-lt"/>
              </a:rPr>
              <a:t>Titeltekst</a:t>
            </a:r>
          </a:p>
        </p:txBody>
      </p:sp>
      <p:grpSp>
        <p:nvGrpSpPr>
          <p:cNvPr id="2" name="Groep 1"/>
          <p:cNvGrpSpPr/>
          <p:nvPr userDrawn="1"/>
        </p:nvGrpSpPr>
        <p:grpSpPr>
          <a:xfrm>
            <a:off x="-319355" y="4228660"/>
            <a:ext cx="12830709" cy="3161218"/>
            <a:chOff x="-340645" y="5991970"/>
            <a:chExt cx="13686090" cy="4495955"/>
          </a:xfrm>
        </p:grpSpPr>
        <p:sp>
          <p:nvSpPr>
            <p:cNvPr id="14" name="Shape 14"/>
            <p:cNvSpPr/>
            <p:nvPr/>
          </p:nvSpPr>
          <p:spPr>
            <a:xfrm rot="21300000">
              <a:off x="-340645" y="7038075"/>
              <a:ext cx="13686090" cy="3449850"/>
            </a:xfrm>
            <a:prstGeom prst="rect">
              <a:avLst/>
            </a:prstGeom>
            <a:solidFill>
              <a:srgbClr val="FFFFFF"/>
            </a:solidFill>
            <a:ln w="12700">
              <a:miter lim="400000"/>
            </a:ln>
          </p:spPr>
          <p:txBody>
            <a:bodyPr lIns="50800" tIns="50800" rIns="50800" bIns="50800" anchor="ctr"/>
            <a:lstStyle/>
            <a:p>
              <a:pPr>
                <a:defRPr sz="2400">
                  <a:solidFill>
                    <a:srgbClr val="FFFFFF"/>
                  </a:solidFill>
                </a:defRPr>
              </a:pPr>
              <a:endParaRPr sz="1687">
                <a:latin typeface="+mj-lt"/>
              </a:endParaRPr>
            </a:p>
          </p:txBody>
        </p:sp>
        <p:pic>
          <p:nvPicPr>
            <p:cNvPr id="17" name="W13-logo.png"/>
            <p:cNvPicPr>
              <a:picLocks noChangeAspect="1"/>
            </p:cNvPicPr>
            <p:nvPr/>
          </p:nvPicPr>
          <p:blipFill>
            <a:blip r:embed="rId2"/>
            <a:stretch>
              <a:fillRect/>
            </a:stretch>
          </p:blipFill>
          <p:spPr>
            <a:xfrm>
              <a:off x="9536686" y="5991970"/>
              <a:ext cx="2996927" cy="3269164"/>
            </a:xfrm>
            <a:prstGeom prst="rect">
              <a:avLst/>
            </a:prstGeom>
            <a:ln w="12700">
              <a:miter lim="400000"/>
            </a:ln>
          </p:spPr>
        </p:pic>
      </p:grpSp>
      <p:sp>
        <p:nvSpPr>
          <p:cNvPr id="18" name="Shape 18"/>
          <p:cNvSpPr>
            <a:spLocks noGrp="1"/>
          </p:cNvSpPr>
          <p:nvPr>
            <p:ph type="sldNum" sz="quarter" idx="2"/>
          </p:nvPr>
        </p:nvSpPr>
        <p:spPr>
          <a:xfrm>
            <a:off x="5843586" y="6500813"/>
            <a:ext cx="391774" cy="297389"/>
          </a:xfrm>
          <a:prstGeom prst="rect">
            <a:avLst/>
          </a:prstGeom>
        </p:spPr>
        <p:txBody>
          <a:bodyPr/>
          <a:lstStyle>
            <a:lvl1pPr>
              <a:defRPr>
                <a:latin typeface="+mj-lt"/>
              </a:defRPr>
            </a:lvl1pPr>
          </a:lstStyle>
          <a:p>
            <a:fld id="{86CB4B4D-7CA3-9044-876B-883B54F8677D}" type="slidenum">
              <a:rPr lang="nl-BE" smtClean="0"/>
              <a:pPr/>
              <a:t>‹nr.›</a:t>
            </a:fld>
            <a:endParaRPr lang="nl-BE"/>
          </a:p>
        </p:txBody>
      </p:sp>
    </p:spTree>
    <p:extLst>
      <p:ext uri="{BB962C8B-B14F-4D97-AF65-F5344CB8AC3E}">
        <p14:creationId xmlns:p14="http://schemas.microsoft.com/office/powerpoint/2010/main" val="2673677641"/>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Titel + opsomming">
    <p:spTree>
      <p:nvGrpSpPr>
        <p:cNvPr id="1" name=""/>
        <p:cNvGrpSpPr/>
        <p:nvPr/>
      </p:nvGrpSpPr>
      <p:grpSpPr>
        <a:xfrm>
          <a:off x="0" y="0"/>
          <a:ext cx="0" cy="0"/>
          <a:chOff x="0" y="0"/>
          <a:chExt cx="0" cy="0"/>
        </a:xfrm>
      </p:grpSpPr>
      <p:sp>
        <p:nvSpPr>
          <p:cNvPr id="25" name="Shape 25"/>
          <p:cNvSpPr>
            <a:spLocks noGrp="1"/>
          </p:cNvSpPr>
          <p:nvPr>
            <p:ph type="title"/>
          </p:nvPr>
        </p:nvSpPr>
        <p:spPr>
          <a:prstGeom prst="rect">
            <a:avLst/>
          </a:prstGeom>
        </p:spPr>
        <p:txBody>
          <a:bodyPr/>
          <a:lstStyle>
            <a:lvl1pPr>
              <a:defRPr>
                <a:latin typeface="+mj-lt"/>
              </a:defRPr>
            </a:lvl1pPr>
          </a:lstStyle>
          <a:p>
            <a:r>
              <a:rPr err="1"/>
              <a:t>Titeltekst</a:t>
            </a:r>
            <a:endParaRPr/>
          </a:p>
        </p:txBody>
      </p:sp>
      <p:sp>
        <p:nvSpPr>
          <p:cNvPr id="26" name="Shape 26"/>
          <p:cNvSpPr>
            <a:spLocks noGrp="1"/>
          </p:cNvSpPr>
          <p:nvPr>
            <p:ph type="body" idx="1"/>
          </p:nvPr>
        </p:nvSpPr>
        <p:spPr>
          <a:prstGeom prst="rect">
            <a:avLst/>
          </a:prstGeom>
        </p:spPr>
        <p:txBody>
          <a:bodyPr/>
          <a:lstStyle/>
          <a:p>
            <a:r>
              <a:rPr err="1"/>
              <a:t>Hoofdtekst</a:t>
            </a:r>
            <a:r>
              <a:t> - </a:t>
            </a:r>
            <a:r>
              <a:rPr err="1"/>
              <a:t>niveau</a:t>
            </a:r>
            <a:r>
              <a:t> </a:t>
            </a:r>
            <a:r>
              <a:rPr err="1"/>
              <a:t>één</a:t>
            </a:r>
            <a:endParaRPr/>
          </a:p>
          <a:p>
            <a:pPr lvl="1"/>
            <a:r>
              <a:rPr err="1"/>
              <a:t>Hoofdtekst</a:t>
            </a:r>
            <a:r>
              <a:t> - </a:t>
            </a:r>
            <a:r>
              <a:rPr err="1"/>
              <a:t>niveau</a:t>
            </a:r>
            <a:r>
              <a:t> twee</a:t>
            </a:r>
          </a:p>
          <a:p>
            <a:pPr lvl="2"/>
            <a:r>
              <a:rPr err="1"/>
              <a:t>Hoofdtekst</a:t>
            </a:r>
            <a:r>
              <a:t> - </a:t>
            </a:r>
            <a:r>
              <a:rPr err="1"/>
              <a:t>niveau</a:t>
            </a:r>
            <a:r>
              <a:t> </a:t>
            </a:r>
            <a:r>
              <a:rPr err="1"/>
              <a:t>drie</a:t>
            </a:r>
            <a:endParaRPr/>
          </a:p>
          <a:p>
            <a:pPr lvl="3"/>
            <a:r>
              <a:rPr err="1"/>
              <a:t>Hoofdtekst</a:t>
            </a:r>
            <a:r>
              <a:t> - </a:t>
            </a:r>
            <a:r>
              <a:rPr err="1"/>
              <a:t>niveau</a:t>
            </a:r>
            <a:r>
              <a:t> </a:t>
            </a:r>
            <a:r>
              <a:rPr err="1"/>
              <a:t>vier</a:t>
            </a:r>
            <a:endParaRPr/>
          </a:p>
          <a:p>
            <a:pPr lvl="4"/>
            <a:r>
              <a:rPr err="1"/>
              <a:t>Hoofdtekst</a:t>
            </a:r>
            <a:r>
              <a:t> - </a:t>
            </a:r>
            <a:r>
              <a:rPr err="1"/>
              <a:t>niveau</a:t>
            </a:r>
            <a:r>
              <a:t> </a:t>
            </a:r>
            <a:r>
              <a:rPr err="1"/>
              <a:t>vijf</a:t>
            </a:r>
            <a:endParaRPr/>
          </a:p>
        </p:txBody>
      </p:sp>
      <p:sp>
        <p:nvSpPr>
          <p:cNvPr id="27" name="Shape 27"/>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317177506"/>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itel + opsomming + foto">
    <p:spTree>
      <p:nvGrpSpPr>
        <p:cNvPr id="1" name=""/>
        <p:cNvGrpSpPr/>
        <p:nvPr/>
      </p:nvGrpSpPr>
      <p:grpSpPr>
        <a:xfrm>
          <a:off x="0" y="0"/>
          <a:ext cx="0" cy="0"/>
          <a:chOff x="0" y="0"/>
          <a:chExt cx="0" cy="0"/>
        </a:xfrm>
      </p:grpSpPr>
      <p:sp>
        <p:nvSpPr>
          <p:cNvPr id="34" name="Shape 34"/>
          <p:cNvSpPr>
            <a:spLocks noGrp="1"/>
          </p:cNvSpPr>
          <p:nvPr>
            <p:ph type="pic" sz="half" idx="13"/>
          </p:nvPr>
        </p:nvSpPr>
        <p:spPr>
          <a:xfrm>
            <a:off x="8163512" y="0"/>
            <a:ext cx="4028488" cy="6858000"/>
          </a:xfrm>
          <a:prstGeom prst="rect">
            <a:avLst/>
          </a:prstGeom>
        </p:spPr>
        <p:txBody>
          <a:bodyPr lIns="91439" tIns="45719" rIns="91439" bIns="45719" anchor="t">
            <a:noAutofit/>
          </a:bodyPr>
          <a:lstStyle/>
          <a:p>
            <a:endParaRPr/>
          </a:p>
        </p:txBody>
      </p:sp>
      <p:sp>
        <p:nvSpPr>
          <p:cNvPr id="35" name="Shape 35"/>
          <p:cNvSpPr>
            <a:spLocks noGrp="1"/>
          </p:cNvSpPr>
          <p:nvPr>
            <p:ph type="title"/>
          </p:nvPr>
        </p:nvSpPr>
        <p:spPr>
          <a:xfrm>
            <a:off x="892969" y="312539"/>
            <a:ext cx="6955719" cy="1212377"/>
          </a:xfrm>
          <a:prstGeom prst="rect">
            <a:avLst/>
          </a:prstGeom>
        </p:spPr>
        <p:txBody>
          <a:bodyPr/>
          <a:lstStyle/>
          <a:p>
            <a:r>
              <a:rPr err="1"/>
              <a:t>Titeltekst</a:t>
            </a:r>
            <a:endParaRPr/>
          </a:p>
        </p:txBody>
      </p:sp>
      <p:sp>
        <p:nvSpPr>
          <p:cNvPr id="36" name="Shape 36"/>
          <p:cNvSpPr>
            <a:spLocks noGrp="1"/>
          </p:cNvSpPr>
          <p:nvPr>
            <p:ph type="body" sz="half" idx="1"/>
          </p:nvPr>
        </p:nvSpPr>
        <p:spPr>
          <a:xfrm>
            <a:off x="892969" y="1669852"/>
            <a:ext cx="6955719" cy="4420195"/>
          </a:xfrm>
          <a:prstGeom prst="rect">
            <a:avLst/>
          </a:prstGeom>
        </p:spPr>
        <p:txBody>
          <a:bodyPr/>
          <a:lstStyle/>
          <a:p>
            <a:r>
              <a:rPr err="1"/>
              <a:t>Hoofdtekst</a:t>
            </a:r>
            <a:r>
              <a:t> - </a:t>
            </a:r>
            <a:r>
              <a:rPr err="1"/>
              <a:t>niveau</a:t>
            </a:r>
            <a:r>
              <a:t> </a:t>
            </a:r>
            <a:r>
              <a:rPr err="1"/>
              <a:t>één</a:t>
            </a:r>
            <a:endParaRPr/>
          </a:p>
          <a:p>
            <a:pPr lvl="1"/>
            <a:r>
              <a:rPr err="1"/>
              <a:t>Hoofdtekst</a:t>
            </a:r>
            <a:r>
              <a:t> - </a:t>
            </a:r>
            <a:r>
              <a:rPr err="1"/>
              <a:t>niveau</a:t>
            </a:r>
            <a:r>
              <a:t> twee</a:t>
            </a:r>
          </a:p>
          <a:p>
            <a:pPr lvl="2"/>
            <a:r>
              <a:rPr err="1"/>
              <a:t>Hoofdtekst</a:t>
            </a:r>
            <a:r>
              <a:t> - </a:t>
            </a:r>
            <a:r>
              <a:rPr err="1"/>
              <a:t>niveau</a:t>
            </a:r>
            <a:r>
              <a:t> </a:t>
            </a:r>
            <a:r>
              <a:rPr err="1"/>
              <a:t>drie</a:t>
            </a:r>
            <a:endParaRPr/>
          </a:p>
          <a:p>
            <a:pPr lvl="3"/>
            <a:r>
              <a:rPr err="1"/>
              <a:t>Hoofdtekst</a:t>
            </a:r>
            <a:r>
              <a:t> - </a:t>
            </a:r>
            <a:r>
              <a:rPr err="1"/>
              <a:t>niveau</a:t>
            </a:r>
            <a:r>
              <a:t> </a:t>
            </a:r>
            <a:r>
              <a:rPr err="1"/>
              <a:t>vier</a:t>
            </a:r>
            <a:endParaRPr/>
          </a:p>
          <a:p>
            <a:pPr lvl="4"/>
            <a:r>
              <a:rPr err="1"/>
              <a:t>Hoofdtekst</a:t>
            </a:r>
            <a:r>
              <a:t> - </a:t>
            </a:r>
            <a:r>
              <a:rPr err="1"/>
              <a:t>niveau</a:t>
            </a:r>
            <a:r>
              <a:t> </a:t>
            </a:r>
            <a:r>
              <a:rPr err="1"/>
              <a:t>vijf</a:t>
            </a:r>
            <a:endParaRPr/>
          </a:p>
        </p:txBody>
      </p:sp>
      <p:sp>
        <p:nvSpPr>
          <p:cNvPr id="37" name="Shape 37"/>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4091012914"/>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Foto + logo">
    <p:spTree>
      <p:nvGrpSpPr>
        <p:cNvPr id="1" name=""/>
        <p:cNvGrpSpPr/>
        <p:nvPr/>
      </p:nvGrpSpPr>
      <p:grpSpPr>
        <a:xfrm>
          <a:off x="0" y="0"/>
          <a:ext cx="0" cy="0"/>
          <a:chOff x="0" y="0"/>
          <a:chExt cx="0" cy="0"/>
        </a:xfrm>
      </p:grpSpPr>
      <p:sp>
        <p:nvSpPr>
          <p:cNvPr id="44" name="Shape 44"/>
          <p:cNvSpPr>
            <a:spLocks noGrp="1"/>
          </p:cNvSpPr>
          <p:nvPr>
            <p:ph type="pic" idx="13"/>
          </p:nvPr>
        </p:nvSpPr>
        <p:spPr>
          <a:xfrm>
            <a:off x="0" y="0"/>
            <a:ext cx="12192000" cy="6858000"/>
          </a:xfrm>
          <a:prstGeom prst="rect">
            <a:avLst/>
          </a:prstGeom>
        </p:spPr>
        <p:txBody>
          <a:bodyPr lIns="91439" tIns="45719" rIns="91439" bIns="45719" anchor="t">
            <a:noAutofit/>
          </a:bodyPr>
          <a:lstStyle/>
          <a:p>
            <a:endParaRPr/>
          </a:p>
        </p:txBody>
      </p:sp>
      <p:pic>
        <p:nvPicPr>
          <p:cNvPr id="45" name="W13-logo.png"/>
          <p:cNvPicPr>
            <a:picLocks noChangeAspect="1"/>
          </p:cNvPicPr>
          <p:nvPr/>
        </p:nvPicPr>
        <p:blipFill>
          <a:blip r:embed="rId2"/>
          <a:stretch>
            <a:fillRect/>
          </a:stretch>
        </p:blipFill>
        <p:spPr>
          <a:xfrm>
            <a:off x="8940644" y="4213104"/>
            <a:ext cx="2809619" cy="2298631"/>
          </a:xfrm>
          <a:prstGeom prst="rect">
            <a:avLst/>
          </a:prstGeom>
          <a:ln w="12700">
            <a:miter lim="400000"/>
          </a:ln>
        </p:spPr>
      </p:pic>
      <p:sp>
        <p:nvSpPr>
          <p:cNvPr id="46" name="Shape 46"/>
          <p:cNvSpPr>
            <a:spLocks noGrp="1"/>
          </p:cNvSpPr>
          <p:nvPr>
            <p:ph type="sldNum" sz="quarter" idx="2"/>
          </p:nvPr>
        </p:nvSpPr>
        <p:spPr>
          <a:xfrm>
            <a:off x="5917310" y="6500812"/>
            <a:ext cx="386901" cy="297389"/>
          </a:xfrm>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736271010"/>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837903" y="1826122"/>
            <a:ext cx="5186660" cy="435099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6167437" y="1826122"/>
            <a:ext cx="5186661" cy="435099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a:xfrm>
            <a:off x="837903" y="6356821"/>
            <a:ext cx="2742902" cy="365001"/>
          </a:xfrm>
          <a:prstGeom prst="rect">
            <a:avLst/>
          </a:prstGeom>
        </p:spPr>
        <p:txBody>
          <a:bodyPr/>
          <a:lstStyle/>
          <a:p>
            <a:fld id="{C4ECF33B-447D-4674-BB93-2BF5BC18B3E5}" type="datetimeFigureOut">
              <a:rPr lang="nl-BE" smtClean="0"/>
              <a:t>19/05/2022</a:t>
            </a:fld>
            <a:endParaRPr lang="nl-BE"/>
          </a:p>
        </p:txBody>
      </p:sp>
      <p:sp>
        <p:nvSpPr>
          <p:cNvPr id="6" name="Tijdelijke aanduiding voor voettekst 5"/>
          <p:cNvSpPr>
            <a:spLocks noGrp="1"/>
          </p:cNvSpPr>
          <p:nvPr>
            <p:ph type="ftr" sz="quarter" idx="11"/>
          </p:nvPr>
        </p:nvSpPr>
        <p:spPr>
          <a:xfrm>
            <a:off x="4039196" y="6356821"/>
            <a:ext cx="4113609" cy="365001"/>
          </a:xfrm>
          <a:prstGeom prst="rect">
            <a:avLst/>
          </a:prstGeom>
        </p:spPr>
        <p:txBody>
          <a:bodyPr/>
          <a:lstStyle/>
          <a:p>
            <a:endParaRPr lang="nl-BE"/>
          </a:p>
        </p:txBody>
      </p:sp>
      <p:sp>
        <p:nvSpPr>
          <p:cNvPr id="7" name="Tijdelijke aanduiding voor dianummer 6"/>
          <p:cNvSpPr>
            <a:spLocks noGrp="1"/>
          </p:cNvSpPr>
          <p:nvPr>
            <p:ph type="sldNum" sz="quarter" idx="12"/>
          </p:nvPr>
        </p:nvSpPr>
        <p:spPr/>
        <p:txBody>
          <a:bodyPr/>
          <a:lstStyle/>
          <a:p>
            <a:fld id="{7ADEEFB1-0DE8-4B17-B2F8-14AF6EDBCCA9}" type="slidenum">
              <a:rPr lang="nl-BE" smtClean="0"/>
              <a:t>‹nr.›</a:t>
            </a:fld>
            <a:endParaRPr lang="nl-BE"/>
          </a:p>
        </p:txBody>
      </p:sp>
    </p:spTree>
    <p:extLst>
      <p:ext uri="{BB962C8B-B14F-4D97-AF65-F5344CB8AC3E}">
        <p14:creationId xmlns:p14="http://schemas.microsoft.com/office/powerpoint/2010/main" val="800161165"/>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7A6C2A-65FA-5246-8DE3-724ED714652C}"/>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972227BC-FB41-1D4C-9ACF-8A0079F0CC51}"/>
              </a:ext>
            </a:extLst>
          </p:cNvPr>
          <p:cNvSpPr>
            <a:spLocks noGrp="1"/>
          </p:cNvSpPr>
          <p:nvPr>
            <p:ph type="dt" sz="half" idx="10"/>
          </p:nvPr>
        </p:nvSpPr>
        <p:spPr/>
        <p:txBody>
          <a:bodyPr/>
          <a:lstStyle/>
          <a:p>
            <a:fld id="{8FE74305-0D1F-8942-8DE1-0EC9939F1CD5}" type="datetimeFigureOut">
              <a:rPr lang="nl-BE" smtClean="0"/>
              <a:t>19/05/2022</a:t>
            </a:fld>
            <a:endParaRPr lang="nl-BE"/>
          </a:p>
        </p:txBody>
      </p:sp>
      <p:sp>
        <p:nvSpPr>
          <p:cNvPr id="4" name="Tijdelijke aanduiding voor voettekst 3">
            <a:extLst>
              <a:ext uri="{FF2B5EF4-FFF2-40B4-BE49-F238E27FC236}">
                <a16:creationId xmlns:a16="http://schemas.microsoft.com/office/drawing/2014/main" id="{0D2F4B90-473F-034D-BF36-756ED516A4D3}"/>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6321E896-D7F9-E842-807A-25C6CE4B5D1E}"/>
              </a:ext>
            </a:extLst>
          </p:cNvPr>
          <p:cNvSpPr>
            <a:spLocks noGrp="1"/>
          </p:cNvSpPr>
          <p:nvPr>
            <p:ph type="sldNum" sz="quarter" idx="12"/>
          </p:nvPr>
        </p:nvSpPr>
        <p:spPr/>
        <p:txBody>
          <a:bodyPr/>
          <a:lstStyle/>
          <a:p>
            <a:fld id="{C0F6A7A5-7582-C74B-ACD7-B80DFEC1F93F}" type="slidenum">
              <a:rPr lang="nl-BE" smtClean="0"/>
              <a:t>‹nr.›</a:t>
            </a:fld>
            <a:endParaRPr lang="nl-BE"/>
          </a:p>
        </p:txBody>
      </p:sp>
    </p:spTree>
    <p:extLst>
      <p:ext uri="{BB962C8B-B14F-4D97-AF65-F5344CB8AC3E}">
        <p14:creationId xmlns:p14="http://schemas.microsoft.com/office/powerpoint/2010/main" val="4641542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391" y="365001"/>
            <a:ext cx="10516195" cy="1326059"/>
          </a:xfrm>
        </p:spPr>
        <p:txBody>
          <a:bodyPr/>
          <a:lstStyle/>
          <a:p>
            <a:r>
              <a:rPr lang="nl-NL"/>
              <a:t>Klik om de stijl te bewerken</a:t>
            </a:r>
            <a:endParaRPr lang="nl-BE"/>
          </a:p>
        </p:txBody>
      </p:sp>
      <p:sp>
        <p:nvSpPr>
          <p:cNvPr id="3" name="Tijdelijke aanduiding voor tekst 2"/>
          <p:cNvSpPr>
            <a:spLocks noGrp="1"/>
          </p:cNvSpPr>
          <p:nvPr>
            <p:ph type="body" idx="1"/>
          </p:nvPr>
        </p:nvSpPr>
        <p:spPr>
          <a:xfrm>
            <a:off x="839391" y="1780442"/>
            <a:ext cx="5158383" cy="672990"/>
          </a:xfrm>
        </p:spPr>
        <p:txBody>
          <a:bodyPr anchor="ctr"/>
          <a:lstStyle>
            <a:lvl1pPr marL="0" indent="0" algn="ctr">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nl-NL"/>
              <a:t>Klik om de modelstijlen te bewerken</a:t>
            </a:r>
          </a:p>
        </p:txBody>
      </p:sp>
      <p:sp>
        <p:nvSpPr>
          <p:cNvPr id="4" name="Tijdelijke aanduiding voor inhoud 3"/>
          <p:cNvSpPr>
            <a:spLocks noGrp="1"/>
          </p:cNvSpPr>
          <p:nvPr>
            <p:ph sz="half" idx="2"/>
          </p:nvPr>
        </p:nvSpPr>
        <p:spPr>
          <a:xfrm>
            <a:off x="839391" y="2504777"/>
            <a:ext cx="5158383" cy="36846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6171903" y="1780442"/>
            <a:ext cx="5183683" cy="672990"/>
          </a:xfrm>
        </p:spPr>
        <p:txBody>
          <a:bodyPr anchor="ctr"/>
          <a:lstStyle>
            <a:lvl1pPr marL="0" indent="0" algn="ctr">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nl-NL"/>
              <a:t>Klik om de modelstijlen te bewerken</a:t>
            </a:r>
          </a:p>
        </p:txBody>
      </p:sp>
      <p:sp>
        <p:nvSpPr>
          <p:cNvPr id="6" name="Tijdelijke aanduiding voor inhoud 5"/>
          <p:cNvSpPr>
            <a:spLocks noGrp="1"/>
          </p:cNvSpPr>
          <p:nvPr>
            <p:ph sz="quarter" idx="4"/>
          </p:nvPr>
        </p:nvSpPr>
        <p:spPr>
          <a:xfrm>
            <a:off x="6171903" y="2504777"/>
            <a:ext cx="5183683" cy="36846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a:xfrm>
            <a:off x="837903" y="6356821"/>
            <a:ext cx="2742902" cy="365001"/>
          </a:xfrm>
          <a:prstGeom prst="rect">
            <a:avLst/>
          </a:prstGeom>
        </p:spPr>
        <p:txBody>
          <a:bodyPr/>
          <a:lstStyle/>
          <a:p>
            <a:fld id="{C4ECF33B-447D-4674-BB93-2BF5BC18B3E5}" type="datetimeFigureOut">
              <a:rPr lang="nl-BE" smtClean="0"/>
              <a:t>19/05/2022</a:t>
            </a:fld>
            <a:endParaRPr lang="nl-BE"/>
          </a:p>
        </p:txBody>
      </p:sp>
      <p:sp>
        <p:nvSpPr>
          <p:cNvPr id="8" name="Tijdelijke aanduiding voor voettekst 7"/>
          <p:cNvSpPr>
            <a:spLocks noGrp="1"/>
          </p:cNvSpPr>
          <p:nvPr>
            <p:ph type="ftr" sz="quarter" idx="11"/>
          </p:nvPr>
        </p:nvSpPr>
        <p:spPr>
          <a:xfrm>
            <a:off x="4039196" y="6356821"/>
            <a:ext cx="4113609" cy="365001"/>
          </a:xfrm>
          <a:prstGeom prst="rect">
            <a:avLst/>
          </a:prstGeom>
        </p:spPr>
        <p:txBody>
          <a:bodyPr/>
          <a:lstStyle/>
          <a:p>
            <a:endParaRPr lang="nl-BE"/>
          </a:p>
        </p:txBody>
      </p:sp>
      <p:sp>
        <p:nvSpPr>
          <p:cNvPr id="9" name="Tijdelijke aanduiding voor dianummer 8"/>
          <p:cNvSpPr>
            <a:spLocks noGrp="1"/>
          </p:cNvSpPr>
          <p:nvPr>
            <p:ph type="sldNum" sz="quarter" idx="12"/>
          </p:nvPr>
        </p:nvSpPr>
        <p:spPr/>
        <p:txBody>
          <a:bodyPr/>
          <a:lstStyle/>
          <a:p>
            <a:fld id="{7ADEEFB1-0DE8-4B17-B2F8-14AF6EDBCCA9}" type="slidenum">
              <a:rPr lang="nl-BE" smtClean="0"/>
              <a:t>‹nr.›</a:t>
            </a:fld>
            <a:endParaRPr lang="nl-BE"/>
          </a:p>
        </p:txBody>
      </p:sp>
    </p:spTree>
    <p:extLst>
      <p:ext uri="{BB962C8B-B14F-4D97-AF65-F5344CB8AC3E}">
        <p14:creationId xmlns:p14="http://schemas.microsoft.com/office/powerpoint/2010/main" val="3499800897"/>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ianummer 2"/>
          <p:cNvSpPr>
            <a:spLocks noGrp="1"/>
          </p:cNvSpPr>
          <p:nvPr>
            <p:ph type="sldNum" sz="quarter" idx="10"/>
          </p:nvPr>
        </p:nvSpPr>
        <p:spPr/>
        <p:txBody>
          <a:bodyPr/>
          <a:lstStyle/>
          <a:p>
            <a:fld id="{86CB4B4D-7CA3-9044-876B-883B54F8677D}" type="slidenum">
              <a:rPr lang="nl-BE" smtClean="0"/>
              <a:t>‹nr.›</a:t>
            </a:fld>
            <a:endParaRPr lang="nl-BE"/>
          </a:p>
        </p:txBody>
      </p:sp>
    </p:spTree>
    <p:extLst>
      <p:ext uri="{BB962C8B-B14F-4D97-AF65-F5344CB8AC3E}">
        <p14:creationId xmlns:p14="http://schemas.microsoft.com/office/powerpoint/2010/main" val="4121417790"/>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Citaat">
    <p:spTree>
      <p:nvGrpSpPr>
        <p:cNvPr id="1" name=""/>
        <p:cNvGrpSpPr/>
        <p:nvPr/>
      </p:nvGrpSpPr>
      <p:grpSpPr>
        <a:xfrm>
          <a:off x="0" y="0"/>
          <a:ext cx="0" cy="0"/>
          <a:chOff x="0" y="0"/>
          <a:chExt cx="0" cy="0"/>
        </a:xfrm>
      </p:grpSpPr>
      <p:sp>
        <p:nvSpPr>
          <p:cNvPr id="53" name="Shape 53"/>
          <p:cNvSpPr>
            <a:spLocks noGrp="1"/>
          </p:cNvSpPr>
          <p:nvPr>
            <p:ph type="body" sz="quarter" idx="13"/>
          </p:nvPr>
        </p:nvSpPr>
        <p:spPr>
          <a:xfrm>
            <a:off x="1190625" y="4478239"/>
            <a:ext cx="9810750" cy="394852"/>
          </a:xfrm>
          <a:prstGeom prst="rect">
            <a:avLst/>
          </a:prstGeom>
        </p:spPr>
        <p:txBody>
          <a:bodyPr anchor="t">
            <a:spAutoFit/>
          </a:bodyPr>
          <a:lstStyle>
            <a:lvl1pPr marL="0" indent="0" algn="ctr">
              <a:spcBef>
                <a:spcPts val="0"/>
              </a:spcBef>
              <a:buSzTx/>
              <a:buNone/>
              <a:defRPr sz="1687">
                <a:solidFill>
                  <a:srgbClr val="00A5B5"/>
                </a:solidFill>
              </a:defRPr>
            </a:lvl1pPr>
          </a:lstStyle>
          <a:p>
            <a:r>
              <a:t>–</a:t>
            </a:r>
            <a:r>
              <a:rPr err="1"/>
              <a:t>Naam</a:t>
            </a:r>
            <a:r>
              <a:t> </a:t>
            </a:r>
            <a:r>
              <a:rPr err="1"/>
              <a:t>spreker</a:t>
            </a:r>
            <a:endParaRPr/>
          </a:p>
        </p:txBody>
      </p:sp>
      <p:sp>
        <p:nvSpPr>
          <p:cNvPr id="54" name="Shape 54"/>
          <p:cNvSpPr>
            <a:spLocks noGrp="1"/>
          </p:cNvSpPr>
          <p:nvPr>
            <p:ph type="body" sz="quarter" idx="14"/>
          </p:nvPr>
        </p:nvSpPr>
        <p:spPr>
          <a:xfrm>
            <a:off x="1190625" y="3496246"/>
            <a:ext cx="9810750" cy="565476"/>
          </a:xfrm>
          <a:prstGeom prst="rect">
            <a:avLst/>
          </a:prstGeom>
        </p:spPr>
        <p:txBody>
          <a:bodyPr>
            <a:spAutoFit/>
          </a:bodyPr>
          <a:lstStyle>
            <a:lvl1pPr marL="0" indent="0" algn="ctr">
              <a:spcBef>
                <a:spcPts val="0"/>
              </a:spcBef>
              <a:buSzTx/>
              <a:buNone/>
              <a:defRPr sz="2672">
                <a:solidFill>
                  <a:srgbClr val="424242"/>
                </a:solidFill>
              </a:defRPr>
            </a:lvl1pPr>
          </a:lstStyle>
          <a:p>
            <a:r>
              <a:t>"</a:t>
            </a:r>
            <a:r>
              <a:rPr err="1"/>
              <a:t>Typ</a:t>
            </a:r>
            <a:r>
              <a:t> </a:t>
            </a:r>
            <a:r>
              <a:rPr err="1"/>
              <a:t>hier</a:t>
            </a:r>
            <a:r>
              <a:t> </a:t>
            </a:r>
            <a:r>
              <a:rPr err="1"/>
              <a:t>een</a:t>
            </a:r>
            <a:r>
              <a:t> </a:t>
            </a:r>
            <a:r>
              <a:rPr err="1"/>
              <a:t>citaat</a:t>
            </a:r>
            <a:r>
              <a:t>." </a:t>
            </a:r>
          </a:p>
        </p:txBody>
      </p:sp>
      <p:pic>
        <p:nvPicPr>
          <p:cNvPr id="55" name="W13-logo.png"/>
          <p:cNvPicPr>
            <a:picLocks noChangeAspect="1"/>
          </p:cNvPicPr>
          <p:nvPr/>
        </p:nvPicPr>
        <p:blipFill>
          <a:blip r:embed="rId2"/>
          <a:stretch>
            <a:fillRect/>
          </a:stretch>
        </p:blipFill>
        <p:spPr>
          <a:xfrm>
            <a:off x="5379308" y="1437560"/>
            <a:ext cx="1433385" cy="1172694"/>
          </a:xfrm>
          <a:prstGeom prst="rect">
            <a:avLst/>
          </a:prstGeom>
          <a:ln w="12700">
            <a:miter lim="400000"/>
          </a:ln>
        </p:spPr>
      </p:pic>
      <p:sp>
        <p:nvSpPr>
          <p:cNvPr id="56" name="Shape 56"/>
          <p:cNvSpPr>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074857040"/>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D3364C-EA3B-4C5F-907E-A8EA53227105}"/>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8707097B-9C4D-4DE9-872A-8D255FD76D8D}"/>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voettekst 4">
            <a:extLst>
              <a:ext uri="{FF2B5EF4-FFF2-40B4-BE49-F238E27FC236}">
                <a16:creationId xmlns:a16="http://schemas.microsoft.com/office/drawing/2014/main" id="{3BAB282F-645F-4D0C-993F-7F25C9D9CD01}"/>
              </a:ext>
            </a:extLst>
          </p:cNvPr>
          <p:cNvSpPr>
            <a:spLocks noGrp="1"/>
          </p:cNvSpPr>
          <p:nvPr>
            <p:ph type="ftr" sz="quarter" idx="11"/>
          </p:nvPr>
        </p:nvSpPr>
        <p:spPr/>
        <p:txBody>
          <a:bodyPr/>
          <a:lstStyle/>
          <a:p>
            <a:endParaRPr lang="nl-BE"/>
          </a:p>
        </p:txBody>
      </p:sp>
    </p:spTree>
    <p:extLst>
      <p:ext uri="{BB962C8B-B14F-4D97-AF65-F5344CB8AC3E}">
        <p14:creationId xmlns:p14="http://schemas.microsoft.com/office/powerpoint/2010/main" val="1701538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4471D2A-A069-AA4C-B8F0-F7B592A75885}"/>
              </a:ext>
            </a:extLst>
          </p:cNvPr>
          <p:cNvSpPr>
            <a:spLocks noGrp="1"/>
          </p:cNvSpPr>
          <p:nvPr>
            <p:ph type="dt" sz="half" idx="10"/>
          </p:nvPr>
        </p:nvSpPr>
        <p:spPr/>
        <p:txBody>
          <a:bodyPr/>
          <a:lstStyle/>
          <a:p>
            <a:fld id="{8FE74305-0D1F-8942-8DE1-0EC9939F1CD5}" type="datetimeFigureOut">
              <a:rPr lang="nl-BE" smtClean="0"/>
              <a:t>19/05/2022</a:t>
            </a:fld>
            <a:endParaRPr lang="nl-BE"/>
          </a:p>
        </p:txBody>
      </p:sp>
      <p:sp>
        <p:nvSpPr>
          <p:cNvPr id="3" name="Tijdelijke aanduiding voor voettekst 2">
            <a:extLst>
              <a:ext uri="{FF2B5EF4-FFF2-40B4-BE49-F238E27FC236}">
                <a16:creationId xmlns:a16="http://schemas.microsoft.com/office/drawing/2014/main" id="{6375ED5D-4FDB-C044-BE45-E280C351422F}"/>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E997FB66-3D3A-5048-89AA-5C6516B14C1A}"/>
              </a:ext>
            </a:extLst>
          </p:cNvPr>
          <p:cNvSpPr>
            <a:spLocks noGrp="1"/>
          </p:cNvSpPr>
          <p:nvPr>
            <p:ph type="sldNum" sz="quarter" idx="12"/>
          </p:nvPr>
        </p:nvSpPr>
        <p:spPr/>
        <p:txBody>
          <a:bodyPr/>
          <a:lstStyle/>
          <a:p>
            <a:fld id="{C0F6A7A5-7582-C74B-ACD7-B80DFEC1F93F}" type="slidenum">
              <a:rPr lang="nl-BE" smtClean="0"/>
              <a:t>‹nr.›</a:t>
            </a:fld>
            <a:endParaRPr lang="nl-BE"/>
          </a:p>
        </p:txBody>
      </p:sp>
    </p:spTree>
    <p:extLst>
      <p:ext uri="{BB962C8B-B14F-4D97-AF65-F5344CB8AC3E}">
        <p14:creationId xmlns:p14="http://schemas.microsoft.com/office/powerpoint/2010/main" val="3539772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60E6E7-B1DB-5249-A0C3-F675004B5E3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662059C2-75B5-844C-A83F-0877ADD683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C2A4264A-BE2E-B04B-A041-9345A38A36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F82AC00-23DF-294B-BC2A-B79D7AE9CA5E}"/>
              </a:ext>
            </a:extLst>
          </p:cNvPr>
          <p:cNvSpPr>
            <a:spLocks noGrp="1"/>
          </p:cNvSpPr>
          <p:nvPr>
            <p:ph type="dt" sz="half" idx="10"/>
          </p:nvPr>
        </p:nvSpPr>
        <p:spPr/>
        <p:txBody>
          <a:bodyPr/>
          <a:lstStyle/>
          <a:p>
            <a:fld id="{8FE74305-0D1F-8942-8DE1-0EC9939F1CD5}" type="datetimeFigureOut">
              <a:rPr lang="nl-BE" smtClean="0"/>
              <a:t>19/05/2022</a:t>
            </a:fld>
            <a:endParaRPr lang="nl-BE"/>
          </a:p>
        </p:txBody>
      </p:sp>
      <p:sp>
        <p:nvSpPr>
          <p:cNvPr id="6" name="Tijdelijke aanduiding voor voettekst 5">
            <a:extLst>
              <a:ext uri="{FF2B5EF4-FFF2-40B4-BE49-F238E27FC236}">
                <a16:creationId xmlns:a16="http://schemas.microsoft.com/office/drawing/2014/main" id="{1E3C41CB-0DC3-5E41-8305-DAE43F0D42AF}"/>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B2B61C7F-445A-D540-86A3-3F04B497EC10}"/>
              </a:ext>
            </a:extLst>
          </p:cNvPr>
          <p:cNvSpPr>
            <a:spLocks noGrp="1"/>
          </p:cNvSpPr>
          <p:nvPr>
            <p:ph type="sldNum" sz="quarter" idx="12"/>
          </p:nvPr>
        </p:nvSpPr>
        <p:spPr/>
        <p:txBody>
          <a:bodyPr/>
          <a:lstStyle/>
          <a:p>
            <a:fld id="{C0F6A7A5-7582-C74B-ACD7-B80DFEC1F93F}" type="slidenum">
              <a:rPr lang="nl-BE" smtClean="0"/>
              <a:t>‹nr.›</a:t>
            </a:fld>
            <a:endParaRPr lang="nl-BE"/>
          </a:p>
        </p:txBody>
      </p:sp>
    </p:spTree>
    <p:extLst>
      <p:ext uri="{BB962C8B-B14F-4D97-AF65-F5344CB8AC3E}">
        <p14:creationId xmlns:p14="http://schemas.microsoft.com/office/powerpoint/2010/main" val="4222764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B67567-3660-3341-A225-129F69414CC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6F920FFE-1C09-4D40-BDD0-71FE551222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D598632E-6CED-924D-99CC-25DD8AD41D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71D931F-2140-8D4B-A6EB-15094D914EC3}"/>
              </a:ext>
            </a:extLst>
          </p:cNvPr>
          <p:cNvSpPr>
            <a:spLocks noGrp="1"/>
          </p:cNvSpPr>
          <p:nvPr>
            <p:ph type="dt" sz="half" idx="10"/>
          </p:nvPr>
        </p:nvSpPr>
        <p:spPr/>
        <p:txBody>
          <a:bodyPr/>
          <a:lstStyle/>
          <a:p>
            <a:fld id="{8FE74305-0D1F-8942-8DE1-0EC9939F1CD5}" type="datetimeFigureOut">
              <a:rPr lang="nl-BE" smtClean="0"/>
              <a:t>19/05/2022</a:t>
            </a:fld>
            <a:endParaRPr lang="nl-BE"/>
          </a:p>
        </p:txBody>
      </p:sp>
      <p:sp>
        <p:nvSpPr>
          <p:cNvPr id="6" name="Tijdelijke aanduiding voor voettekst 5">
            <a:extLst>
              <a:ext uri="{FF2B5EF4-FFF2-40B4-BE49-F238E27FC236}">
                <a16:creationId xmlns:a16="http://schemas.microsoft.com/office/drawing/2014/main" id="{8ECBA14C-DB2F-3046-A546-BB0412ADD94E}"/>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71B7F641-62D4-B043-A610-5C1CE5B9DC14}"/>
              </a:ext>
            </a:extLst>
          </p:cNvPr>
          <p:cNvSpPr>
            <a:spLocks noGrp="1"/>
          </p:cNvSpPr>
          <p:nvPr>
            <p:ph type="sldNum" sz="quarter" idx="12"/>
          </p:nvPr>
        </p:nvSpPr>
        <p:spPr/>
        <p:txBody>
          <a:bodyPr/>
          <a:lstStyle/>
          <a:p>
            <a:fld id="{C0F6A7A5-7582-C74B-ACD7-B80DFEC1F93F}" type="slidenum">
              <a:rPr lang="nl-BE" smtClean="0"/>
              <a:t>‹nr.›</a:t>
            </a:fld>
            <a:endParaRPr lang="nl-BE"/>
          </a:p>
        </p:txBody>
      </p:sp>
    </p:spTree>
    <p:extLst>
      <p:ext uri="{BB962C8B-B14F-4D97-AF65-F5344CB8AC3E}">
        <p14:creationId xmlns:p14="http://schemas.microsoft.com/office/powerpoint/2010/main" val="3768843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image" Target="../media/image1.jpeg"/><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5.xml"/><Relationship Id="rId1"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6.xml"/><Relationship Id="rId1"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7.xml"/><Relationship Id="rId1" Type="http://schemas.openxmlformats.org/officeDocument/2006/relationships/slideLayout" Target="../slideLayouts/slideLayout5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image" Target="../media/image6.png"/><Relationship Id="rId5" Type="http://schemas.openxmlformats.org/officeDocument/2006/relationships/slideLayout" Target="../slideLayouts/slideLayout59.xml"/><Relationship Id="rId10" Type="http://schemas.openxmlformats.org/officeDocument/2006/relationships/theme" Target="../theme/theme8.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5B5434FA-DCB2-E840-B53B-35385B1DFA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09FDAF4E-6F1B-374C-BB32-F5A7F5B144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8C56A516-8A9B-1444-AC0A-EEDB9369A6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E74305-0D1F-8942-8DE1-0EC9939F1CD5}" type="datetimeFigureOut">
              <a:rPr lang="nl-BE" smtClean="0"/>
              <a:t>19/05/2022</a:t>
            </a:fld>
            <a:endParaRPr lang="nl-BE"/>
          </a:p>
        </p:txBody>
      </p:sp>
      <p:sp>
        <p:nvSpPr>
          <p:cNvPr id="5" name="Tijdelijke aanduiding voor voettekst 4">
            <a:extLst>
              <a:ext uri="{FF2B5EF4-FFF2-40B4-BE49-F238E27FC236}">
                <a16:creationId xmlns:a16="http://schemas.microsoft.com/office/drawing/2014/main" id="{97AE033E-5627-654B-AC34-F38328CC46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C8781A9D-9696-E24C-94FA-6E405689CF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F6A7A5-7582-C74B-ACD7-B80DFEC1F93F}" type="slidenum">
              <a:rPr lang="nl-BE" smtClean="0"/>
              <a:t>‹nr.›</a:t>
            </a:fld>
            <a:endParaRPr lang="nl-BE"/>
          </a:p>
        </p:txBody>
      </p:sp>
    </p:spTree>
    <p:extLst>
      <p:ext uri="{BB962C8B-B14F-4D97-AF65-F5344CB8AC3E}">
        <p14:creationId xmlns:p14="http://schemas.microsoft.com/office/powerpoint/2010/main" val="5690363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5/19/2022</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‹nr.›</a:t>
            </a:fld>
            <a:endParaRPr lang="en-US" dirty="0"/>
          </a:p>
        </p:txBody>
      </p:sp>
    </p:spTree>
    <p:extLst>
      <p:ext uri="{BB962C8B-B14F-4D97-AF65-F5344CB8AC3E}">
        <p14:creationId xmlns:p14="http://schemas.microsoft.com/office/powerpoint/2010/main" val="31510062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594F16-5B28-4069-BB43-3C2F8D63726B}" type="datetimeFigureOut">
              <a:rPr lang="nl-BE" smtClean="0"/>
              <a:t>19/05/2022</a:t>
            </a:fld>
            <a:endParaRPr lang="nl-BE" dirty="0"/>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dirty="0"/>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902922-ECE4-4006-9871-38C0807F8707}" type="slidenum">
              <a:rPr lang="nl-BE" smtClean="0"/>
              <a:t>‹nr.›</a:t>
            </a:fld>
            <a:endParaRPr lang="nl-BE" dirty="0"/>
          </a:p>
        </p:txBody>
      </p:sp>
    </p:spTree>
    <p:extLst>
      <p:ext uri="{BB962C8B-B14F-4D97-AF65-F5344CB8AC3E}">
        <p14:creationId xmlns:p14="http://schemas.microsoft.com/office/powerpoint/2010/main" val="36966735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nl-NL"/>
              <a:t>Klik om stijl te bewerken</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B61BEF0D-F0BB-DE4B-95CE-6DB70DBA9567}" type="datetimeFigureOut">
              <a:rPr lang="en-US" smtClean="0"/>
              <a:pPr/>
              <a:t>5/19/2022</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203002416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5B9D8A2D-50C8-5245-BA96-E4FCCF2D5690}"/>
              </a:ext>
            </a:extLst>
          </p:cNvPr>
          <p:cNvPicPr>
            <a:picLocks noChangeAspect="1"/>
          </p:cNvPicPr>
          <p:nvPr userDrawn="1"/>
        </p:nvPicPr>
        <p:blipFill>
          <a:blip r:embed="rId3"/>
          <a:srcRect/>
          <a:stretch/>
        </p:blipFill>
        <p:spPr>
          <a:xfrm>
            <a:off x="0" y="0"/>
            <a:ext cx="12192000" cy="6858000"/>
          </a:xfrm>
          <a:prstGeom prst="rect">
            <a:avLst/>
          </a:prstGeom>
        </p:spPr>
      </p:pic>
      <p:sp>
        <p:nvSpPr>
          <p:cNvPr id="6" name="Tijdelijke aanduiding voor titel 1">
            <a:extLst>
              <a:ext uri="{FF2B5EF4-FFF2-40B4-BE49-F238E27FC236}">
                <a16:creationId xmlns:a16="http://schemas.microsoft.com/office/drawing/2014/main" id="{12C0B1C9-E14B-A245-976A-A7CB3E352A27}"/>
              </a:ext>
            </a:extLst>
          </p:cNvPr>
          <p:cNvSpPr>
            <a:spLocks noGrp="1"/>
          </p:cNvSpPr>
          <p:nvPr>
            <p:ph type="title"/>
          </p:nvPr>
        </p:nvSpPr>
        <p:spPr>
          <a:xfrm>
            <a:off x="1078423" y="1457751"/>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7" name="Tijdelijke aanduiding voor tekst 2">
            <a:extLst>
              <a:ext uri="{FF2B5EF4-FFF2-40B4-BE49-F238E27FC236}">
                <a16:creationId xmlns:a16="http://schemas.microsoft.com/office/drawing/2014/main" id="{1F5E38A1-8DC6-B240-B3AD-843584FB72F9}"/>
              </a:ext>
            </a:extLst>
          </p:cNvPr>
          <p:cNvSpPr>
            <a:spLocks noGrp="1"/>
          </p:cNvSpPr>
          <p:nvPr>
            <p:ph type="body" idx="1"/>
          </p:nvPr>
        </p:nvSpPr>
        <p:spPr>
          <a:xfrm>
            <a:off x="1078423" y="2783315"/>
            <a:ext cx="10515600" cy="4074686"/>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598390800"/>
      </p:ext>
    </p:extLst>
  </p:cSld>
  <p:clrMap bg1="lt1" tx1="dk1" bg2="lt2" tx2="dk2" accent1="accent1" accent2="accent2" accent3="accent3" accent4="accent4" accent5="accent5" accent6="accent6" hlink="hlink" folHlink="folHlink"/>
  <p:sldLayoutIdLst>
    <p:sldLayoutId id="214748370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5B9D8A2D-50C8-5245-BA96-E4FCCF2D5690}"/>
              </a:ext>
            </a:extLst>
          </p:cNvPr>
          <p:cNvPicPr>
            <a:picLocks noChangeAspect="1"/>
          </p:cNvPicPr>
          <p:nvPr userDrawn="1"/>
        </p:nvPicPr>
        <p:blipFill>
          <a:blip r:embed="rId3"/>
          <a:srcRect/>
          <a:stretch/>
        </p:blipFill>
        <p:spPr>
          <a:xfrm>
            <a:off x="0" y="0"/>
            <a:ext cx="12192000" cy="6858000"/>
          </a:xfrm>
          <a:prstGeom prst="rect">
            <a:avLst/>
          </a:prstGeom>
        </p:spPr>
      </p:pic>
      <p:sp>
        <p:nvSpPr>
          <p:cNvPr id="2" name="Tijdelijke aanduiding voor titel 1">
            <a:extLst>
              <a:ext uri="{FF2B5EF4-FFF2-40B4-BE49-F238E27FC236}">
                <a16:creationId xmlns:a16="http://schemas.microsoft.com/office/drawing/2014/main" id="{DE7995E4-55C7-7645-BC1F-88A5FE8DC8D9}"/>
              </a:ext>
            </a:extLst>
          </p:cNvPr>
          <p:cNvSpPr>
            <a:spLocks noGrp="1"/>
          </p:cNvSpPr>
          <p:nvPr>
            <p:ph type="title"/>
          </p:nvPr>
        </p:nvSpPr>
        <p:spPr>
          <a:xfrm>
            <a:off x="838200" y="1093544"/>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21E0999E-007F-9842-9B94-ADF50BD06168}"/>
              </a:ext>
            </a:extLst>
          </p:cNvPr>
          <p:cNvSpPr>
            <a:spLocks noGrp="1"/>
          </p:cNvSpPr>
          <p:nvPr>
            <p:ph type="body" idx="1"/>
          </p:nvPr>
        </p:nvSpPr>
        <p:spPr>
          <a:xfrm>
            <a:off x="838200" y="2554044"/>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662425077"/>
      </p:ext>
    </p:extLst>
  </p:cSld>
  <p:clrMap bg1="lt1" tx1="dk1" bg2="lt2" tx2="dk2" accent1="accent1" accent2="accent2" accent3="accent3" accent4="accent4" accent5="accent5" accent6="accent6" hlink="hlink" folHlink="folHlink"/>
  <p:sldLayoutIdLst>
    <p:sldLayoutId id="214748370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5B9D8A2D-50C8-5245-BA96-E4FCCF2D5690}"/>
              </a:ext>
            </a:extLst>
          </p:cNvPr>
          <p:cNvPicPr>
            <a:picLocks noChangeAspect="1"/>
          </p:cNvPicPr>
          <p:nvPr userDrawn="1"/>
        </p:nvPicPr>
        <p:blipFill>
          <a:blip r:embed="rId3"/>
          <a:srcRect/>
          <a:stretch/>
        </p:blipFill>
        <p:spPr>
          <a:xfrm>
            <a:off x="9041" y="-92990"/>
            <a:ext cx="12192000" cy="6858000"/>
          </a:xfrm>
          <a:prstGeom prst="rect">
            <a:avLst/>
          </a:prstGeom>
        </p:spPr>
      </p:pic>
      <p:sp>
        <p:nvSpPr>
          <p:cNvPr id="6" name="Tijdelijke aanduiding voor titel 1">
            <a:extLst>
              <a:ext uri="{FF2B5EF4-FFF2-40B4-BE49-F238E27FC236}">
                <a16:creationId xmlns:a16="http://schemas.microsoft.com/office/drawing/2014/main" id="{AC112061-118B-314C-BB60-0A2B0CFCD8B0}"/>
              </a:ext>
            </a:extLst>
          </p:cNvPr>
          <p:cNvSpPr>
            <a:spLocks noGrp="1"/>
          </p:cNvSpPr>
          <p:nvPr>
            <p:ph type="title"/>
          </p:nvPr>
        </p:nvSpPr>
        <p:spPr>
          <a:xfrm>
            <a:off x="838200" y="1093544"/>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7" name="Tijdelijke aanduiding voor tekst 2">
            <a:extLst>
              <a:ext uri="{FF2B5EF4-FFF2-40B4-BE49-F238E27FC236}">
                <a16:creationId xmlns:a16="http://schemas.microsoft.com/office/drawing/2014/main" id="{723A9BFC-ACB0-CB48-8DFA-4D5841725C1E}"/>
              </a:ext>
            </a:extLst>
          </p:cNvPr>
          <p:cNvSpPr>
            <a:spLocks noGrp="1"/>
          </p:cNvSpPr>
          <p:nvPr>
            <p:ph type="body" idx="1"/>
          </p:nvPr>
        </p:nvSpPr>
        <p:spPr>
          <a:xfrm>
            <a:off x="838200" y="2554044"/>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674170629"/>
      </p:ext>
    </p:extLst>
  </p:cSld>
  <p:clrMap bg1="lt1" tx1="dk1" bg2="lt2" tx2="dk2" accent1="accent1" accent2="accent2" accent3="accent3" accent4="accent4" accent5="accent5" accent6="accent6" hlink="hlink" folHlink="folHlink"/>
  <p:sldLayoutIdLst>
    <p:sldLayoutId id="214748370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92969" y="312539"/>
            <a:ext cx="10406063" cy="126183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rPr err="1"/>
              <a:t>Titeltekst</a:t>
            </a:r>
            <a:endParaRPr/>
          </a:p>
        </p:txBody>
      </p:sp>
      <p:sp>
        <p:nvSpPr>
          <p:cNvPr id="3" name="Shape 3"/>
          <p:cNvSpPr>
            <a:spLocks noGrp="1"/>
          </p:cNvSpPr>
          <p:nvPr>
            <p:ph type="body" idx="1"/>
          </p:nvPr>
        </p:nvSpPr>
        <p:spPr>
          <a:xfrm>
            <a:off x="892969" y="1669852"/>
            <a:ext cx="10406063" cy="442019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p>
            <a:r>
              <a:rPr err="1"/>
              <a:t>Hoofdtekst</a:t>
            </a:r>
            <a:r>
              <a:t> - </a:t>
            </a:r>
            <a:r>
              <a:rPr err="1"/>
              <a:t>niveau</a:t>
            </a:r>
            <a:r>
              <a:t> </a:t>
            </a:r>
            <a:r>
              <a:rPr err="1"/>
              <a:t>één</a:t>
            </a:r>
            <a:endParaRPr/>
          </a:p>
          <a:p>
            <a:pPr lvl="1"/>
            <a:r>
              <a:rPr err="1"/>
              <a:t>Hoofdtekst</a:t>
            </a:r>
            <a:r>
              <a:t> - </a:t>
            </a:r>
            <a:r>
              <a:rPr err="1"/>
              <a:t>niveau</a:t>
            </a:r>
            <a:r>
              <a:t> twee</a:t>
            </a:r>
          </a:p>
          <a:p>
            <a:pPr lvl="2"/>
            <a:r>
              <a:rPr err="1"/>
              <a:t>Hoofdtekst</a:t>
            </a:r>
            <a:r>
              <a:t> - </a:t>
            </a:r>
            <a:r>
              <a:rPr err="1"/>
              <a:t>niveau</a:t>
            </a:r>
            <a:r>
              <a:t> </a:t>
            </a:r>
            <a:r>
              <a:rPr err="1"/>
              <a:t>drie</a:t>
            </a:r>
            <a:endParaRPr/>
          </a:p>
          <a:p>
            <a:pPr lvl="3"/>
            <a:r>
              <a:rPr err="1"/>
              <a:t>Hoofdtekst</a:t>
            </a:r>
            <a:r>
              <a:t> - </a:t>
            </a:r>
            <a:r>
              <a:rPr err="1"/>
              <a:t>niveau</a:t>
            </a:r>
            <a:r>
              <a:t> </a:t>
            </a:r>
            <a:r>
              <a:rPr err="1"/>
              <a:t>vier</a:t>
            </a:r>
            <a:endParaRPr/>
          </a:p>
          <a:p>
            <a:pPr lvl="4"/>
            <a:r>
              <a:rPr err="1"/>
              <a:t>Hoofdtekst</a:t>
            </a:r>
            <a:r>
              <a:t> - </a:t>
            </a:r>
            <a:r>
              <a:rPr err="1"/>
              <a:t>niveau</a:t>
            </a:r>
            <a:r>
              <a:t> </a:t>
            </a:r>
            <a:r>
              <a:rPr err="1"/>
              <a:t>vijf</a:t>
            </a:r>
            <a:endParaRPr/>
          </a:p>
        </p:txBody>
      </p:sp>
      <p:grpSp>
        <p:nvGrpSpPr>
          <p:cNvPr id="7" name="Groep 6"/>
          <p:cNvGrpSpPr/>
          <p:nvPr userDrawn="1"/>
        </p:nvGrpSpPr>
        <p:grpSpPr>
          <a:xfrm>
            <a:off x="-247691" y="5685306"/>
            <a:ext cx="12830708" cy="1686669"/>
            <a:chOff x="-264204" y="8085769"/>
            <a:chExt cx="13686089" cy="2398818"/>
          </a:xfrm>
        </p:grpSpPr>
        <p:sp>
          <p:nvSpPr>
            <p:cNvPr id="4" name="Shape 4"/>
            <p:cNvSpPr/>
            <p:nvPr/>
          </p:nvSpPr>
          <p:spPr>
            <a:xfrm rot="21300000">
              <a:off x="-264204" y="8788860"/>
              <a:ext cx="13686089" cy="1695727"/>
            </a:xfrm>
            <a:prstGeom prst="rect">
              <a:avLst/>
            </a:prstGeom>
            <a:solidFill>
              <a:srgbClr val="424242"/>
            </a:solidFill>
            <a:ln w="12700">
              <a:miter lim="400000"/>
            </a:ln>
          </p:spPr>
          <p:txBody>
            <a:bodyPr lIns="50800" tIns="50800" rIns="50800" bIns="50800" anchor="ctr"/>
            <a:lstStyle/>
            <a:p>
              <a:pPr>
                <a:defRPr sz="2400">
                  <a:solidFill>
                    <a:srgbClr val="FFFFFF"/>
                  </a:solidFill>
                </a:defRPr>
              </a:pPr>
              <a:endParaRPr sz="1687"/>
            </a:p>
          </p:txBody>
        </p:sp>
        <p:pic>
          <p:nvPicPr>
            <p:cNvPr id="5" name="W13-logo.png"/>
            <p:cNvPicPr>
              <a:picLocks noChangeAspect="1"/>
            </p:cNvPicPr>
            <p:nvPr/>
          </p:nvPicPr>
          <p:blipFill>
            <a:blip r:embed="rId11"/>
            <a:stretch>
              <a:fillRect/>
            </a:stretch>
          </p:blipFill>
          <p:spPr>
            <a:xfrm>
              <a:off x="11475857" y="8085769"/>
              <a:ext cx="1528943" cy="1667831"/>
            </a:xfrm>
            <a:prstGeom prst="rect">
              <a:avLst/>
            </a:prstGeom>
            <a:ln w="12700">
              <a:miter lim="400000"/>
            </a:ln>
          </p:spPr>
        </p:pic>
      </p:grpSp>
      <p:sp>
        <p:nvSpPr>
          <p:cNvPr id="6" name="Shape 6"/>
          <p:cNvSpPr>
            <a:spLocks noGrp="1"/>
          </p:cNvSpPr>
          <p:nvPr>
            <p:ph type="sldNum" sz="quarter" idx="2"/>
          </p:nvPr>
        </p:nvSpPr>
        <p:spPr>
          <a:xfrm>
            <a:off x="5917310" y="6505277"/>
            <a:ext cx="386901" cy="297389"/>
          </a:xfrm>
          <a:prstGeom prst="rect">
            <a:avLst/>
          </a:prstGeom>
          <a:ln w="12700">
            <a:miter lim="400000"/>
          </a:ln>
        </p:spPr>
        <p:txBody>
          <a:bodyPr wrap="none" lIns="50800" tIns="50800" rIns="50800" bIns="50800">
            <a:spAutoFit/>
          </a:bodyPr>
          <a:lstStyle>
            <a:lvl1pPr>
              <a:defRPr sz="1266"/>
            </a:lvl1pPr>
          </a:lstStyle>
          <a:p>
            <a:fld id="{86CB4B4D-7CA3-9044-876B-883B54F8677D}" type="slidenum">
              <a:t>‹nr.›</a:t>
            </a:fld>
            <a:endParaRPr/>
          </a:p>
        </p:txBody>
      </p:sp>
    </p:spTree>
    <p:extLst>
      <p:ext uri="{BB962C8B-B14F-4D97-AF65-F5344CB8AC3E}">
        <p14:creationId xmlns:p14="http://schemas.microsoft.com/office/powerpoint/2010/main" val="397675904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Lst>
  <p:transition spd="med"/>
  <p:txStyles>
    <p:titleStyle>
      <a:lvl1pPr marL="0" marR="0" indent="0" algn="l" defTabSz="410751" rtl="0" latinLnBrk="0">
        <a:lnSpc>
          <a:spcPct val="100000"/>
        </a:lnSpc>
        <a:spcBef>
          <a:spcPts val="0"/>
        </a:spcBef>
        <a:spcAft>
          <a:spcPts val="0"/>
        </a:spcAft>
        <a:buClrTx/>
        <a:buSzTx/>
        <a:buFontTx/>
        <a:buNone/>
        <a:tabLst/>
        <a:defRPr sz="4711" b="1" i="0" u="none" strike="noStrike" cap="none" spc="0" baseline="0">
          <a:ln>
            <a:noFill/>
          </a:ln>
          <a:solidFill>
            <a:srgbClr val="00ADC5"/>
          </a:solidFill>
          <a:uFillTx/>
          <a:latin typeface="+mj-lt"/>
          <a:ea typeface="+mj-ea"/>
          <a:cs typeface="+mj-cs"/>
          <a:sym typeface="Helvetica"/>
        </a:defRPr>
      </a:lvl1pPr>
      <a:lvl2pPr marL="0" marR="0" indent="160729" algn="l" defTabSz="410751" rtl="0" latinLnBrk="0">
        <a:lnSpc>
          <a:spcPct val="100000"/>
        </a:lnSpc>
        <a:spcBef>
          <a:spcPts val="0"/>
        </a:spcBef>
        <a:spcAft>
          <a:spcPts val="0"/>
        </a:spcAft>
        <a:buClrTx/>
        <a:buSzTx/>
        <a:buFontTx/>
        <a:buNone/>
        <a:tabLst/>
        <a:defRPr sz="4711" b="1" i="0" u="none" strike="noStrike" cap="none" spc="0" baseline="0">
          <a:ln>
            <a:noFill/>
          </a:ln>
          <a:solidFill>
            <a:srgbClr val="00ADC5"/>
          </a:solidFill>
          <a:uFillTx/>
          <a:latin typeface="+mj-lt"/>
          <a:ea typeface="+mj-ea"/>
          <a:cs typeface="+mj-cs"/>
          <a:sym typeface="Helvetica"/>
        </a:defRPr>
      </a:lvl2pPr>
      <a:lvl3pPr marL="0" marR="0" indent="321457" algn="l" defTabSz="410751" rtl="0" latinLnBrk="0">
        <a:lnSpc>
          <a:spcPct val="100000"/>
        </a:lnSpc>
        <a:spcBef>
          <a:spcPts val="0"/>
        </a:spcBef>
        <a:spcAft>
          <a:spcPts val="0"/>
        </a:spcAft>
        <a:buClrTx/>
        <a:buSzTx/>
        <a:buFontTx/>
        <a:buNone/>
        <a:tabLst/>
        <a:defRPr sz="4711" b="1" i="0" u="none" strike="noStrike" cap="none" spc="0" baseline="0">
          <a:ln>
            <a:noFill/>
          </a:ln>
          <a:solidFill>
            <a:srgbClr val="00ADC5"/>
          </a:solidFill>
          <a:uFillTx/>
          <a:latin typeface="+mj-lt"/>
          <a:ea typeface="+mj-ea"/>
          <a:cs typeface="+mj-cs"/>
          <a:sym typeface="Helvetica"/>
        </a:defRPr>
      </a:lvl3pPr>
      <a:lvl4pPr marL="0" marR="0" indent="482186" algn="l" defTabSz="410751" rtl="0" latinLnBrk="0">
        <a:lnSpc>
          <a:spcPct val="100000"/>
        </a:lnSpc>
        <a:spcBef>
          <a:spcPts val="0"/>
        </a:spcBef>
        <a:spcAft>
          <a:spcPts val="0"/>
        </a:spcAft>
        <a:buClrTx/>
        <a:buSzTx/>
        <a:buFontTx/>
        <a:buNone/>
        <a:tabLst/>
        <a:defRPr sz="4711" b="1" i="0" u="none" strike="noStrike" cap="none" spc="0" baseline="0">
          <a:ln>
            <a:noFill/>
          </a:ln>
          <a:solidFill>
            <a:srgbClr val="00ADC5"/>
          </a:solidFill>
          <a:uFillTx/>
          <a:latin typeface="+mj-lt"/>
          <a:ea typeface="+mj-ea"/>
          <a:cs typeface="+mj-cs"/>
          <a:sym typeface="Helvetica"/>
        </a:defRPr>
      </a:lvl4pPr>
      <a:lvl5pPr marL="0" marR="0" indent="642915" algn="l" defTabSz="410751" rtl="0" latinLnBrk="0">
        <a:lnSpc>
          <a:spcPct val="100000"/>
        </a:lnSpc>
        <a:spcBef>
          <a:spcPts val="0"/>
        </a:spcBef>
        <a:spcAft>
          <a:spcPts val="0"/>
        </a:spcAft>
        <a:buClrTx/>
        <a:buSzTx/>
        <a:buFontTx/>
        <a:buNone/>
        <a:tabLst/>
        <a:defRPr sz="4711" b="1" i="0" u="none" strike="noStrike" cap="none" spc="0" baseline="0">
          <a:ln>
            <a:noFill/>
          </a:ln>
          <a:solidFill>
            <a:srgbClr val="00ADC5"/>
          </a:solidFill>
          <a:uFillTx/>
          <a:latin typeface="+mj-lt"/>
          <a:ea typeface="+mj-ea"/>
          <a:cs typeface="+mj-cs"/>
          <a:sym typeface="Helvetica"/>
        </a:defRPr>
      </a:lvl5pPr>
      <a:lvl6pPr marL="0" marR="0" indent="803643" algn="l" defTabSz="410751" rtl="0" latinLnBrk="0">
        <a:lnSpc>
          <a:spcPct val="100000"/>
        </a:lnSpc>
        <a:spcBef>
          <a:spcPts val="0"/>
        </a:spcBef>
        <a:spcAft>
          <a:spcPts val="0"/>
        </a:spcAft>
        <a:buClrTx/>
        <a:buSzTx/>
        <a:buFontTx/>
        <a:buNone/>
        <a:tabLst/>
        <a:defRPr sz="4711" b="1" i="0" u="none" strike="noStrike" cap="none" spc="0" baseline="0">
          <a:ln>
            <a:noFill/>
          </a:ln>
          <a:solidFill>
            <a:srgbClr val="00ADC5"/>
          </a:solidFill>
          <a:uFillTx/>
          <a:latin typeface="+mj-lt"/>
          <a:ea typeface="+mj-ea"/>
          <a:cs typeface="+mj-cs"/>
          <a:sym typeface="Helvetica"/>
        </a:defRPr>
      </a:lvl6pPr>
      <a:lvl7pPr marL="0" marR="0" indent="964372" algn="l" defTabSz="410751" rtl="0" latinLnBrk="0">
        <a:lnSpc>
          <a:spcPct val="100000"/>
        </a:lnSpc>
        <a:spcBef>
          <a:spcPts val="0"/>
        </a:spcBef>
        <a:spcAft>
          <a:spcPts val="0"/>
        </a:spcAft>
        <a:buClrTx/>
        <a:buSzTx/>
        <a:buFontTx/>
        <a:buNone/>
        <a:tabLst/>
        <a:defRPr sz="4711" b="1" i="0" u="none" strike="noStrike" cap="none" spc="0" baseline="0">
          <a:ln>
            <a:noFill/>
          </a:ln>
          <a:solidFill>
            <a:srgbClr val="00ADC5"/>
          </a:solidFill>
          <a:uFillTx/>
          <a:latin typeface="+mj-lt"/>
          <a:ea typeface="+mj-ea"/>
          <a:cs typeface="+mj-cs"/>
          <a:sym typeface="Helvetica"/>
        </a:defRPr>
      </a:lvl7pPr>
      <a:lvl8pPr marL="0" marR="0" indent="1125101" algn="l" defTabSz="410751" rtl="0" latinLnBrk="0">
        <a:lnSpc>
          <a:spcPct val="100000"/>
        </a:lnSpc>
        <a:spcBef>
          <a:spcPts val="0"/>
        </a:spcBef>
        <a:spcAft>
          <a:spcPts val="0"/>
        </a:spcAft>
        <a:buClrTx/>
        <a:buSzTx/>
        <a:buFontTx/>
        <a:buNone/>
        <a:tabLst/>
        <a:defRPr sz="4711" b="1" i="0" u="none" strike="noStrike" cap="none" spc="0" baseline="0">
          <a:ln>
            <a:noFill/>
          </a:ln>
          <a:solidFill>
            <a:srgbClr val="00ADC5"/>
          </a:solidFill>
          <a:uFillTx/>
          <a:latin typeface="+mj-lt"/>
          <a:ea typeface="+mj-ea"/>
          <a:cs typeface="+mj-cs"/>
          <a:sym typeface="Helvetica"/>
        </a:defRPr>
      </a:lvl8pPr>
      <a:lvl9pPr marL="0" marR="0" indent="1285829" algn="l" defTabSz="410751" rtl="0" latinLnBrk="0">
        <a:lnSpc>
          <a:spcPct val="100000"/>
        </a:lnSpc>
        <a:spcBef>
          <a:spcPts val="0"/>
        </a:spcBef>
        <a:spcAft>
          <a:spcPts val="0"/>
        </a:spcAft>
        <a:buClrTx/>
        <a:buSzTx/>
        <a:buFontTx/>
        <a:buNone/>
        <a:tabLst/>
        <a:defRPr sz="4711" b="1" i="0" u="none" strike="noStrike" cap="none" spc="0" baseline="0">
          <a:ln>
            <a:noFill/>
          </a:ln>
          <a:solidFill>
            <a:srgbClr val="00ADC5"/>
          </a:solidFill>
          <a:uFillTx/>
          <a:latin typeface="+mj-lt"/>
          <a:ea typeface="+mj-ea"/>
          <a:cs typeface="+mj-cs"/>
          <a:sym typeface="Helvetica"/>
        </a:defRPr>
      </a:lvl9pPr>
    </p:titleStyle>
    <p:bodyStyle>
      <a:lvl1pPr marL="312528" marR="0" indent="-312528" algn="l" defTabSz="410751" rtl="0" latinLnBrk="0">
        <a:lnSpc>
          <a:spcPct val="125000"/>
        </a:lnSpc>
        <a:spcBef>
          <a:spcPts val="0"/>
        </a:spcBef>
        <a:spcAft>
          <a:spcPts val="0"/>
        </a:spcAft>
        <a:buClr>
          <a:srgbClr val="00ADC5"/>
        </a:buClr>
        <a:buSzPct val="85000"/>
        <a:buFont typeface="Wingdings" panose="05000000000000000000" pitchFamily="2" charset="2"/>
        <a:buChar char="§"/>
        <a:tabLst/>
        <a:defRPr sz="2531" b="0" i="0" u="none" strike="noStrike" cap="none" spc="0" baseline="0">
          <a:ln>
            <a:noFill/>
          </a:ln>
          <a:solidFill>
            <a:srgbClr val="283533"/>
          </a:solidFill>
          <a:uFillTx/>
          <a:latin typeface="+mn-lt"/>
          <a:ea typeface="+mn-ea"/>
          <a:cs typeface="+mn-cs"/>
          <a:sym typeface="Helvetica Light"/>
        </a:defRPr>
      </a:lvl1pPr>
      <a:lvl2pPr marL="625056" marR="0" indent="-312528" algn="l" defTabSz="410751" rtl="0" latinLnBrk="0">
        <a:lnSpc>
          <a:spcPct val="125000"/>
        </a:lnSpc>
        <a:spcBef>
          <a:spcPts val="0"/>
        </a:spcBef>
        <a:spcAft>
          <a:spcPts val="0"/>
        </a:spcAft>
        <a:buClr>
          <a:srgbClr val="00ADC5"/>
        </a:buClr>
        <a:buSzPct val="85000"/>
        <a:buFont typeface="Wingdings" panose="05000000000000000000" pitchFamily="2" charset="2"/>
        <a:buChar char="§"/>
        <a:tabLst/>
        <a:defRPr sz="2250" b="0" i="0" u="none" strike="noStrike" cap="none" spc="0" baseline="0">
          <a:ln>
            <a:noFill/>
          </a:ln>
          <a:solidFill>
            <a:srgbClr val="283533"/>
          </a:solidFill>
          <a:uFillTx/>
          <a:latin typeface="+mn-lt"/>
          <a:ea typeface="+mn-ea"/>
          <a:cs typeface="+mn-cs"/>
          <a:sym typeface="Helvetica Light"/>
        </a:defRPr>
      </a:lvl2pPr>
      <a:lvl3pPr marL="937584" marR="0" indent="-312528" algn="l" defTabSz="410751" rtl="0" latinLnBrk="0">
        <a:lnSpc>
          <a:spcPct val="125000"/>
        </a:lnSpc>
        <a:spcBef>
          <a:spcPts val="0"/>
        </a:spcBef>
        <a:spcAft>
          <a:spcPts val="0"/>
        </a:spcAft>
        <a:buClr>
          <a:srgbClr val="00ADC5"/>
        </a:buClr>
        <a:buSzPct val="85000"/>
        <a:buFont typeface="Wingdings" panose="05000000000000000000" pitchFamily="2" charset="2"/>
        <a:buChar char="§"/>
        <a:tabLst/>
        <a:defRPr sz="1969" b="0" i="0" u="none" strike="noStrike" cap="none" spc="0" baseline="0">
          <a:ln>
            <a:noFill/>
          </a:ln>
          <a:solidFill>
            <a:srgbClr val="283533"/>
          </a:solidFill>
          <a:uFillTx/>
          <a:latin typeface="+mn-lt"/>
          <a:ea typeface="+mn-ea"/>
          <a:cs typeface="+mn-cs"/>
          <a:sym typeface="Helvetica Light"/>
        </a:defRPr>
      </a:lvl3pPr>
      <a:lvl4pPr marL="1250112" marR="0" indent="-312528" algn="l" defTabSz="410751" rtl="0" latinLnBrk="0">
        <a:lnSpc>
          <a:spcPct val="125000"/>
        </a:lnSpc>
        <a:spcBef>
          <a:spcPts val="0"/>
        </a:spcBef>
        <a:spcAft>
          <a:spcPts val="0"/>
        </a:spcAft>
        <a:buClr>
          <a:srgbClr val="00ADC5"/>
        </a:buClr>
        <a:buSzPct val="85000"/>
        <a:buFont typeface="Wingdings" panose="05000000000000000000" pitchFamily="2" charset="2"/>
        <a:buChar char="§"/>
        <a:tabLst/>
        <a:defRPr sz="1687" b="0" i="0" u="none" strike="noStrike" cap="none" spc="0" baseline="0">
          <a:ln>
            <a:noFill/>
          </a:ln>
          <a:solidFill>
            <a:srgbClr val="283533"/>
          </a:solidFill>
          <a:uFillTx/>
          <a:latin typeface="+mn-lt"/>
          <a:ea typeface="+mn-ea"/>
          <a:cs typeface="+mn-cs"/>
          <a:sym typeface="Helvetica Light"/>
        </a:defRPr>
      </a:lvl4pPr>
      <a:lvl5pPr marL="1562640" marR="0" indent="-312528" algn="l" defTabSz="410751" rtl="0" latinLnBrk="0">
        <a:lnSpc>
          <a:spcPct val="125000"/>
        </a:lnSpc>
        <a:spcBef>
          <a:spcPts val="0"/>
        </a:spcBef>
        <a:spcAft>
          <a:spcPts val="0"/>
        </a:spcAft>
        <a:buClr>
          <a:srgbClr val="00ADC5"/>
        </a:buClr>
        <a:buSzPct val="85000"/>
        <a:buFont typeface="Wingdings" panose="05000000000000000000" pitchFamily="2" charset="2"/>
        <a:buChar char="§"/>
        <a:tabLst/>
        <a:defRPr sz="1687" b="0" i="0" u="none" strike="noStrike" cap="none" spc="0" baseline="0">
          <a:ln>
            <a:noFill/>
          </a:ln>
          <a:solidFill>
            <a:srgbClr val="283533"/>
          </a:solidFill>
          <a:uFillTx/>
          <a:latin typeface="+mn-lt"/>
          <a:ea typeface="+mn-ea"/>
          <a:cs typeface="+mn-cs"/>
          <a:sym typeface="Helvetica Light"/>
        </a:defRPr>
      </a:lvl5pPr>
      <a:lvl6pPr marL="1875168"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283533"/>
          </a:solidFill>
          <a:uFillTx/>
          <a:latin typeface="+mn-lt"/>
          <a:ea typeface="+mn-ea"/>
          <a:cs typeface="+mn-cs"/>
          <a:sym typeface="Helvetica Light"/>
        </a:defRPr>
      </a:lvl6pPr>
      <a:lvl7pPr marL="2187696"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283533"/>
          </a:solidFill>
          <a:uFillTx/>
          <a:latin typeface="+mn-lt"/>
          <a:ea typeface="+mn-ea"/>
          <a:cs typeface="+mn-cs"/>
          <a:sym typeface="Helvetica Light"/>
        </a:defRPr>
      </a:lvl7pPr>
      <a:lvl8pPr marL="2500224"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283533"/>
          </a:solidFill>
          <a:uFillTx/>
          <a:latin typeface="+mn-lt"/>
          <a:ea typeface="+mn-ea"/>
          <a:cs typeface="+mn-cs"/>
          <a:sym typeface="Helvetica Light"/>
        </a:defRPr>
      </a:lvl8pPr>
      <a:lvl9pPr marL="2812752"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283533"/>
          </a:solidFill>
          <a:uFillTx/>
          <a:latin typeface="+mn-lt"/>
          <a:ea typeface="+mn-ea"/>
          <a:cs typeface="+mn-cs"/>
          <a:sym typeface="Helvetica Light"/>
        </a:defRPr>
      </a:lvl9pPr>
    </p:bodyStyle>
    <p:otherStyle>
      <a:lvl1pPr marL="0" marR="0" indent="0"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1pPr>
      <a:lvl2pPr marL="0" marR="0" indent="160729"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2pPr>
      <a:lvl3pPr marL="0" marR="0" indent="321457"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3pPr>
      <a:lvl4pPr marL="0" marR="0" indent="482186"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4pPr>
      <a:lvl5pPr marL="0" marR="0" indent="642915"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5pPr>
      <a:lvl6pPr marL="0" marR="0" indent="803643"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6pPr>
      <a:lvl7pPr marL="0" marR="0" indent="964372"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7pPr>
      <a:lvl8pPr marL="0" marR="0" indent="1125101"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8pPr>
      <a:lvl9pPr marL="0" marR="0" indent="1285829"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55.xml"/></Relationships>
</file>

<file path=ppt/slides/_rels/slide10.xml.rels><?xml version="1.0" encoding="UTF-8" standalone="yes"?>
<Relationships xmlns="http://schemas.openxmlformats.org/package/2006/relationships"><Relationship Id="rId3" Type="http://schemas.openxmlformats.org/officeDocument/2006/relationships/hyperlink" Target="mailto:lotte.hollevoet@minor-ndako.be" TargetMode="External"/><Relationship Id="rId2" Type="http://schemas.openxmlformats.org/officeDocument/2006/relationships/notesSlide" Target="../notesSlides/notesSlide10.xml"/><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slideLayout" Target="../slideLayouts/slideLayout36.xml"/><Relationship Id="rId1" Type="http://schemas.openxmlformats.org/officeDocument/2006/relationships/video" Target="https://www.youtube.com/embed/dbIknoP4K-w" TargetMode="Externa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6.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22.png"/></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svg"/><Relationship Id="rId10" Type="http://schemas.openxmlformats.org/officeDocument/2006/relationships/image" Target="../media/image49.jpg"/><Relationship Id="rId4" Type="http://schemas.openxmlformats.org/officeDocument/2006/relationships/image" Target="../media/image43.png"/><Relationship Id="rId9" Type="http://schemas.openxmlformats.org/officeDocument/2006/relationships/image" Target="../media/image48.svg"/></Relationships>
</file>

<file path=ppt/slides/_rels/slide2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6.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13.xml"/><Relationship Id="rId5" Type="http://schemas.openxmlformats.org/officeDocument/2006/relationships/image" Target="../media/image54.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jpeg"/><Relationship Id="rId1" Type="http://schemas.openxmlformats.org/officeDocument/2006/relationships/slideLayout" Target="../slideLayouts/slideLayout24.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 Id="rId9" Type="http://schemas.openxmlformats.org/officeDocument/2006/relationships/image" Target="../media/image70.jpeg"/></Relationships>
</file>

<file path=ppt/slides/_rels/slide38.xml.rels><?xml version="1.0" encoding="UTF-8" standalone="yes"?>
<Relationships xmlns="http://schemas.openxmlformats.org/package/2006/relationships"><Relationship Id="rId3" Type="http://schemas.openxmlformats.org/officeDocument/2006/relationships/hyperlink" Target="https://teams.microsoft.com/registration/3HzxxWDPH0WWpsgiyWBqyA,qLp6lm6EV0WmojiMTK_jcQ,ixGPSG4Pj06-5sfoMipysw,o8UJmqEnU0q--ubN1icIKA,FgKlX0lvRUSSnUzzkZ4_4g,VKRRx09tFUGmVD-r1yf2Ow?mode=read&amp;tenantId=c5f17cdc-cf60-451f-96a6-c822c9606ac8" TargetMode="External"/><Relationship Id="rId2" Type="http://schemas.openxmlformats.org/officeDocument/2006/relationships/notesSlide" Target="../notesSlides/notesSlide17.xml"/><Relationship Id="rId1" Type="http://schemas.openxmlformats.org/officeDocument/2006/relationships/slideLayout" Target="../slideLayouts/slideLayout56.xml"/><Relationship Id="rId5" Type="http://schemas.openxmlformats.org/officeDocument/2006/relationships/image" Target="../media/image71.png"/><Relationship Id="rId4" Type="http://schemas.openxmlformats.org/officeDocument/2006/relationships/hyperlink" Target="mailto:ROEKA@welzijn13.be"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Shape 75"/>
          <p:cNvSpPr/>
          <p:nvPr/>
        </p:nvSpPr>
        <p:spPr>
          <a:xfrm>
            <a:off x="2136287" y="5940789"/>
            <a:ext cx="7358063" cy="614041"/>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b">
            <a:normAutofit/>
          </a:bodyPr>
          <a:lstStyle>
            <a:lvl1pPr algn="l">
              <a:defRPr sz="3800">
                <a:solidFill>
                  <a:srgbClr val="283533"/>
                </a:solidFill>
              </a:defRPr>
            </a:lvl1pPr>
          </a:lstStyle>
          <a:p>
            <a:pPr defTabSz="410751" hangingPunct="0"/>
            <a:endParaRPr sz="2672" kern="0">
              <a:latin typeface="Helvetica Light"/>
              <a:sym typeface="Helvetica Light"/>
            </a:endParaRPr>
          </a:p>
        </p:txBody>
      </p:sp>
      <p:sp>
        <p:nvSpPr>
          <p:cNvPr id="4" name="Tekstvak 3"/>
          <p:cNvSpPr txBox="1"/>
          <p:nvPr/>
        </p:nvSpPr>
        <p:spPr>
          <a:xfrm>
            <a:off x="1951786" y="454256"/>
            <a:ext cx="8152104" cy="10244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r>
              <a:rPr lang="nl-NL" sz="3094" b="1" kern="0">
                <a:solidFill>
                  <a:srgbClr val="00ADC5"/>
                </a:solidFill>
                <a:latin typeface="Helvetica"/>
                <a:ea typeface="+mj-ea"/>
                <a:cs typeface="Helvetica"/>
                <a:sym typeface="Helvetica Light"/>
              </a:rPr>
              <a:t>Middaggesprekken jongeren en jongvolwassenen </a:t>
            </a:r>
          </a:p>
        </p:txBody>
      </p:sp>
      <p:sp>
        <p:nvSpPr>
          <p:cNvPr id="5" name="Titel 4">
            <a:extLst>
              <a:ext uri="{FF2B5EF4-FFF2-40B4-BE49-F238E27FC236}">
                <a16:creationId xmlns:a16="http://schemas.microsoft.com/office/drawing/2014/main" id="{9492BFE8-D90D-65AC-0225-85968C1AC5CD}"/>
              </a:ext>
            </a:extLst>
          </p:cNvPr>
          <p:cNvSpPr>
            <a:spLocks noGrp="1"/>
          </p:cNvSpPr>
          <p:nvPr>
            <p:ph type="title"/>
          </p:nvPr>
        </p:nvSpPr>
        <p:spPr>
          <a:xfrm>
            <a:off x="2136287" y="5360712"/>
            <a:ext cx="8490846" cy="792867"/>
          </a:xfrm>
        </p:spPr>
        <p:txBody>
          <a:bodyPr>
            <a:normAutofit fontScale="90000"/>
          </a:bodyPr>
          <a:lstStyle/>
          <a:p>
            <a:r>
              <a:rPr lang="nl-BE" dirty="0"/>
              <a:t>Jongeren op de vlucht </a:t>
            </a:r>
          </a:p>
        </p:txBody>
      </p:sp>
      <p:pic>
        <p:nvPicPr>
          <p:cNvPr id="9" name="Tijdelijke aanduiding voor afbeelding 8" descr="Afbeelding met boom, buiten, gras, hout&#10;&#10;Automatisch gegenereerde beschrijving">
            <a:extLst>
              <a:ext uri="{FF2B5EF4-FFF2-40B4-BE49-F238E27FC236}">
                <a16:creationId xmlns:a16="http://schemas.microsoft.com/office/drawing/2014/main" id="{AFC6A3B5-5ACE-96FC-3907-5EFACC181B2F}"/>
              </a:ext>
            </a:extLst>
          </p:cNvPr>
          <p:cNvPicPr>
            <a:picLocks noGrp="1" noChangeAspect="1"/>
          </p:cNvPicPr>
          <p:nvPr>
            <p:ph type="pic" idx="13"/>
          </p:nvPr>
        </p:nvPicPr>
        <p:blipFill>
          <a:blip r:embed="rId3"/>
          <a:srcRect t="7813" b="7813"/>
          <a:stretch>
            <a:fillRect/>
          </a:stretch>
        </p:blipFill>
        <p:spPr>
          <a:xfrm>
            <a:off x="2343705" y="1478704"/>
            <a:ext cx="6729274" cy="3785217"/>
          </a:xfr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663F7-FB3D-420C-AAB0-5D67F16CA905}"/>
              </a:ext>
            </a:extLst>
          </p:cNvPr>
          <p:cNvSpPr>
            <a:spLocks noGrp="1"/>
          </p:cNvSpPr>
          <p:nvPr>
            <p:ph type="title"/>
          </p:nvPr>
        </p:nvSpPr>
        <p:spPr>
          <a:xfrm>
            <a:off x="1127584" y="794074"/>
            <a:ext cx="10515600" cy="1325563"/>
          </a:xfrm>
        </p:spPr>
        <p:txBody>
          <a:bodyPr/>
          <a:lstStyle/>
          <a:p>
            <a:r>
              <a:rPr lang="nl-NL" dirty="0">
                <a:cs typeface="Calibri Light"/>
              </a:rPr>
              <a:t>Aanmelden? </a:t>
            </a:r>
            <a:endParaRPr lang="nl-NL" dirty="0"/>
          </a:p>
        </p:txBody>
      </p:sp>
      <p:sp>
        <p:nvSpPr>
          <p:cNvPr id="3" name="Tijdelijke aanduiding voor inhoud 2">
            <a:extLst>
              <a:ext uri="{FF2B5EF4-FFF2-40B4-BE49-F238E27FC236}">
                <a16:creationId xmlns:a16="http://schemas.microsoft.com/office/drawing/2014/main" id="{88978790-79B2-4D94-9CD0-42166BF9BC14}"/>
              </a:ext>
            </a:extLst>
          </p:cNvPr>
          <p:cNvSpPr>
            <a:spLocks noGrp="1"/>
          </p:cNvSpPr>
          <p:nvPr>
            <p:ph idx="1"/>
          </p:nvPr>
        </p:nvSpPr>
        <p:spPr>
          <a:xfrm>
            <a:off x="1078423" y="2107348"/>
            <a:ext cx="10515600" cy="4750653"/>
          </a:xfrm>
        </p:spPr>
        <p:txBody>
          <a:bodyPr vert="horz" lIns="91440" tIns="45720" rIns="91440" bIns="45720" rtlCol="0" anchor="t">
            <a:normAutofit/>
          </a:bodyPr>
          <a:lstStyle/>
          <a:p>
            <a:r>
              <a:rPr lang="nl-NL" dirty="0">
                <a:cs typeface="Calibri"/>
              </a:rPr>
              <a:t>NBMV tussen 16-25 jaar die nood hebben aan CBAW-begeleiding</a:t>
            </a:r>
          </a:p>
          <a:p>
            <a:r>
              <a:rPr lang="nl-NL" dirty="0">
                <a:cs typeface="Calibri"/>
              </a:rPr>
              <a:t>Aanmeldingsformulier via minor-ndako.be/</a:t>
            </a:r>
            <a:r>
              <a:rPr lang="nl-NL" dirty="0" err="1">
                <a:cs typeface="Calibri"/>
              </a:rPr>
              <a:t>watwedoen</a:t>
            </a:r>
            <a:r>
              <a:rPr lang="nl-NL" dirty="0">
                <a:cs typeface="Calibri"/>
              </a:rPr>
              <a:t>/studio-54/</a:t>
            </a:r>
          </a:p>
          <a:p>
            <a:r>
              <a:rPr lang="nl-NL" dirty="0">
                <a:cs typeface="Calibri"/>
              </a:rPr>
              <a:t>Vragen: </a:t>
            </a:r>
            <a:r>
              <a:rPr lang="nl-NL" dirty="0">
                <a:cs typeface="Calibri"/>
                <a:hlinkClick r:id="rId3"/>
              </a:rPr>
              <a:t>lotte.hollevoet@minor-ndako.be</a:t>
            </a:r>
            <a:r>
              <a:rPr lang="nl-NL" dirty="0">
                <a:cs typeface="Calibri"/>
              </a:rPr>
              <a:t> of 0491614803</a:t>
            </a:r>
            <a:endParaRPr lang="nl-NL" dirty="0"/>
          </a:p>
          <a:p>
            <a:r>
              <a:rPr lang="nl-NL" dirty="0">
                <a:cs typeface="Calibri"/>
              </a:rPr>
              <a:t>Kennismakingsgesprek</a:t>
            </a:r>
          </a:p>
          <a:p>
            <a:r>
              <a:rPr lang="nl-NL" dirty="0">
                <a:cs typeface="Calibri"/>
              </a:rPr>
              <a:t>Intake </a:t>
            </a:r>
          </a:p>
          <a:p>
            <a:r>
              <a:rPr lang="nl-NL" dirty="0">
                <a:cs typeface="Calibri"/>
              </a:rPr>
              <a:t>Opstart begeleiding</a:t>
            </a:r>
          </a:p>
          <a:p>
            <a:endParaRPr lang="nl-NL" dirty="0">
              <a:cs typeface="Calibri"/>
            </a:endParaRPr>
          </a:p>
        </p:txBody>
      </p:sp>
    </p:spTree>
    <p:extLst>
      <p:ext uri="{BB962C8B-B14F-4D97-AF65-F5344CB8AC3E}">
        <p14:creationId xmlns:p14="http://schemas.microsoft.com/office/powerpoint/2010/main" val="3989911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Afbeelding 4">
            <a:extLst>
              <a:ext uri="{FF2B5EF4-FFF2-40B4-BE49-F238E27FC236}">
                <a16:creationId xmlns:a16="http://schemas.microsoft.com/office/drawing/2014/main" id="{ED870BC9-C902-443E-BFC4-F636A448771F}"/>
              </a:ext>
            </a:extLst>
          </p:cNvPr>
          <p:cNvPicPr>
            <a:picLocks noGrp="1" noChangeAspect="1"/>
          </p:cNvPicPr>
          <p:nvPr>
            <p:ph idx="1"/>
          </p:nvPr>
        </p:nvPicPr>
        <p:blipFill rotWithShape="1">
          <a:blip r:embed="rId3"/>
          <a:srcRect b="1368"/>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2583538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D21A34-0BD7-4189-ACF2-B5E8DA6C46F3}"/>
              </a:ext>
            </a:extLst>
          </p:cNvPr>
          <p:cNvSpPr>
            <a:spLocks noGrp="1"/>
          </p:cNvSpPr>
          <p:nvPr>
            <p:ph type="title"/>
          </p:nvPr>
        </p:nvSpPr>
        <p:spPr/>
        <p:txBody>
          <a:bodyPr/>
          <a:lstStyle/>
          <a:p>
            <a:r>
              <a:rPr lang="nl-BE" dirty="0"/>
              <a:t>  </a:t>
            </a:r>
          </a:p>
        </p:txBody>
      </p:sp>
      <p:sp>
        <p:nvSpPr>
          <p:cNvPr id="3" name="Tijdelijke aanduiding voor inhoud 2">
            <a:extLst>
              <a:ext uri="{FF2B5EF4-FFF2-40B4-BE49-F238E27FC236}">
                <a16:creationId xmlns:a16="http://schemas.microsoft.com/office/drawing/2014/main" id="{1DF15B55-EE9A-493E-8898-4DC5415DC09E}"/>
              </a:ext>
            </a:extLst>
          </p:cNvPr>
          <p:cNvSpPr>
            <a:spLocks noGrp="1"/>
          </p:cNvSpPr>
          <p:nvPr>
            <p:ph idx="1"/>
          </p:nvPr>
        </p:nvSpPr>
        <p:spPr>
          <a:xfrm>
            <a:off x="686212" y="2219418"/>
            <a:ext cx="8596668" cy="4434504"/>
          </a:xfrm>
        </p:spPr>
        <p:txBody>
          <a:bodyPr/>
          <a:lstStyle/>
          <a:p>
            <a:endParaRPr lang="nl-BE" dirty="0">
              <a:solidFill>
                <a:schemeClr val="tx1"/>
              </a:solidFill>
            </a:endParaRPr>
          </a:p>
        </p:txBody>
      </p:sp>
      <p:pic>
        <p:nvPicPr>
          <p:cNvPr id="4" name="Afbeelding 3">
            <a:extLst>
              <a:ext uri="{FF2B5EF4-FFF2-40B4-BE49-F238E27FC236}">
                <a16:creationId xmlns:a16="http://schemas.microsoft.com/office/drawing/2014/main" id="{BBBC40B5-8988-49B7-BC97-B2ACB4CA2772}"/>
              </a:ext>
            </a:extLst>
          </p:cNvPr>
          <p:cNvPicPr>
            <a:picLocks noChangeAspect="1"/>
          </p:cNvPicPr>
          <p:nvPr/>
        </p:nvPicPr>
        <p:blipFill>
          <a:blip r:embed="rId2"/>
          <a:stretch>
            <a:fillRect/>
          </a:stretch>
        </p:blipFill>
        <p:spPr>
          <a:xfrm>
            <a:off x="2212562" y="3136474"/>
            <a:ext cx="6204150" cy="2600391"/>
          </a:xfrm>
          <a:prstGeom prst="rect">
            <a:avLst/>
          </a:prstGeom>
        </p:spPr>
      </p:pic>
    </p:spTree>
    <p:extLst>
      <p:ext uri="{BB962C8B-B14F-4D97-AF65-F5344CB8AC3E}">
        <p14:creationId xmlns:p14="http://schemas.microsoft.com/office/powerpoint/2010/main" val="5518751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D21A34-0BD7-4189-ACF2-B5E8DA6C46F3}"/>
              </a:ext>
            </a:extLst>
          </p:cNvPr>
          <p:cNvSpPr>
            <a:spLocks noGrp="1"/>
          </p:cNvSpPr>
          <p:nvPr>
            <p:ph type="title"/>
          </p:nvPr>
        </p:nvSpPr>
        <p:spPr/>
        <p:txBody>
          <a:bodyPr/>
          <a:lstStyle/>
          <a:p>
            <a:r>
              <a:rPr lang="nl-BE" sz="3200" dirty="0"/>
              <a:t>Waarom </a:t>
            </a:r>
            <a:r>
              <a:rPr lang="nl-BE" sz="3200" dirty="0" err="1"/>
              <a:t>Future</a:t>
            </a:r>
            <a:r>
              <a:rPr lang="nl-BE" sz="3200" dirty="0"/>
              <a:t> - </a:t>
            </a:r>
            <a:r>
              <a:rPr lang="nl-BE" sz="3200" dirty="0" err="1"/>
              <a:t>Proof</a:t>
            </a:r>
            <a:r>
              <a:rPr lang="nl-BE" sz="3200" dirty="0"/>
              <a:t>  ?</a:t>
            </a:r>
          </a:p>
        </p:txBody>
      </p:sp>
      <p:sp>
        <p:nvSpPr>
          <p:cNvPr id="3" name="Tijdelijke aanduiding voor inhoud 2">
            <a:extLst>
              <a:ext uri="{FF2B5EF4-FFF2-40B4-BE49-F238E27FC236}">
                <a16:creationId xmlns:a16="http://schemas.microsoft.com/office/drawing/2014/main" id="{1DF15B55-EE9A-493E-8898-4DC5415DC09E}"/>
              </a:ext>
            </a:extLst>
          </p:cNvPr>
          <p:cNvSpPr>
            <a:spLocks noGrp="1"/>
          </p:cNvSpPr>
          <p:nvPr>
            <p:ph idx="1"/>
          </p:nvPr>
        </p:nvSpPr>
        <p:spPr>
          <a:xfrm>
            <a:off x="686212" y="2219418"/>
            <a:ext cx="8596668" cy="4434504"/>
          </a:xfrm>
        </p:spPr>
        <p:txBody>
          <a:bodyPr>
            <a:normAutofit lnSpcReduction="10000"/>
          </a:bodyPr>
          <a:lstStyle/>
          <a:p>
            <a:r>
              <a:rPr lang="nl-BE" dirty="0">
                <a:solidFill>
                  <a:schemeClr val="tx1"/>
                </a:solidFill>
              </a:rPr>
              <a:t>Spagaat Federaal en Vlaams niveau</a:t>
            </a:r>
          </a:p>
          <a:p>
            <a:pPr marL="0" indent="0">
              <a:buNone/>
            </a:pPr>
            <a:endParaRPr lang="nl-BE" dirty="0">
              <a:solidFill>
                <a:schemeClr val="tx1"/>
              </a:solidFill>
            </a:endParaRPr>
          </a:p>
          <a:p>
            <a:r>
              <a:rPr lang="nl-BE" dirty="0">
                <a:solidFill>
                  <a:schemeClr val="tx1"/>
                </a:solidFill>
              </a:rPr>
              <a:t>Nood aan expertise en knowhow in het begeleiden van jongeren in precair verblijf</a:t>
            </a:r>
          </a:p>
          <a:p>
            <a:endParaRPr lang="nl-BE" dirty="0">
              <a:solidFill>
                <a:schemeClr val="tx1"/>
              </a:solidFill>
            </a:endParaRPr>
          </a:p>
          <a:p>
            <a:r>
              <a:rPr lang="nl-BE" dirty="0">
                <a:solidFill>
                  <a:schemeClr val="tx1"/>
                </a:solidFill>
              </a:rPr>
              <a:t>De rechten van </a:t>
            </a:r>
            <a:r>
              <a:rPr lang="nl-BE" dirty="0" err="1">
                <a:solidFill>
                  <a:schemeClr val="tx1"/>
                </a:solidFill>
              </a:rPr>
              <a:t>Nbm</a:t>
            </a:r>
            <a:r>
              <a:rPr lang="nl-BE" dirty="0">
                <a:solidFill>
                  <a:schemeClr val="tx1"/>
                </a:solidFill>
              </a:rPr>
              <a:t> vallen weg op een cruciaal moment</a:t>
            </a:r>
          </a:p>
          <a:p>
            <a:pPr lvl="1"/>
            <a:r>
              <a:rPr lang="nl-BE" dirty="0">
                <a:solidFill>
                  <a:schemeClr val="tx1"/>
                </a:solidFill>
              </a:rPr>
              <a:t>Jongere wordt meerderjarig en bevindt zich in precair verblijf</a:t>
            </a:r>
          </a:p>
          <a:p>
            <a:pPr lvl="1"/>
            <a:endParaRPr lang="nl-BE" dirty="0">
              <a:solidFill>
                <a:schemeClr val="tx1"/>
              </a:solidFill>
            </a:endParaRPr>
          </a:p>
          <a:p>
            <a:r>
              <a:rPr lang="nl-BE" dirty="0">
                <a:solidFill>
                  <a:schemeClr val="tx1"/>
                </a:solidFill>
              </a:rPr>
              <a:t>Weinig tot geen ondersteuning in het rouw- en denkproces door de negatieve beslissing</a:t>
            </a:r>
          </a:p>
          <a:p>
            <a:endParaRPr lang="nl-BE" dirty="0">
              <a:solidFill>
                <a:schemeClr val="tx1"/>
              </a:solidFill>
            </a:endParaRPr>
          </a:p>
          <a:p>
            <a:r>
              <a:rPr lang="nl-BE" dirty="0">
                <a:solidFill>
                  <a:schemeClr val="tx1"/>
                </a:solidFill>
              </a:rPr>
              <a:t>Jongeren verdwijnen in illegaliteit/ schaduwsamenleving</a:t>
            </a:r>
          </a:p>
          <a:p>
            <a:endParaRPr lang="nl-BE" dirty="0">
              <a:solidFill>
                <a:schemeClr val="tx1"/>
              </a:solidFill>
            </a:endParaRPr>
          </a:p>
          <a:p>
            <a:pPr marL="0" indent="0">
              <a:buNone/>
            </a:pPr>
            <a:endParaRPr lang="nl-BE" dirty="0">
              <a:solidFill>
                <a:schemeClr val="tx1"/>
              </a:solidFill>
            </a:endParaRPr>
          </a:p>
          <a:p>
            <a:endParaRPr lang="nl-BE" dirty="0">
              <a:solidFill>
                <a:schemeClr val="tx1"/>
              </a:solidFill>
            </a:endParaRPr>
          </a:p>
          <a:p>
            <a:endParaRPr lang="nl-BE" dirty="0">
              <a:solidFill>
                <a:schemeClr val="tx1"/>
              </a:solidFill>
            </a:endParaRPr>
          </a:p>
        </p:txBody>
      </p:sp>
      <p:pic>
        <p:nvPicPr>
          <p:cNvPr id="4" name="Afbeelding 3">
            <a:extLst>
              <a:ext uri="{FF2B5EF4-FFF2-40B4-BE49-F238E27FC236}">
                <a16:creationId xmlns:a16="http://schemas.microsoft.com/office/drawing/2014/main" id="{BBBC40B5-8988-49B7-BC97-B2ACB4CA2772}"/>
              </a:ext>
            </a:extLst>
          </p:cNvPr>
          <p:cNvPicPr>
            <a:picLocks noChangeAspect="1"/>
          </p:cNvPicPr>
          <p:nvPr/>
        </p:nvPicPr>
        <p:blipFill>
          <a:blip r:embed="rId2"/>
          <a:stretch>
            <a:fillRect/>
          </a:stretch>
        </p:blipFill>
        <p:spPr>
          <a:xfrm>
            <a:off x="7195894" y="879656"/>
            <a:ext cx="2258825" cy="946758"/>
          </a:xfrm>
          <a:prstGeom prst="rect">
            <a:avLst/>
          </a:prstGeom>
        </p:spPr>
      </p:pic>
    </p:spTree>
    <p:extLst>
      <p:ext uri="{BB962C8B-B14F-4D97-AF65-F5344CB8AC3E}">
        <p14:creationId xmlns:p14="http://schemas.microsoft.com/office/powerpoint/2010/main" val="29373434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D21A34-0BD7-4189-ACF2-B5E8DA6C46F3}"/>
              </a:ext>
            </a:extLst>
          </p:cNvPr>
          <p:cNvSpPr>
            <a:spLocks noGrp="1"/>
          </p:cNvSpPr>
          <p:nvPr>
            <p:ph type="title"/>
          </p:nvPr>
        </p:nvSpPr>
        <p:spPr/>
        <p:txBody>
          <a:bodyPr/>
          <a:lstStyle/>
          <a:p>
            <a:r>
              <a:rPr lang="nl-BE" sz="3200" dirty="0" err="1"/>
              <a:t>Future</a:t>
            </a:r>
            <a:r>
              <a:rPr lang="nl-BE" sz="3200" dirty="0"/>
              <a:t> - </a:t>
            </a:r>
            <a:r>
              <a:rPr lang="nl-BE" sz="3200" dirty="0" err="1"/>
              <a:t>Proof</a:t>
            </a:r>
            <a:r>
              <a:rPr lang="nl-BE" sz="3200" dirty="0"/>
              <a:t>  </a:t>
            </a:r>
          </a:p>
        </p:txBody>
      </p:sp>
      <p:sp>
        <p:nvSpPr>
          <p:cNvPr id="3" name="Tijdelijke aanduiding voor inhoud 2">
            <a:extLst>
              <a:ext uri="{FF2B5EF4-FFF2-40B4-BE49-F238E27FC236}">
                <a16:creationId xmlns:a16="http://schemas.microsoft.com/office/drawing/2014/main" id="{1DF15B55-EE9A-493E-8898-4DC5415DC09E}"/>
              </a:ext>
            </a:extLst>
          </p:cNvPr>
          <p:cNvSpPr>
            <a:spLocks noGrp="1"/>
          </p:cNvSpPr>
          <p:nvPr>
            <p:ph idx="1"/>
          </p:nvPr>
        </p:nvSpPr>
        <p:spPr>
          <a:xfrm>
            <a:off x="686212" y="2219418"/>
            <a:ext cx="8596668" cy="4434504"/>
          </a:xfrm>
        </p:spPr>
        <p:txBody>
          <a:bodyPr/>
          <a:lstStyle/>
          <a:p>
            <a:pPr marL="0" indent="0">
              <a:buNone/>
            </a:pPr>
            <a:endParaRPr lang="nl-BE" dirty="0">
              <a:solidFill>
                <a:schemeClr val="tx1"/>
              </a:solidFill>
            </a:endParaRPr>
          </a:p>
          <a:p>
            <a:pPr marL="0" indent="0">
              <a:buNone/>
            </a:pPr>
            <a:endParaRPr lang="nl-BE" dirty="0">
              <a:solidFill>
                <a:schemeClr val="tx1"/>
              </a:solidFill>
            </a:endParaRPr>
          </a:p>
          <a:p>
            <a:r>
              <a:rPr lang="nl-BE" dirty="0">
                <a:solidFill>
                  <a:schemeClr val="tx1"/>
                </a:solidFill>
              </a:rPr>
              <a:t>Voor wie?</a:t>
            </a:r>
          </a:p>
          <a:p>
            <a:pPr lvl="1"/>
            <a:r>
              <a:rPr lang="nl-BE" dirty="0">
                <a:solidFill>
                  <a:schemeClr val="tx1"/>
                </a:solidFill>
              </a:rPr>
              <a:t>Voor jongeren zonder verblijfsrecht van 18 tot 25 jaar</a:t>
            </a:r>
          </a:p>
          <a:p>
            <a:pPr lvl="1"/>
            <a:r>
              <a:rPr lang="nl-BE" dirty="0">
                <a:solidFill>
                  <a:schemeClr val="tx1"/>
                </a:solidFill>
              </a:rPr>
              <a:t>Voor jongeren zonder procedure of heel lage erkenningsgraad vanaf 17 jaar</a:t>
            </a:r>
          </a:p>
          <a:p>
            <a:endParaRPr lang="nl-BE" dirty="0">
              <a:solidFill>
                <a:schemeClr val="tx1"/>
              </a:solidFill>
            </a:endParaRPr>
          </a:p>
          <a:p>
            <a:endParaRPr lang="nl-BE" dirty="0">
              <a:solidFill>
                <a:schemeClr val="tx1"/>
              </a:solidFill>
            </a:endParaRPr>
          </a:p>
          <a:p>
            <a:endParaRPr lang="nl-BE" dirty="0">
              <a:solidFill>
                <a:schemeClr val="tx1"/>
              </a:solidFill>
            </a:endParaRPr>
          </a:p>
        </p:txBody>
      </p:sp>
      <p:pic>
        <p:nvPicPr>
          <p:cNvPr id="4" name="Afbeelding 3">
            <a:extLst>
              <a:ext uri="{FF2B5EF4-FFF2-40B4-BE49-F238E27FC236}">
                <a16:creationId xmlns:a16="http://schemas.microsoft.com/office/drawing/2014/main" id="{BBBC40B5-8988-49B7-BC97-B2ACB4CA2772}"/>
              </a:ext>
            </a:extLst>
          </p:cNvPr>
          <p:cNvPicPr>
            <a:picLocks noChangeAspect="1"/>
          </p:cNvPicPr>
          <p:nvPr/>
        </p:nvPicPr>
        <p:blipFill>
          <a:blip r:embed="rId2"/>
          <a:stretch>
            <a:fillRect/>
          </a:stretch>
        </p:blipFill>
        <p:spPr>
          <a:xfrm>
            <a:off x="7195894" y="879656"/>
            <a:ext cx="2258825" cy="946758"/>
          </a:xfrm>
          <a:prstGeom prst="rect">
            <a:avLst/>
          </a:prstGeom>
        </p:spPr>
      </p:pic>
    </p:spTree>
    <p:extLst>
      <p:ext uri="{BB962C8B-B14F-4D97-AF65-F5344CB8AC3E}">
        <p14:creationId xmlns:p14="http://schemas.microsoft.com/office/powerpoint/2010/main" val="39588587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D21A34-0BD7-4189-ACF2-B5E8DA6C46F3}"/>
              </a:ext>
            </a:extLst>
          </p:cNvPr>
          <p:cNvSpPr>
            <a:spLocks noGrp="1"/>
          </p:cNvSpPr>
          <p:nvPr>
            <p:ph type="title"/>
          </p:nvPr>
        </p:nvSpPr>
        <p:spPr/>
        <p:txBody>
          <a:bodyPr/>
          <a:lstStyle/>
          <a:p>
            <a:r>
              <a:rPr lang="nl-BE" sz="3200" dirty="0" err="1"/>
              <a:t>Future</a:t>
            </a:r>
            <a:r>
              <a:rPr lang="nl-BE" sz="3200" dirty="0"/>
              <a:t> - </a:t>
            </a:r>
            <a:r>
              <a:rPr lang="nl-BE" sz="3200" dirty="0" err="1"/>
              <a:t>Proof</a:t>
            </a:r>
            <a:r>
              <a:rPr lang="nl-BE" sz="3200" dirty="0"/>
              <a:t> </a:t>
            </a:r>
          </a:p>
        </p:txBody>
      </p:sp>
      <p:sp>
        <p:nvSpPr>
          <p:cNvPr id="3" name="Tijdelijke aanduiding voor inhoud 2">
            <a:extLst>
              <a:ext uri="{FF2B5EF4-FFF2-40B4-BE49-F238E27FC236}">
                <a16:creationId xmlns:a16="http://schemas.microsoft.com/office/drawing/2014/main" id="{1DF15B55-EE9A-493E-8898-4DC5415DC09E}"/>
              </a:ext>
            </a:extLst>
          </p:cNvPr>
          <p:cNvSpPr>
            <a:spLocks noGrp="1"/>
          </p:cNvSpPr>
          <p:nvPr>
            <p:ph idx="1"/>
          </p:nvPr>
        </p:nvSpPr>
        <p:spPr>
          <a:xfrm>
            <a:off x="686212" y="2219418"/>
            <a:ext cx="8596668" cy="4434504"/>
          </a:xfrm>
        </p:spPr>
        <p:txBody>
          <a:bodyPr/>
          <a:lstStyle/>
          <a:p>
            <a:endParaRPr lang="nl-BE" dirty="0">
              <a:solidFill>
                <a:schemeClr val="tx1"/>
              </a:solidFill>
            </a:endParaRPr>
          </a:p>
          <a:p>
            <a:endParaRPr lang="nl-BE" dirty="0">
              <a:solidFill>
                <a:schemeClr val="tx1"/>
              </a:solidFill>
            </a:endParaRPr>
          </a:p>
          <a:p>
            <a:r>
              <a:rPr lang="nl-BE" dirty="0">
                <a:solidFill>
                  <a:schemeClr val="tx1"/>
                </a:solidFill>
              </a:rPr>
              <a:t>Vertrekkende uit</a:t>
            </a:r>
          </a:p>
          <a:p>
            <a:pPr lvl="1"/>
            <a:r>
              <a:rPr lang="nl-BE" dirty="0" err="1">
                <a:solidFill>
                  <a:schemeClr val="tx1"/>
                </a:solidFill>
              </a:rPr>
              <a:t>Housing</a:t>
            </a:r>
            <a:r>
              <a:rPr lang="nl-BE" dirty="0">
                <a:solidFill>
                  <a:schemeClr val="tx1"/>
                </a:solidFill>
              </a:rPr>
              <a:t> First </a:t>
            </a:r>
            <a:r>
              <a:rPr lang="nl-BE" dirty="0" err="1">
                <a:solidFill>
                  <a:schemeClr val="tx1"/>
                </a:solidFill>
              </a:rPr>
              <a:t>for</a:t>
            </a:r>
            <a:r>
              <a:rPr lang="nl-BE" dirty="0">
                <a:solidFill>
                  <a:schemeClr val="tx1"/>
                </a:solidFill>
              </a:rPr>
              <a:t> </a:t>
            </a:r>
            <a:r>
              <a:rPr lang="nl-BE" dirty="0" err="1">
                <a:solidFill>
                  <a:schemeClr val="tx1"/>
                </a:solidFill>
              </a:rPr>
              <a:t>Youth</a:t>
            </a:r>
            <a:r>
              <a:rPr lang="nl-BE" dirty="0">
                <a:solidFill>
                  <a:schemeClr val="tx1"/>
                </a:solidFill>
              </a:rPr>
              <a:t> </a:t>
            </a:r>
          </a:p>
          <a:p>
            <a:pPr lvl="1"/>
            <a:r>
              <a:rPr lang="nl-BE" dirty="0">
                <a:solidFill>
                  <a:schemeClr val="tx1"/>
                </a:solidFill>
              </a:rPr>
              <a:t>Trauma </a:t>
            </a:r>
            <a:r>
              <a:rPr lang="nl-BE" dirty="0" err="1">
                <a:solidFill>
                  <a:schemeClr val="tx1"/>
                </a:solidFill>
              </a:rPr>
              <a:t>informed</a:t>
            </a:r>
            <a:r>
              <a:rPr lang="nl-BE" dirty="0">
                <a:solidFill>
                  <a:schemeClr val="tx1"/>
                </a:solidFill>
              </a:rPr>
              <a:t> care</a:t>
            </a:r>
          </a:p>
          <a:p>
            <a:endParaRPr lang="nl-BE" dirty="0">
              <a:solidFill>
                <a:schemeClr val="tx1"/>
              </a:solidFill>
            </a:endParaRPr>
          </a:p>
          <a:p>
            <a:r>
              <a:rPr lang="nl-BE" dirty="0">
                <a:solidFill>
                  <a:schemeClr val="tx1"/>
                </a:solidFill>
              </a:rPr>
              <a:t>Er wordt 1 jaar een woning, leefgeld en intensieve begeleiding voorzien</a:t>
            </a:r>
          </a:p>
          <a:p>
            <a:pPr lvl="1"/>
            <a:r>
              <a:rPr lang="nl-BE" dirty="0">
                <a:solidFill>
                  <a:schemeClr val="tx1"/>
                </a:solidFill>
              </a:rPr>
              <a:t>Individuele begeleider, compagnon de route</a:t>
            </a:r>
          </a:p>
          <a:p>
            <a:pPr lvl="1"/>
            <a:r>
              <a:rPr lang="nl-BE" dirty="0">
                <a:solidFill>
                  <a:schemeClr val="tx1"/>
                </a:solidFill>
              </a:rPr>
              <a:t>Groepsgesprekken, ondersteunen van proces, lotgenoten</a:t>
            </a:r>
          </a:p>
          <a:p>
            <a:endParaRPr lang="nl-BE" dirty="0">
              <a:solidFill>
                <a:schemeClr val="tx1"/>
              </a:solidFill>
            </a:endParaRPr>
          </a:p>
        </p:txBody>
      </p:sp>
      <p:pic>
        <p:nvPicPr>
          <p:cNvPr id="4" name="Afbeelding 3">
            <a:extLst>
              <a:ext uri="{FF2B5EF4-FFF2-40B4-BE49-F238E27FC236}">
                <a16:creationId xmlns:a16="http://schemas.microsoft.com/office/drawing/2014/main" id="{BBBC40B5-8988-49B7-BC97-B2ACB4CA2772}"/>
              </a:ext>
            </a:extLst>
          </p:cNvPr>
          <p:cNvPicPr>
            <a:picLocks noChangeAspect="1"/>
          </p:cNvPicPr>
          <p:nvPr/>
        </p:nvPicPr>
        <p:blipFill>
          <a:blip r:embed="rId2"/>
          <a:stretch>
            <a:fillRect/>
          </a:stretch>
        </p:blipFill>
        <p:spPr>
          <a:xfrm>
            <a:off x="7195894" y="879656"/>
            <a:ext cx="2258825" cy="946758"/>
          </a:xfrm>
          <a:prstGeom prst="rect">
            <a:avLst/>
          </a:prstGeom>
        </p:spPr>
      </p:pic>
    </p:spTree>
    <p:extLst>
      <p:ext uri="{BB962C8B-B14F-4D97-AF65-F5344CB8AC3E}">
        <p14:creationId xmlns:p14="http://schemas.microsoft.com/office/powerpoint/2010/main" val="2259132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D21A34-0BD7-4189-ACF2-B5E8DA6C46F3}"/>
              </a:ext>
            </a:extLst>
          </p:cNvPr>
          <p:cNvSpPr>
            <a:spLocks noGrp="1"/>
          </p:cNvSpPr>
          <p:nvPr>
            <p:ph type="title"/>
          </p:nvPr>
        </p:nvSpPr>
        <p:spPr/>
        <p:txBody>
          <a:bodyPr/>
          <a:lstStyle/>
          <a:p>
            <a:r>
              <a:rPr lang="nl-BE" sz="3200" dirty="0" err="1"/>
              <a:t>Future</a:t>
            </a:r>
            <a:r>
              <a:rPr lang="nl-BE" sz="3200" dirty="0"/>
              <a:t> - </a:t>
            </a:r>
            <a:r>
              <a:rPr lang="nl-BE" sz="3200" dirty="0" err="1"/>
              <a:t>Proof</a:t>
            </a:r>
            <a:r>
              <a:rPr lang="nl-BE" sz="3200" dirty="0"/>
              <a:t> </a:t>
            </a:r>
          </a:p>
        </p:txBody>
      </p:sp>
      <p:sp>
        <p:nvSpPr>
          <p:cNvPr id="3" name="Tijdelijke aanduiding voor inhoud 2">
            <a:extLst>
              <a:ext uri="{FF2B5EF4-FFF2-40B4-BE49-F238E27FC236}">
                <a16:creationId xmlns:a16="http://schemas.microsoft.com/office/drawing/2014/main" id="{1DF15B55-EE9A-493E-8898-4DC5415DC09E}"/>
              </a:ext>
            </a:extLst>
          </p:cNvPr>
          <p:cNvSpPr>
            <a:spLocks noGrp="1"/>
          </p:cNvSpPr>
          <p:nvPr>
            <p:ph idx="1"/>
          </p:nvPr>
        </p:nvSpPr>
        <p:spPr>
          <a:xfrm>
            <a:off x="686212" y="2219418"/>
            <a:ext cx="8596668" cy="4434504"/>
          </a:xfrm>
        </p:spPr>
        <p:txBody>
          <a:bodyPr/>
          <a:lstStyle/>
          <a:p>
            <a:pPr lvl="1"/>
            <a:r>
              <a:rPr lang="nl-BE" dirty="0">
                <a:solidFill>
                  <a:schemeClr val="tx1"/>
                </a:solidFill>
              </a:rPr>
              <a:t>Inzetten op toekomstoriëntatie. </a:t>
            </a:r>
          </a:p>
          <a:p>
            <a:pPr lvl="2"/>
            <a:r>
              <a:rPr lang="nl-BE" dirty="0">
                <a:solidFill>
                  <a:schemeClr val="tx1"/>
                </a:solidFill>
              </a:rPr>
              <a:t>Vrijwillige terugkeer</a:t>
            </a:r>
          </a:p>
          <a:p>
            <a:pPr lvl="2"/>
            <a:r>
              <a:rPr lang="nl-BE" dirty="0">
                <a:solidFill>
                  <a:schemeClr val="tx1"/>
                </a:solidFill>
              </a:rPr>
              <a:t>Doorreizen naar ander land</a:t>
            </a:r>
          </a:p>
          <a:p>
            <a:pPr lvl="2"/>
            <a:r>
              <a:rPr lang="nl-BE" dirty="0">
                <a:solidFill>
                  <a:schemeClr val="tx1"/>
                </a:solidFill>
              </a:rPr>
              <a:t>Illegaliteit</a:t>
            </a:r>
          </a:p>
          <a:p>
            <a:pPr lvl="1"/>
            <a:r>
              <a:rPr lang="nl-BE" dirty="0">
                <a:solidFill>
                  <a:schemeClr val="tx1"/>
                </a:solidFill>
              </a:rPr>
              <a:t>Juridisch luik (samenwerking Legal </a:t>
            </a:r>
            <a:r>
              <a:rPr lang="nl-BE" dirty="0" err="1">
                <a:solidFill>
                  <a:schemeClr val="tx1"/>
                </a:solidFill>
              </a:rPr>
              <a:t>Clinic</a:t>
            </a:r>
            <a:r>
              <a:rPr lang="nl-BE" dirty="0">
                <a:solidFill>
                  <a:schemeClr val="tx1"/>
                </a:solidFill>
              </a:rPr>
              <a:t>)</a:t>
            </a:r>
          </a:p>
          <a:p>
            <a:pPr lvl="1"/>
            <a:r>
              <a:rPr lang="nl-BE" dirty="0">
                <a:solidFill>
                  <a:schemeClr val="tx1"/>
                </a:solidFill>
              </a:rPr>
              <a:t>Netwerk</a:t>
            </a:r>
          </a:p>
          <a:p>
            <a:pPr lvl="2"/>
            <a:r>
              <a:rPr lang="nl-BE" dirty="0">
                <a:solidFill>
                  <a:schemeClr val="tx1"/>
                </a:solidFill>
              </a:rPr>
              <a:t>In België</a:t>
            </a:r>
          </a:p>
          <a:p>
            <a:pPr lvl="2"/>
            <a:r>
              <a:rPr lang="nl-BE" dirty="0">
                <a:solidFill>
                  <a:schemeClr val="tx1"/>
                </a:solidFill>
              </a:rPr>
              <a:t>In thuisland</a:t>
            </a:r>
          </a:p>
          <a:p>
            <a:pPr lvl="1"/>
            <a:r>
              <a:rPr lang="nl-BE" dirty="0">
                <a:solidFill>
                  <a:schemeClr val="tx1"/>
                </a:solidFill>
              </a:rPr>
              <a:t>Gezondheid en welbevinden</a:t>
            </a:r>
          </a:p>
          <a:p>
            <a:pPr lvl="1"/>
            <a:r>
              <a:rPr lang="nl-BE" dirty="0">
                <a:solidFill>
                  <a:schemeClr val="tx1"/>
                </a:solidFill>
              </a:rPr>
              <a:t>Identiteit</a:t>
            </a:r>
          </a:p>
          <a:p>
            <a:pPr lvl="1"/>
            <a:r>
              <a:rPr lang="nl-BE" dirty="0">
                <a:solidFill>
                  <a:schemeClr val="tx1"/>
                </a:solidFill>
              </a:rPr>
              <a:t>Uitdagingen en kansen</a:t>
            </a:r>
          </a:p>
          <a:p>
            <a:pPr lvl="1"/>
            <a:endParaRPr lang="nl-BE" dirty="0">
              <a:solidFill>
                <a:schemeClr val="tx1"/>
              </a:solidFill>
            </a:endParaRPr>
          </a:p>
          <a:p>
            <a:pPr lvl="1"/>
            <a:endParaRPr lang="nl-BE" dirty="0">
              <a:solidFill>
                <a:schemeClr val="tx1"/>
              </a:solidFill>
            </a:endParaRPr>
          </a:p>
        </p:txBody>
      </p:sp>
      <p:pic>
        <p:nvPicPr>
          <p:cNvPr id="4" name="Afbeelding 3">
            <a:extLst>
              <a:ext uri="{FF2B5EF4-FFF2-40B4-BE49-F238E27FC236}">
                <a16:creationId xmlns:a16="http://schemas.microsoft.com/office/drawing/2014/main" id="{BBBC40B5-8988-49B7-BC97-B2ACB4CA2772}"/>
              </a:ext>
            </a:extLst>
          </p:cNvPr>
          <p:cNvPicPr>
            <a:picLocks noChangeAspect="1"/>
          </p:cNvPicPr>
          <p:nvPr/>
        </p:nvPicPr>
        <p:blipFill>
          <a:blip r:embed="rId2"/>
          <a:stretch>
            <a:fillRect/>
          </a:stretch>
        </p:blipFill>
        <p:spPr>
          <a:xfrm>
            <a:off x="7195894" y="879656"/>
            <a:ext cx="2258825" cy="946758"/>
          </a:xfrm>
          <a:prstGeom prst="rect">
            <a:avLst/>
          </a:prstGeom>
        </p:spPr>
      </p:pic>
    </p:spTree>
    <p:extLst>
      <p:ext uri="{BB962C8B-B14F-4D97-AF65-F5344CB8AC3E}">
        <p14:creationId xmlns:p14="http://schemas.microsoft.com/office/powerpoint/2010/main" val="6845718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D21A34-0BD7-4189-ACF2-B5E8DA6C46F3}"/>
              </a:ext>
            </a:extLst>
          </p:cNvPr>
          <p:cNvSpPr>
            <a:spLocks noGrp="1"/>
          </p:cNvSpPr>
          <p:nvPr>
            <p:ph type="title"/>
          </p:nvPr>
        </p:nvSpPr>
        <p:spPr/>
        <p:txBody>
          <a:bodyPr/>
          <a:lstStyle/>
          <a:p>
            <a:r>
              <a:rPr lang="nl-BE" sz="3200" dirty="0" err="1"/>
              <a:t>Future</a:t>
            </a:r>
            <a:r>
              <a:rPr lang="nl-BE" sz="3200" dirty="0"/>
              <a:t> - </a:t>
            </a:r>
            <a:r>
              <a:rPr lang="nl-BE" sz="3200" dirty="0" err="1"/>
              <a:t>Proof</a:t>
            </a:r>
            <a:r>
              <a:rPr lang="nl-BE" sz="3200" dirty="0"/>
              <a:t> </a:t>
            </a:r>
          </a:p>
        </p:txBody>
      </p:sp>
      <p:sp>
        <p:nvSpPr>
          <p:cNvPr id="3" name="Tijdelijke aanduiding voor inhoud 2">
            <a:extLst>
              <a:ext uri="{FF2B5EF4-FFF2-40B4-BE49-F238E27FC236}">
                <a16:creationId xmlns:a16="http://schemas.microsoft.com/office/drawing/2014/main" id="{1DF15B55-EE9A-493E-8898-4DC5415DC09E}"/>
              </a:ext>
            </a:extLst>
          </p:cNvPr>
          <p:cNvSpPr>
            <a:spLocks noGrp="1"/>
          </p:cNvSpPr>
          <p:nvPr>
            <p:ph idx="1"/>
          </p:nvPr>
        </p:nvSpPr>
        <p:spPr>
          <a:xfrm>
            <a:off x="686212" y="2219418"/>
            <a:ext cx="8596668" cy="4434504"/>
          </a:xfrm>
        </p:spPr>
        <p:txBody>
          <a:bodyPr/>
          <a:lstStyle/>
          <a:p>
            <a:pPr lvl="1"/>
            <a:r>
              <a:rPr lang="nl-BE" dirty="0">
                <a:solidFill>
                  <a:schemeClr val="tx1"/>
                </a:solidFill>
              </a:rPr>
              <a:t>Doelstelling</a:t>
            </a:r>
          </a:p>
          <a:p>
            <a:pPr lvl="2"/>
            <a:r>
              <a:rPr lang="nl-BE" dirty="0">
                <a:solidFill>
                  <a:schemeClr val="tx1"/>
                </a:solidFill>
              </a:rPr>
              <a:t>Jongeren vanuit de marge van onze samenleving een plaats geven waar ze kunnen en mogen zijn </a:t>
            </a:r>
          </a:p>
          <a:p>
            <a:pPr lvl="2"/>
            <a:r>
              <a:rPr lang="nl-BE" dirty="0">
                <a:solidFill>
                  <a:schemeClr val="tx1"/>
                </a:solidFill>
              </a:rPr>
              <a:t>Jongeren in precair verblijf een stem geven </a:t>
            </a:r>
          </a:p>
          <a:p>
            <a:pPr lvl="2"/>
            <a:r>
              <a:rPr lang="nl-BE" dirty="0">
                <a:solidFill>
                  <a:schemeClr val="tx1"/>
                </a:solidFill>
              </a:rPr>
              <a:t>Het denkproces rond andere pistes dan illegaliteit mee faciliteren</a:t>
            </a:r>
          </a:p>
          <a:p>
            <a:pPr lvl="2"/>
            <a:r>
              <a:rPr lang="nl-BE" dirty="0">
                <a:solidFill>
                  <a:schemeClr val="tx1"/>
                </a:solidFill>
              </a:rPr>
              <a:t>De jongere ondersteunen in de keuzes die hij maakt over zijn toekomst</a:t>
            </a:r>
          </a:p>
          <a:p>
            <a:pPr lvl="2"/>
            <a:r>
              <a:rPr lang="nl-BE" dirty="0">
                <a:solidFill>
                  <a:schemeClr val="tx1"/>
                </a:solidFill>
              </a:rPr>
              <a:t>Een vertrouwensrelatie opbouwen met jongeren in precair verblijf zodat we ook na het traject van betekenis kunnen zijn</a:t>
            </a:r>
          </a:p>
          <a:p>
            <a:pPr lvl="2"/>
            <a:endParaRPr lang="nl-BE" dirty="0">
              <a:solidFill>
                <a:schemeClr val="tx1"/>
              </a:solidFill>
            </a:endParaRPr>
          </a:p>
          <a:p>
            <a:pPr lvl="1"/>
            <a:endParaRPr lang="nl-BE" dirty="0">
              <a:solidFill>
                <a:schemeClr val="tx1"/>
              </a:solidFill>
            </a:endParaRPr>
          </a:p>
          <a:p>
            <a:pPr lvl="1"/>
            <a:endParaRPr lang="nl-BE" dirty="0">
              <a:solidFill>
                <a:schemeClr val="tx1"/>
              </a:solidFill>
            </a:endParaRPr>
          </a:p>
        </p:txBody>
      </p:sp>
      <p:pic>
        <p:nvPicPr>
          <p:cNvPr id="4" name="Afbeelding 3">
            <a:extLst>
              <a:ext uri="{FF2B5EF4-FFF2-40B4-BE49-F238E27FC236}">
                <a16:creationId xmlns:a16="http://schemas.microsoft.com/office/drawing/2014/main" id="{BBBC40B5-8988-49B7-BC97-B2ACB4CA2772}"/>
              </a:ext>
            </a:extLst>
          </p:cNvPr>
          <p:cNvPicPr>
            <a:picLocks noChangeAspect="1"/>
          </p:cNvPicPr>
          <p:nvPr/>
        </p:nvPicPr>
        <p:blipFill>
          <a:blip r:embed="rId2"/>
          <a:stretch>
            <a:fillRect/>
          </a:stretch>
        </p:blipFill>
        <p:spPr>
          <a:xfrm>
            <a:off x="7195894" y="879656"/>
            <a:ext cx="2258825" cy="946758"/>
          </a:xfrm>
          <a:prstGeom prst="rect">
            <a:avLst/>
          </a:prstGeom>
        </p:spPr>
      </p:pic>
    </p:spTree>
    <p:extLst>
      <p:ext uri="{BB962C8B-B14F-4D97-AF65-F5344CB8AC3E}">
        <p14:creationId xmlns:p14="http://schemas.microsoft.com/office/powerpoint/2010/main" val="22161982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D21A34-0BD7-4189-ACF2-B5E8DA6C46F3}"/>
              </a:ext>
            </a:extLst>
          </p:cNvPr>
          <p:cNvSpPr>
            <a:spLocks noGrp="1"/>
          </p:cNvSpPr>
          <p:nvPr>
            <p:ph type="title"/>
          </p:nvPr>
        </p:nvSpPr>
        <p:spPr/>
        <p:txBody>
          <a:bodyPr/>
          <a:lstStyle/>
          <a:p>
            <a:r>
              <a:rPr lang="nl-BE" sz="3200" dirty="0" err="1"/>
              <a:t>Future</a:t>
            </a:r>
            <a:r>
              <a:rPr lang="nl-BE" sz="3200" dirty="0"/>
              <a:t> - </a:t>
            </a:r>
            <a:r>
              <a:rPr lang="nl-BE" sz="3200" dirty="0" err="1"/>
              <a:t>Proof</a:t>
            </a:r>
            <a:r>
              <a:rPr lang="nl-BE" sz="3200" dirty="0"/>
              <a:t> </a:t>
            </a:r>
          </a:p>
        </p:txBody>
      </p:sp>
      <p:sp>
        <p:nvSpPr>
          <p:cNvPr id="3" name="Tijdelijke aanduiding voor inhoud 2">
            <a:extLst>
              <a:ext uri="{FF2B5EF4-FFF2-40B4-BE49-F238E27FC236}">
                <a16:creationId xmlns:a16="http://schemas.microsoft.com/office/drawing/2014/main" id="{1DF15B55-EE9A-493E-8898-4DC5415DC09E}"/>
              </a:ext>
            </a:extLst>
          </p:cNvPr>
          <p:cNvSpPr>
            <a:spLocks noGrp="1"/>
          </p:cNvSpPr>
          <p:nvPr>
            <p:ph idx="1"/>
          </p:nvPr>
        </p:nvSpPr>
        <p:spPr>
          <a:xfrm>
            <a:off x="686212" y="2219418"/>
            <a:ext cx="8596668" cy="4434504"/>
          </a:xfrm>
        </p:spPr>
        <p:txBody>
          <a:bodyPr/>
          <a:lstStyle/>
          <a:p>
            <a:pPr lvl="1"/>
            <a:r>
              <a:rPr lang="nl-BE" dirty="0">
                <a:solidFill>
                  <a:schemeClr val="tx1"/>
                </a:solidFill>
              </a:rPr>
              <a:t>Wisselwerking met Opgroeien, </a:t>
            </a:r>
            <a:r>
              <a:rPr lang="nl-BE" dirty="0" err="1">
                <a:solidFill>
                  <a:schemeClr val="tx1"/>
                </a:solidFill>
              </a:rPr>
              <a:t>buttom</a:t>
            </a:r>
            <a:r>
              <a:rPr lang="nl-BE" dirty="0">
                <a:solidFill>
                  <a:schemeClr val="tx1"/>
                </a:solidFill>
              </a:rPr>
              <a:t> up- top down</a:t>
            </a:r>
          </a:p>
          <a:p>
            <a:pPr lvl="1"/>
            <a:r>
              <a:rPr lang="nl-BE" dirty="0">
                <a:solidFill>
                  <a:schemeClr val="tx1"/>
                </a:solidFill>
              </a:rPr>
              <a:t>Verdere ontwikkeling van het project met Minor </a:t>
            </a:r>
            <a:r>
              <a:rPr lang="nl-BE" dirty="0" err="1">
                <a:solidFill>
                  <a:schemeClr val="tx1"/>
                </a:solidFill>
              </a:rPr>
              <a:t>Ndako</a:t>
            </a:r>
            <a:r>
              <a:rPr lang="nl-BE" dirty="0">
                <a:solidFill>
                  <a:schemeClr val="tx1"/>
                </a:solidFill>
              </a:rPr>
              <a:t> Kortrijk</a:t>
            </a:r>
          </a:p>
          <a:p>
            <a:pPr lvl="1"/>
            <a:r>
              <a:rPr lang="nl-BE" dirty="0">
                <a:solidFill>
                  <a:schemeClr val="tx1"/>
                </a:solidFill>
              </a:rPr>
              <a:t>Zoveel mogelijk op maat van jongere</a:t>
            </a:r>
          </a:p>
          <a:p>
            <a:pPr lvl="2"/>
            <a:r>
              <a:rPr lang="nl-BE" dirty="0">
                <a:solidFill>
                  <a:schemeClr val="tx1"/>
                </a:solidFill>
              </a:rPr>
              <a:t>Oranjehuis 5 plaatsen, </a:t>
            </a:r>
            <a:r>
              <a:rPr lang="nl-BE" dirty="0" err="1">
                <a:solidFill>
                  <a:schemeClr val="tx1"/>
                </a:solidFill>
              </a:rPr>
              <a:t>Nrtj</a:t>
            </a:r>
            <a:endParaRPr lang="nl-BE" dirty="0">
              <a:solidFill>
                <a:schemeClr val="tx1"/>
              </a:solidFill>
            </a:endParaRPr>
          </a:p>
          <a:p>
            <a:pPr lvl="3"/>
            <a:r>
              <a:rPr lang="nl-BE" dirty="0">
                <a:solidFill>
                  <a:schemeClr val="tx1"/>
                </a:solidFill>
              </a:rPr>
              <a:t>3 plaatsen in formule zelfstandig wonen</a:t>
            </a:r>
          </a:p>
          <a:p>
            <a:pPr lvl="3"/>
            <a:r>
              <a:rPr lang="nl-BE" dirty="0">
                <a:solidFill>
                  <a:schemeClr val="tx1"/>
                </a:solidFill>
              </a:rPr>
              <a:t>2 plaatsen </a:t>
            </a:r>
            <a:r>
              <a:rPr lang="nl-BE" dirty="0" err="1">
                <a:solidFill>
                  <a:schemeClr val="tx1"/>
                </a:solidFill>
              </a:rPr>
              <a:t>Kwe</a:t>
            </a:r>
            <a:r>
              <a:rPr lang="nl-BE" dirty="0">
                <a:solidFill>
                  <a:schemeClr val="tx1"/>
                </a:solidFill>
              </a:rPr>
              <a:t> formule </a:t>
            </a:r>
          </a:p>
          <a:p>
            <a:pPr lvl="2"/>
            <a:r>
              <a:rPr lang="nl-BE" dirty="0">
                <a:solidFill>
                  <a:schemeClr val="tx1"/>
                </a:solidFill>
              </a:rPr>
              <a:t>Minor </a:t>
            </a:r>
            <a:r>
              <a:rPr lang="nl-BE" dirty="0" err="1">
                <a:solidFill>
                  <a:schemeClr val="tx1"/>
                </a:solidFill>
              </a:rPr>
              <a:t>Ndako</a:t>
            </a:r>
            <a:r>
              <a:rPr lang="nl-BE" dirty="0">
                <a:solidFill>
                  <a:schemeClr val="tx1"/>
                </a:solidFill>
              </a:rPr>
              <a:t> 2 plaatsen, </a:t>
            </a:r>
            <a:r>
              <a:rPr lang="nl-BE" dirty="0" err="1">
                <a:solidFill>
                  <a:schemeClr val="tx1"/>
                </a:solidFill>
              </a:rPr>
              <a:t>Nrtj</a:t>
            </a:r>
            <a:r>
              <a:rPr lang="nl-BE" dirty="0">
                <a:solidFill>
                  <a:schemeClr val="tx1"/>
                </a:solidFill>
              </a:rPr>
              <a:t> </a:t>
            </a:r>
          </a:p>
          <a:p>
            <a:pPr lvl="3"/>
            <a:r>
              <a:rPr lang="nl-BE">
                <a:solidFill>
                  <a:schemeClr val="tx1"/>
                </a:solidFill>
              </a:rPr>
              <a:t>3 plaatsen </a:t>
            </a:r>
            <a:r>
              <a:rPr lang="nl-BE" dirty="0" err="1">
                <a:solidFill>
                  <a:schemeClr val="tx1"/>
                </a:solidFill>
              </a:rPr>
              <a:t>Kwe</a:t>
            </a:r>
            <a:r>
              <a:rPr lang="nl-BE" dirty="0">
                <a:solidFill>
                  <a:schemeClr val="tx1"/>
                </a:solidFill>
              </a:rPr>
              <a:t> formule</a:t>
            </a:r>
          </a:p>
          <a:p>
            <a:pPr lvl="1"/>
            <a:endParaRPr lang="nl-BE" dirty="0">
              <a:solidFill>
                <a:schemeClr val="tx1"/>
              </a:solidFill>
            </a:endParaRPr>
          </a:p>
          <a:p>
            <a:pPr lvl="1"/>
            <a:endParaRPr lang="nl-BE" dirty="0">
              <a:solidFill>
                <a:schemeClr val="tx1"/>
              </a:solidFill>
            </a:endParaRPr>
          </a:p>
        </p:txBody>
      </p:sp>
      <p:pic>
        <p:nvPicPr>
          <p:cNvPr id="4" name="Afbeelding 3">
            <a:extLst>
              <a:ext uri="{FF2B5EF4-FFF2-40B4-BE49-F238E27FC236}">
                <a16:creationId xmlns:a16="http://schemas.microsoft.com/office/drawing/2014/main" id="{BBBC40B5-8988-49B7-BC97-B2ACB4CA2772}"/>
              </a:ext>
            </a:extLst>
          </p:cNvPr>
          <p:cNvPicPr>
            <a:picLocks noChangeAspect="1"/>
          </p:cNvPicPr>
          <p:nvPr/>
        </p:nvPicPr>
        <p:blipFill>
          <a:blip r:embed="rId2"/>
          <a:stretch>
            <a:fillRect/>
          </a:stretch>
        </p:blipFill>
        <p:spPr>
          <a:xfrm>
            <a:off x="7195894" y="879656"/>
            <a:ext cx="2258825" cy="946758"/>
          </a:xfrm>
          <a:prstGeom prst="rect">
            <a:avLst/>
          </a:prstGeom>
        </p:spPr>
      </p:pic>
    </p:spTree>
    <p:extLst>
      <p:ext uri="{BB962C8B-B14F-4D97-AF65-F5344CB8AC3E}">
        <p14:creationId xmlns:p14="http://schemas.microsoft.com/office/powerpoint/2010/main" val="10009879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D21A34-0BD7-4189-ACF2-B5E8DA6C46F3}"/>
              </a:ext>
            </a:extLst>
          </p:cNvPr>
          <p:cNvSpPr>
            <a:spLocks noGrp="1"/>
          </p:cNvSpPr>
          <p:nvPr>
            <p:ph type="title"/>
          </p:nvPr>
        </p:nvSpPr>
        <p:spPr/>
        <p:txBody>
          <a:bodyPr/>
          <a:lstStyle/>
          <a:p>
            <a:endParaRPr lang="nl-BE" sz="3200" dirty="0"/>
          </a:p>
        </p:txBody>
      </p:sp>
      <p:sp>
        <p:nvSpPr>
          <p:cNvPr id="3" name="Tijdelijke aanduiding voor inhoud 2">
            <a:extLst>
              <a:ext uri="{FF2B5EF4-FFF2-40B4-BE49-F238E27FC236}">
                <a16:creationId xmlns:a16="http://schemas.microsoft.com/office/drawing/2014/main" id="{1DF15B55-EE9A-493E-8898-4DC5415DC09E}"/>
              </a:ext>
            </a:extLst>
          </p:cNvPr>
          <p:cNvSpPr>
            <a:spLocks noGrp="1"/>
          </p:cNvSpPr>
          <p:nvPr>
            <p:ph idx="1"/>
          </p:nvPr>
        </p:nvSpPr>
        <p:spPr>
          <a:xfrm>
            <a:off x="686212" y="2219418"/>
            <a:ext cx="8596668" cy="4434504"/>
          </a:xfrm>
        </p:spPr>
        <p:txBody>
          <a:bodyPr/>
          <a:lstStyle/>
          <a:p>
            <a:pPr marL="457200" lvl="1" indent="0">
              <a:buNone/>
            </a:pPr>
            <a:endParaRPr lang="nl-BE" dirty="0">
              <a:solidFill>
                <a:schemeClr val="tx1"/>
              </a:solidFill>
            </a:endParaRPr>
          </a:p>
          <a:p>
            <a:pPr lvl="1"/>
            <a:endParaRPr lang="nl-BE" dirty="0">
              <a:solidFill>
                <a:schemeClr val="tx1"/>
              </a:solidFill>
            </a:endParaRPr>
          </a:p>
        </p:txBody>
      </p:sp>
      <p:pic>
        <p:nvPicPr>
          <p:cNvPr id="4" name="Afbeelding 3">
            <a:extLst>
              <a:ext uri="{FF2B5EF4-FFF2-40B4-BE49-F238E27FC236}">
                <a16:creationId xmlns:a16="http://schemas.microsoft.com/office/drawing/2014/main" id="{BBBC40B5-8988-49B7-BC97-B2ACB4CA2772}"/>
              </a:ext>
            </a:extLst>
          </p:cNvPr>
          <p:cNvPicPr>
            <a:picLocks noChangeAspect="1"/>
          </p:cNvPicPr>
          <p:nvPr/>
        </p:nvPicPr>
        <p:blipFill>
          <a:blip r:embed="rId3"/>
          <a:stretch>
            <a:fillRect/>
          </a:stretch>
        </p:blipFill>
        <p:spPr>
          <a:xfrm>
            <a:off x="4963831" y="973668"/>
            <a:ext cx="2258825" cy="946758"/>
          </a:xfrm>
          <a:prstGeom prst="rect">
            <a:avLst/>
          </a:prstGeom>
        </p:spPr>
      </p:pic>
      <p:pic>
        <p:nvPicPr>
          <p:cNvPr id="5" name="Onlinemedia 4" title="Future-proof vanuit het perspectief van het kinderrechtencommissariaat">
            <a:hlinkClick r:id="" action="ppaction://media"/>
            <a:extLst>
              <a:ext uri="{FF2B5EF4-FFF2-40B4-BE49-F238E27FC236}">
                <a16:creationId xmlns:a16="http://schemas.microsoft.com/office/drawing/2014/main" id="{AB38CC1E-156E-4AE5-BDC7-31BB0D4DA13C}"/>
              </a:ext>
            </a:extLst>
          </p:cNvPr>
          <p:cNvPicPr>
            <a:picLocks noRot="1" noChangeAspect="1"/>
          </p:cNvPicPr>
          <p:nvPr>
            <a:videoFile r:link="rId1"/>
          </p:nvPr>
        </p:nvPicPr>
        <p:blipFill>
          <a:blip r:embed="rId4"/>
          <a:stretch>
            <a:fillRect/>
          </a:stretch>
        </p:blipFill>
        <p:spPr>
          <a:xfrm>
            <a:off x="2516326" y="2459212"/>
            <a:ext cx="7159348" cy="4027133"/>
          </a:xfrm>
          <a:prstGeom prst="rect">
            <a:avLst/>
          </a:prstGeom>
        </p:spPr>
      </p:pic>
    </p:spTree>
    <p:extLst>
      <p:ext uri="{BB962C8B-B14F-4D97-AF65-F5344CB8AC3E}">
        <p14:creationId xmlns:p14="http://schemas.microsoft.com/office/powerpoint/2010/main" val="922597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Welkom </a:t>
            </a:r>
          </a:p>
        </p:txBody>
      </p:sp>
      <p:sp>
        <p:nvSpPr>
          <p:cNvPr id="3" name="Tijdelijke aanduiding voor tekst 2"/>
          <p:cNvSpPr>
            <a:spLocks noGrp="1"/>
          </p:cNvSpPr>
          <p:nvPr>
            <p:ph type="body" idx="1"/>
          </p:nvPr>
        </p:nvSpPr>
        <p:spPr/>
        <p:txBody>
          <a:bodyPr>
            <a:normAutofit/>
          </a:bodyPr>
          <a:lstStyle/>
          <a:p>
            <a:r>
              <a:rPr lang="nl-NL" dirty="0"/>
              <a:t>Microfoon uitschakelen </a:t>
            </a:r>
          </a:p>
          <a:p>
            <a:pPr marL="0" indent="0">
              <a:buNone/>
            </a:pPr>
            <a:endParaRPr lang="nl-NL" dirty="0"/>
          </a:p>
          <a:p>
            <a:r>
              <a:rPr lang="nl-NL" dirty="0"/>
              <a:t>Vragen tussendoor via de chat</a:t>
            </a:r>
          </a:p>
          <a:p>
            <a:pPr marL="0" indent="0">
              <a:buNone/>
            </a:pPr>
            <a:endParaRPr lang="nl-NL" dirty="0"/>
          </a:p>
          <a:p>
            <a:r>
              <a:rPr lang="nl-NL" dirty="0"/>
              <a:t>Na elke spreker kunnen vragen gesteld worden </a:t>
            </a:r>
          </a:p>
          <a:p>
            <a:pPr marL="0" indent="0">
              <a:buNone/>
            </a:pPr>
            <a:endParaRPr lang="nl-NL" dirty="0"/>
          </a:p>
          <a:p>
            <a:r>
              <a:rPr lang="nl-NL" dirty="0"/>
              <a:t>Opname zal achteraf beschikbaar zijn via de website van W13 </a:t>
            </a:r>
          </a:p>
          <a:p>
            <a:endParaRPr lang="nl-NL" dirty="0"/>
          </a:p>
          <a:p>
            <a:endParaRPr lang="nl-NL" dirty="0"/>
          </a:p>
        </p:txBody>
      </p:sp>
      <p:pic>
        <p:nvPicPr>
          <p:cNvPr id="4" name="Afbeelding 3"/>
          <p:cNvPicPr>
            <a:picLocks noChangeAspect="1"/>
          </p:cNvPicPr>
          <p:nvPr/>
        </p:nvPicPr>
        <p:blipFill>
          <a:blip r:embed="rId3"/>
          <a:stretch>
            <a:fillRect/>
          </a:stretch>
        </p:blipFill>
        <p:spPr>
          <a:xfrm>
            <a:off x="4881315" y="1543266"/>
            <a:ext cx="708886" cy="717321"/>
          </a:xfrm>
          <a:prstGeom prst="rect">
            <a:avLst/>
          </a:prstGeom>
        </p:spPr>
      </p:pic>
      <p:pic>
        <p:nvPicPr>
          <p:cNvPr id="6" name="Afbeelding 5"/>
          <p:cNvPicPr>
            <a:picLocks noChangeAspect="1"/>
          </p:cNvPicPr>
          <p:nvPr/>
        </p:nvPicPr>
        <p:blipFill rotWithShape="1">
          <a:blip r:embed="rId4"/>
          <a:srcRect l="16772" t="36616" r="43142" b="48825"/>
          <a:stretch/>
        </p:blipFill>
        <p:spPr>
          <a:xfrm>
            <a:off x="6096000" y="2524850"/>
            <a:ext cx="3653166" cy="746346"/>
          </a:xfrm>
          <a:prstGeom prst="rect">
            <a:avLst/>
          </a:prstGeom>
        </p:spPr>
      </p:pic>
    </p:spTree>
    <p:extLst>
      <p:ext uri="{BB962C8B-B14F-4D97-AF65-F5344CB8AC3E}">
        <p14:creationId xmlns:p14="http://schemas.microsoft.com/office/powerpoint/2010/main" val="3593594756"/>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D21A34-0BD7-4189-ACF2-B5E8DA6C46F3}"/>
              </a:ext>
            </a:extLst>
          </p:cNvPr>
          <p:cNvSpPr>
            <a:spLocks noGrp="1"/>
          </p:cNvSpPr>
          <p:nvPr>
            <p:ph type="title"/>
          </p:nvPr>
        </p:nvSpPr>
        <p:spPr/>
        <p:txBody>
          <a:bodyPr/>
          <a:lstStyle/>
          <a:p>
            <a:endParaRPr lang="nl-BE" sz="3200" dirty="0"/>
          </a:p>
        </p:txBody>
      </p:sp>
      <p:sp>
        <p:nvSpPr>
          <p:cNvPr id="3" name="Tijdelijke aanduiding voor inhoud 2">
            <a:extLst>
              <a:ext uri="{FF2B5EF4-FFF2-40B4-BE49-F238E27FC236}">
                <a16:creationId xmlns:a16="http://schemas.microsoft.com/office/drawing/2014/main" id="{1DF15B55-EE9A-493E-8898-4DC5415DC09E}"/>
              </a:ext>
            </a:extLst>
          </p:cNvPr>
          <p:cNvSpPr>
            <a:spLocks noGrp="1"/>
          </p:cNvSpPr>
          <p:nvPr>
            <p:ph idx="1"/>
          </p:nvPr>
        </p:nvSpPr>
        <p:spPr>
          <a:xfrm>
            <a:off x="686212" y="2219418"/>
            <a:ext cx="8596668" cy="4434504"/>
          </a:xfrm>
        </p:spPr>
        <p:txBody>
          <a:bodyPr/>
          <a:lstStyle/>
          <a:p>
            <a:pPr marL="457200" lvl="1" indent="0">
              <a:buNone/>
            </a:pPr>
            <a:endParaRPr lang="nl-BE" dirty="0">
              <a:solidFill>
                <a:schemeClr val="tx1"/>
              </a:solidFill>
            </a:endParaRPr>
          </a:p>
          <a:p>
            <a:pPr lvl="1"/>
            <a:endParaRPr lang="nl-BE" dirty="0">
              <a:solidFill>
                <a:schemeClr val="tx1"/>
              </a:solidFill>
            </a:endParaRPr>
          </a:p>
        </p:txBody>
      </p:sp>
      <p:pic>
        <p:nvPicPr>
          <p:cNvPr id="4" name="Afbeelding 3">
            <a:extLst>
              <a:ext uri="{FF2B5EF4-FFF2-40B4-BE49-F238E27FC236}">
                <a16:creationId xmlns:a16="http://schemas.microsoft.com/office/drawing/2014/main" id="{BBBC40B5-8988-49B7-BC97-B2ACB4CA2772}"/>
              </a:ext>
            </a:extLst>
          </p:cNvPr>
          <p:cNvPicPr>
            <a:picLocks noChangeAspect="1"/>
          </p:cNvPicPr>
          <p:nvPr/>
        </p:nvPicPr>
        <p:blipFill>
          <a:blip r:embed="rId2"/>
          <a:stretch>
            <a:fillRect/>
          </a:stretch>
        </p:blipFill>
        <p:spPr>
          <a:xfrm>
            <a:off x="2970264" y="2687058"/>
            <a:ext cx="6251471" cy="2620225"/>
          </a:xfrm>
          <a:prstGeom prst="rect">
            <a:avLst/>
          </a:prstGeom>
        </p:spPr>
      </p:pic>
    </p:spTree>
    <p:extLst>
      <p:ext uri="{BB962C8B-B14F-4D97-AF65-F5344CB8AC3E}">
        <p14:creationId xmlns:p14="http://schemas.microsoft.com/office/powerpoint/2010/main" val="5701202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5572"/>
          <a:stretch>
            <a:fillRect/>
          </a:stretch>
        </p:blipFill>
        <p:spPr>
          <a:xfrm>
            <a:off x="0" y="0"/>
            <a:ext cx="12192000" cy="6858000"/>
          </a:xfrm>
          <a:prstGeom prst="rect">
            <a:avLst/>
          </a:prstGeom>
        </p:spPr>
      </p:pic>
      <p:sp>
        <p:nvSpPr>
          <p:cNvPr id="3" name="AutoShape 3"/>
          <p:cNvSpPr/>
          <p:nvPr/>
        </p:nvSpPr>
        <p:spPr>
          <a:xfrm>
            <a:off x="6275" y="5913498"/>
            <a:ext cx="12185725" cy="944502"/>
          </a:xfrm>
          <a:prstGeom prst="rect">
            <a:avLst/>
          </a:prstGeom>
          <a:solidFill>
            <a:srgbClr val="389CD6"/>
          </a:solidFill>
        </p:spPr>
      </p:sp>
      <p:pic>
        <p:nvPicPr>
          <p:cNvPr id="4" name="Picture 4"/>
          <p:cNvPicPr>
            <a:picLocks noChangeAspect="1"/>
          </p:cNvPicPr>
          <p:nvPr/>
        </p:nvPicPr>
        <p:blipFill>
          <a:blip r:embed="rId3"/>
          <a:srcRect/>
          <a:stretch>
            <a:fillRect/>
          </a:stretch>
        </p:blipFill>
        <p:spPr>
          <a:xfrm>
            <a:off x="2487592" y="1643978"/>
            <a:ext cx="7216817" cy="5102289"/>
          </a:xfrm>
          <a:prstGeom prst="rect">
            <a:avLst/>
          </a:prstGeom>
        </p:spPr>
      </p:pic>
      <p:sp>
        <p:nvSpPr>
          <p:cNvPr id="5" name="TextBox 5"/>
          <p:cNvSpPr txBox="1"/>
          <p:nvPr/>
        </p:nvSpPr>
        <p:spPr>
          <a:xfrm>
            <a:off x="1461428" y="6115050"/>
            <a:ext cx="9269145" cy="346249"/>
          </a:xfrm>
          <a:prstGeom prst="rect">
            <a:avLst/>
          </a:prstGeom>
        </p:spPr>
        <p:txBody>
          <a:bodyPr lIns="0" tIns="0" rIns="0" bIns="0" rtlCol="0" anchor="t">
            <a:spAutoFit/>
          </a:bodyPr>
          <a:lstStyle/>
          <a:p>
            <a:pPr algn="ctr">
              <a:lnSpc>
                <a:spcPts val="2800"/>
              </a:lnSpc>
            </a:pPr>
            <a:r>
              <a:rPr lang="en-US" sz="2000">
                <a:solidFill>
                  <a:srgbClr val="FFFFFF"/>
                </a:solidFill>
                <a:latin typeface="Poppins"/>
              </a:rPr>
              <a:t>Vrijwilligerswerk voor anderstalige nieuwkomers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862415" y="60166"/>
            <a:ext cx="6467169" cy="4571480"/>
          </a:xfrm>
          <a:prstGeom prst="rect">
            <a:avLst/>
          </a:prstGeom>
        </p:spPr>
      </p:pic>
      <p:sp>
        <p:nvSpPr>
          <p:cNvPr id="4" name="AutoShape 4"/>
          <p:cNvSpPr/>
          <p:nvPr/>
        </p:nvSpPr>
        <p:spPr>
          <a:xfrm>
            <a:off x="6275" y="5913498"/>
            <a:ext cx="12185725" cy="944502"/>
          </a:xfrm>
          <a:prstGeom prst="rect">
            <a:avLst/>
          </a:prstGeom>
          <a:solidFill>
            <a:srgbClr val="389CD6"/>
          </a:solidFill>
        </p:spPr>
        <p:txBody>
          <a:bodyPr/>
          <a:lstStyle/>
          <a:p>
            <a:endParaRPr lang="nl-BE" dirty="0"/>
          </a:p>
        </p:txBody>
      </p:sp>
      <p:sp>
        <p:nvSpPr>
          <p:cNvPr id="5" name="TextBox 5"/>
          <p:cNvSpPr txBox="1"/>
          <p:nvPr/>
        </p:nvSpPr>
        <p:spPr>
          <a:xfrm>
            <a:off x="3913868" y="6103267"/>
            <a:ext cx="5628142" cy="564963"/>
          </a:xfrm>
          <a:prstGeom prst="rect">
            <a:avLst/>
          </a:prstGeom>
        </p:spPr>
        <p:txBody>
          <a:bodyPr wrap="square" lIns="0" tIns="0" rIns="0" bIns="0" rtlCol="0" anchor="t">
            <a:spAutoFit/>
          </a:bodyPr>
          <a:lstStyle/>
          <a:p>
            <a:pPr algn="ctr">
              <a:lnSpc>
                <a:spcPts val="4667"/>
              </a:lnSpc>
            </a:pPr>
            <a:r>
              <a:rPr lang="en-US" sz="3334" dirty="0" err="1">
                <a:solidFill>
                  <a:srgbClr val="FFFFFF"/>
                </a:solidFill>
                <a:latin typeface="Catamaran Light"/>
              </a:rPr>
              <a:t>Refu</a:t>
            </a:r>
            <a:r>
              <a:rPr lang="en-US" sz="3334" dirty="0">
                <a:solidFill>
                  <a:srgbClr val="FFFFFF"/>
                </a:solidFill>
                <a:latin typeface="Catamaran Light"/>
              </a:rPr>
              <a:t> Interim </a:t>
            </a:r>
            <a:r>
              <a:rPr lang="en-US" sz="3334" dirty="0" err="1">
                <a:solidFill>
                  <a:srgbClr val="FFFFFF"/>
                </a:solidFill>
                <a:latin typeface="Catamaran Light"/>
              </a:rPr>
              <a:t>als</a:t>
            </a:r>
            <a:r>
              <a:rPr lang="en-US" sz="3334" dirty="0">
                <a:solidFill>
                  <a:srgbClr val="FFFFFF"/>
                </a:solidFill>
                <a:latin typeface="Catamaran Light"/>
              </a:rPr>
              <a:t> </a:t>
            </a:r>
            <a:r>
              <a:rPr lang="en-US" sz="3334" dirty="0" err="1">
                <a:solidFill>
                  <a:srgbClr val="FFFFFF"/>
                </a:solidFill>
                <a:latin typeface="Catamaran Light"/>
              </a:rPr>
              <a:t>verbinder</a:t>
            </a:r>
            <a:endParaRPr lang="en-US" sz="3334" dirty="0">
              <a:solidFill>
                <a:srgbClr val="FFFFFF"/>
              </a:solidFill>
              <a:latin typeface="Catamaran Light"/>
            </a:endParaRPr>
          </a:p>
        </p:txBody>
      </p:sp>
      <p:sp>
        <p:nvSpPr>
          <p:cNvPr id="8" name="TextBox 6">
            <a:extLst>
              <a:ext uri="{FF2B5EF4-FFF2-40B4-BE49-F238E27FC236}">
                <a16:creationId xmlns:a16="http://schemas.microsoft.com/office/drawing/2014/main" id="{33B7273E-9ECF-D842-B3BA-CA7FFF192831}"/>
              </a:ext>
            </a:extLst>
          </p:cNvPr>
          <p:cNvSpPr txBox="1"/>
          <p:nvPr/>
        </p:nvSpPr>
        <p:spPr>
          <a:xfrm>
            <a:off x="225307" y="4602245"/>
            <a:ext cx="2967598" cy="1231106"/>
          </a:xfrm>
          <a:prstGeom prst="rect">
            <a:avLst/>
          </a:prstGeom>
        </p:spPr>
        <p:txBody>
          <a:bodyPr wrap="square" lIns="0" tIns="0" rIns="0" bIns="0" rtlCol="0" anchor="t">
            <a:spAutoFit/>
          </a:bodyPr>
          <a:lstStyle/>
          <a:p>
            <a:pPr marL="0" lvl="1"/>
            <a:r>
              <a:rPr lang="en-US" sz="2000" dirty="0" err="1">
                <a:solidFill>
                  <a:srgbClr val="389CD6"/>
                </a:solidFill>
                <a:latin typeface="Catamaran Light"/>
              </a:rPr>
              <a:t>Anderstalige</a:t>
            </a:r>
            <a:r>
              <a:rPr lang="en-US" sz="2000" dirty="0">
                <a:solidFill>
                  <a:srgbClr val="389CD6"/>
                </a:solidFill>
                <a:latin typeface="Catamaran Light"/>
              </a:rPr>
              <a:t> </a:t>
            </a:r>
            <a:r>
              <a:rPr lang="en-US" sz="2000" dirty="0" err="1">
                <a:solidFill>
                  <a:srgbClr val="389CD6"/>
                </a:solidFill>
                <a:latin typeface="Catamaran Light"/>
              </a:rPr>
              <a:t>nieuwkomers</a:t>
            </a:r>
            <a:endParaRPr lang="en-US" sz="2000" dirty="0">
              <a:solidFill>
                <a:srgbClr val="389CD6"/>
              </a:solidFill>
              <a:latin typeface="Catamaran Light"/>
            </a:endParaRPr>
          </a:p>
          <a:p>
            <a:pPr marL="0" lvl="1"/>
            <a:r>
              <a:rPr lang="en-US" sz="2000" dirty="0">
                <a:solidFill>
                  <a:srgbClr val="389CD6"/>
                </a:solidFill>
                <a:latin typeface="Catamaran Light"/>
              </a:rPr>
              <a:t>Minimum 16 </a:t>
            </a:r>
            <a:r>
              <a:rPr lang="en-US" sz="2000" dirty="0" err="1">
                <a:solidFill>
                  <a:srgbClr val="389CD6"/>
                </a:solidFill>
                <a:latin typeface="Catamaran Light"/>
              </a:rPr>
              <a:t>jaar</a:t>
            </a:r>
            <a:endParaRPr lang="en-US" sz="2000" dirty="0">
              <a:solidFill>
                <a:srgbClr val="389CD6"/>
              </a:solidFill>
              <a:latin typeface="Catamaran Light"/>
            </a:endParaRPr>
          </a:p>
          <a:p>
            <a:pPr marL="0" lvl="1"/>
            <a:r>
              <a:rPr lang="en-US" sz="2000" dirty="0" err="1">
                <a:solidFill>
                  <a:srgbClr val="389CD6"/>
                </a:solidFill>
                <a:latin typeface="Catamaran Light"/>
              </a:rPr>
              <a:t>Wettig</a:t>
            </a:r>
            <a:r>
              <a:rPr lang="en-US" sz="2000" dirty="0">
                <a:solidFill>
                  <a:srgbClr val="389CD6"/>
                </a:solidFill>
                <a:latin typeface="Catamaran Light"/>
              </a:rPr>
              <a:t> </a:t>
            </a:r>
            <a:r>
              <a:rPr lang="en-US" sz="2000" dirty="0" err="1">
                <a:solidFill>
                  <a:srgbClr val="389CD6"/>
                </a:solidFill>
                <a:latin typeface="Catamaran Light"/>
              </a:rPr>
              <a:t>verblijf</a:t>
            </a:r>
            <a:endParaRPr lang="en-US" sz="2000" dirty="0">
              <a:solidFill>
                <a:srgbClr val="389CD6"/>
              </a:solidFill>
              <a:latin typeface="Catamaran Light"/>
            </a:endParaRPr>
          </a:p>
          <a:p>
            <a:pPr marL="0" lvl="1"/>
            <a:r>
              <a:rPr lang="en-US" sz="2000" dirty="0" err="1">
                <a:solidFill>
                  <a:srgbClr val="389CD6"/>
                </a:solidFill>
                <a:latin typeface="Catamaran Light"/>
              </a:rPr>
              <a:t>Geen</a:t>
            </a:r>
            <a:r>
              <a:rPr lang="en-US" sz="2000" dirty="0">
                <a:solidFill>
                  <a:srgbClr val="389CD6"/>
                </a:solidFill>
                <a:latin typeface="Catamaran Light"/>
              </a:rPr>
              <a:t> </a:t>
            </a:r>
            <a:r>
              <a:rPr lang="en-US" sz="2000" dirty="0" err="1">
                <a:solidFill>
                  <a:srgbClr val="389CD6"/>
                </a:solidFill>
                <a:latin typeface="Catamaran Light"/>
              </a:rPr>
              <a:t>instapniveau</a:t>
            </a:r>
            <a:r>
              <a:rPr lang="en-US" sz="2000" dirty="0">
                <a:solidFill>
                  <a:srgbClr val="389CD6"/>
                </a:solidFill>
                <a:latin typeface="Catamaran Light"/>
              </a:rPr>
              <a:t> </a:t>
            </a:r>
            <a:r>
              <a:rPr lang="en-US" sz="2000" dirty="0" err="1">
                <a:solidFill>
                  <a:srgbClr val="389CD6"/>
                </a:solidFill>
                <a:latin typeface="Catamaran Light"/>
              </a:rPr>
              <a:t>Ndl</a:t>
            </a:r>
            <a:endParaRPr lang="en-US" sz="2000" dirty="0">
              <a:solidFill>
                <a:srgbClr val="389CD6"/>
              </a:solidFill>
              <a:latin typeface="Catamaran Light"/>
            </a:endParaRPr>
          </a:p>
        </p:txBody>
      </p:sp>
      <p:sp>
        <p:nvSpPr>
          <p:cNvPr id="9" name="TextBox 6">
            <a:extLst>
              <a:ext uri="{FF2B5EF4-FFF2-40B4-BE49-F238E27FC236}">
                <a16:creationId xmlns:a16="http://schemas.microsoft.com/office/drawing/2014/main" id="{F80D3FEF-82DB-3546-BC76-FD66A48900F1}"/>
              </a:ext>
            </a:extLst>
          </p:cNvPr>
          <p:cNvSpPr txBox="1"/>
          <p:nvPr/>
        </p:nvSpPr>
        <p:spPr>
          <a:xfrm>
            <a:off x="7613626" y="4556766"/>
            <a:ext cx="4258707" cy="1746825"/>
          </a:xfrm>
          <a:prstGeom prst="rect">
            <a:avLst/>
          </a:prstGeom>
        </p:spPr>
        <p:txBody>
          <a:bodyPr wrap="square" lIns="0" tIns="0" rIns="0" bIns="0" rtlCol="0" anchor="t">
            <a:spAutoFit/>
          </a:bodyPr>
          <a:lstStyle/>
          <a:p>
            <a:pPr marL="295080" lvl="1" algn="r"/>
            <a:r>
              <a:rPr lang="en-US" sz="2000" dirty="0" err="1">
                <a:solidFill>
                  <a:srgbClr val="389CD6"/>
                </a:solidFill>
                <a:latin typeface="Catamaran Light"/>
              </a:rPr>
              <a:t>Organisaties</a:t>
            </a:r>
            <a:r>
              <a:rPr lang="en-US" sz="2000" dirty="0">
                <a:solidFill>
                  <a:srgbClr val="389CD6"/>
                </a:solidFill>
                <a:latin typeface="Catamaran Light"/>
              </a:rPr>
              <a:t> </a:t>
            </a:r>
            <a:r>
              <a:rPr lang="en-US" sz="2000" dirty="0" err="1">
                <a:solidFill>
                  <a:srgbClr val="389CD6"/>
                </a:solidFill>
                <a:latin typeface="Catamaran Light"/>
              </a:rPr>
              <a:t>zonder</a:t>
            </a:r>
            <a:r>
              <a:rPr lang="en-US" sz="2000" dirty="0">
                <a:solidFill>
                  <a:srgbClr val="389CD6"/>
                </a:solidFill>
                <a:latin typeface="Catamaran Light"/>
              </a:rPr>
              <a:t> </a:t>
            </a:r>
            <a:r>
              <a:rPr lang="en-US" sz="2000" dirty="0" err="1">
                <a:solidFill>
                  <a:srgbClr val="389CD6"/>
                </a:solidFill>
                <a:latin typeface="Catamaran Light"/>
              </a:rPr>
              <a:t>winstoogmerk</a:t>
            </a:r>
            <a:endParaRPr lang="en-US" sz="2000" dirty="0">
              <a:solidFill>
                <a:srgbClr val="389CD6"/>
              </a:solidFill>
              <a:latin typeface="Catamaran Light"/>
            </a:endParaRPr>
          </a:p>
          <a:p>
            <a:pPr marL="295080" lvl="1" algn="r"/>
            <a:r>
              <a:rPr lang="en-US" sz="2000" dirty="0" err="1">
                <a:solidFill>
                  <a:srgbClr val="389CD6"/>
                </a:solidFill>
                <a:latin typeface="Catamaran Light"/>
              </a:rPr>
              <a:t>Feitelijke</a:t>
            </a:r>
            <a:r>
              <a:rPr lang="en-US" sz="2000" dirty="0">
                <a:solidFill>
                  <a:srgbClr val="389CD6"/>
                </a:solidFill>
                <a:latin typeface="Catamaran Light"/>
              </a:rPr>
              <a:t> </a:t>
            </a:r>
            <a:r>
              <a:rPr lang="en-US" sz="2000" dirty="0" err="1">
                <a:solidFill>
                  <a:srgbClr val="389CD6"/>
                </a:solidFill>
                <a:latin typeface="Catamaran Light"/>
              </a:rPr>
              <a:t>verenigingen</a:t>
            </a:r>
            <a:endParaRPr lang="en-US" sz="2000" dirty="0">
              <a:solidFill>
                <a:srgbClr val="389CD6"/>
              </a:solidFill>
              <a:latin typeface="Catamaran Light"/>
            </a:endParaRPr>
          </a:p>
          <a:p>
            <a:pPr marL="295080" lvl="1" algn="r"/>
            <a:r>
              <a:rPr lang="en-US" sz="2000" dirty="0" err="1">
                <a:solidFill>
                  <a:srgbClr val="389CD6"/>
                </a:solidFill>
                <a:latin typeface="Catamaran Light"/>
              </a:rPr>
              <a:t>Lokale</a:t>
            </a:r>
            <a:r>
              <a:rPr lang="en-US" sz="2000" dirty="0">
                <a:solidFill>
                  <a:srgbClr val="389CD6"/>
                </a:solidFill>
                <a:latin typeface="Catamaran Light"/>
              </a:rPr>
              <a:t> </a:t>
            </a:r>
            <a:r>
              <a:rPr lang="en-US" sz="2000" dirty="0" err="1">
                <a:solidFill>
                  <a:srgbClr val="389CD6"/>
                </a:solidFill>
                <a:latin typeface="Catamaran Light"/>
              </a:rPr>
              <a:t>besturen</a:t>
            </a:r>
            <a:r>
              <a:rPr lang="en-US" sz="2000" dirty="0">
                <a:solidFill>
                  <a:srgbClr val="389CD6"/>
                </a:solidFill>
                <a:latin typeface="Catamaran Light"/>
              </a:rPr>
              <a:t> </a:t>
            </a:r>
          </a:p>
          <a:p>
            <a:pPr marL="295080" lvl="1" algn="r"/>
            <a:r>
              <a:rPr lang="en-US" sz="2000" dirty="0" err="1">
                <a:solidFill>
                  <a:srgbClr val="389CD6"/>
                </a:solidFill>
                <a:latin typeface="Catamaran Light"/>
              </a:rPr>
              <a:t>Provincies</a:t>
            </a:r>
            <a:endParaRPr lang="en-US" sz="2000" dirty="0">
              <a:solidFill>
                <a:srgbClr val="389CD6"/>
              </a:solidFill>
              <a:latin typeface="Catamaran Light"/>
            </a:endParaRPr>
          </a:p>
          <a:p>
            <a:pPr marL="752280" lvl="1" indent="-457200" algn="r">
              <a:lnSpc>
                <a:spcPts val="4374"/>
              </a:lnSpc>
              <a:buFont typeface="Arial" panose="020B0604020202020204" pitchFamily="34" charset="0"/>
              <a:buChar char="•"/>
            </a:pPr>
            <a:endParaRPr lang="en-US" sz="2733" dirty="0">
              <a:solidFill>
                <a:srgbClr val="389CD6"/>
              </a:solidFill>
              <a:latin typeface="Catamaran Light"/>
            </a:endParaRPr>
          </a:p>
        </p:txBody>
      </p:sp>
      <p:pic>
        <p:nvPicPr>
          <p:cNvPr id="11" name="Picture 7">
            <a:extLst>
              <a:ext uri="{FF2B5EF4-FFF2-40B4-BE49-F238E27FC236}">
                <a16:creationId xmlns:a16="http://schemas.microsoft.com/office/drawing/2014/main" id="{8DE5F332-A29A-AA47-92CE-A3BFD35024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flipV="1">
            <a:off x="800954" y="3064134"/>
            <a:ext cx="1485814" cy="1370368"/>
          </a:xfrm>
          <a:prstGeom prst="rect">
            <a:avLst/>
          </a:prstGeom>
        </p:spPr>
      </p:pic>
      <p:pic>
        <p:nvPicPr>
          <p:cNvPr id="12" name="Picture 7">
            <a:extLst>
              <a:ext uri="{FF2B5EF4-FFF2-40B4-BE49-F238E27FC236}">
                <a16:creationId xmlns:a16="http://schemas.microsoft.com/office/drawing/2014/main" id="{A0E73495-A926-784F-A0A9-9EE78A10814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9445509" y="3070584"/>
            <a:ext cx="1521124" cy="13927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275" y="5913498"/>
            <a:ext cx="12185725" cy="944502"/>
          </a:xfrm>
          <a:prstGeom prst="rect">
            <a:avLst/>
          </a:prstGeom>
          <a:solidFill>
            <a:srgbClr val="389CD6"/>
          </a:solidFill>
        </p:spPr>
      </p:sp>
      <p:pic>
        <p:nvPicPr>
          <p:cNvPr id="3" name="Picture 3"/>
          <p:cNvPicPr>
            <a:picLocks noChangeAspect="1"/>
          </p:cNvPicPr>
          <p:nvPr/>
        </p:nvPicPr>
        <p:blipFill>
          <a:blip r:embed="rId2"/>
          <a:srcRect/>
          <a:stretch>
            <a:fillRect/>
          </a:stretch>
        </p:blipFill>
        <p:spPr>
          <a:xfrm>
            <a:off x="10999112" y="0"/>
            <a:ext cx="1192889" cy="1192889"/>
          </a:xfrm>
          <a:prstGeom prst="rect">
            <a:avLst/>
          </a:prstGeom>
        </p:spPr>
      </p:pic>
      <p:pic>
        <p:nvPicPr>
          <p:cNvPr id="4" name="Picture 4"/>
          <p:cNvPicPr>
            <a:picLocks noChangeAspect="1"/>
          </p:cNvPicPr>
          <p:nvPr/>
        </p:nvPicPr>
        <p:blipFill rotWithShape="1">
          <a:blip r:embed="rId3"/>
          <a:srcRect l="2536"/>
          <a:stretch/>
        </p:blipFill>
        <p:spPr>
          <a:xfrm>
            <a:off x="1008185" y="409324"/>
            <a:ext cx="9990927" cy="5308241"/>
          </a:xfrm>
          <a:prstGeom prst="rect">
            <a:avLst/>
          </a:prstGeom>
        </p:spPr>
      </p:pic>
      <p:sp>
        <p:nvSpPr>
          <p:cNvPr id="5" name="TextBox 5"/>
          <p:cNvSpPr txBox="1"/>
          <p:nvPr/>
        </p:nvSpPr>
        <p:spPr>
          <a:xfrm>
            <a:off x="3312409" y="6126890"/>
            <a:ext cx="5567183" cy="564963"/>
          </a:xfrm>
          <a:prstGeom prst="rect">
            <a:avLst/>
          </a:prstGeom>
        </p:spPr>
        <p:txBody>
          <a:bodyPr wrap="square" lIns="0" tIns="0" rIns="0" bIns="0" rtlCol="0" anchor="t">
            <a:spAutoFit/>
          </a:bodyPr>
          <a:lstStyle/>
          <a:p>
            <a:pPr algn="ctr">
              <a:lnSpc>
                <a:spcPts val="4667"/>
              </a:lnSpc>
            </a:pPr>
            <a:r>
              <a:rPr lang="en-US" sz="3334" dirty="0" err="1">
                <a:solidFill>
                  <a:srgbClr val="FFFFFF"/>
                </a:solidFill>
                <a:latin typeface="Catamaran Light"/>
              </a:rPr>
              <a:t>Samenwerkingen</a:t>
            </a:r>
            <a:r>
              <a:rPr lang="en-US" sz="3334" dirty="0">
                <a:solidFill>
                  <a:srgbClr val="FFFFFF"/>
                </a:solidFill>
                <a:latin typeface="Catamaran Light"/>
              </a:rPr>
              <a:t> / </a:t>
            </a:r>
            <a:r>
              <a:rPr lang="en-US" sz="3334" dirty="0" err="1">
                <a:solidFill>
                  <a:srgbClr val="FFFFFF"/>
                </a:solidFill>
                <a:latin typeface="Catamaran Light"/>
              </a:rPr>
              <a:t>Antennes</a:t>
            </a:r>
            <a:endParaRPr lang="en-US" sz="3334" dirty="0">
              <a:solidFill>
                <a:srgbClr val="FFFFFF"/>
              </a:solidFill>
              <a:latin typeface="Catamaran 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275" y="5913498"/>
            <a:ext cx="12185725" cy="944502"/>
          </a:xfrm>
          <a:prstGeom prst="rect">
            <a:avLst/>
          </a:prstGeom>
          <a:solidFill>
            <a:srgbClr val="389CD6"/>
          </a:solidFill>
        </p:spPr>
      </p:sp>
      <p:grpSp>
        <p:nvGrpSpPr>
          <p:cNvPr id="3" name="Group 3"/>
          <p:cNvGrpSpPr>
            <a:grpSpLocks noChangeAspect="1"/>
          </p:cNvGrpSpPr>
          <p:nvPr/>
        </p:nvGrpSpPr>
        <p:grpSpPr>
          <a:xfrm>
            <a:off x="152198" y="158582"/>
            <a:ext cx="3968815" cy="2911185"/>
            <a:chOff x="0" y="0"/>
            <a:chExt cx="4198620" cy="3079750"/>
          </a:xfrm>
        </p:grpSpPr>
        <p:sp>
          <p:nvSpPr>
            <p:cNvPr id="4" name="Freeform 4"/>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3"/>
              <a:stretch>
                <a:fillRect l="-4928" r="-4928"/>
              </a:stretch>
            </a:blipFill>
          </p:spPr>
        </p:sp>
      </p:grpSp>
      <p:grpSp>
        <p:nvGrpSpPr>
          <p:cNvPr id="5" name="Group 5"/>
          <p:cNvGrpSpPr>
            <a:grpSpLocks noChangeAspect="1"/>
          </p:cNvGrpSpPr>
          <p:nvPr/>
        </p:nvGrpSpPr>
        <p:grpSpPr>
          <a:xfrm>
            <a:off x="250171" y="3069767"/>
            <a:ext cx="3772869" cy="2767455"/>
            <a:chOff x="0" y="0"/>
            <a:chExt cx="4198620" cy="3079750"/>
          </a:xfrm>
        </p:grpSpPr>
        <p:sp>
          <p:nvSpPr>
            <p:cNvPr id="6" name="Freeform 6"/>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4"/>
              <a:stretch>
                <a:fillRect t="-18287" b="-18287"/>
              </a:stretch>
            </a:blipFill>
          </p:spPr>
        </p:sp>
      </p:grpSp>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4663746" y="878956"/>
            <a:ext cx="1485814" cy="1099503"/>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4501382" y="2520015"/>
            <a:ext cx="1485814" cy="1099503"/>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4501382" y="4307540"/>
            <a:ext cx="1485814" cy="1099503"/>
          </a:xfrm>
          <a:prstGeom prst="rect">
            <a:avLst/>
          </a:prstGeom>
        </p:spPr>
      </p:pic>
      <p:sp>
        <p:nvSpPr>
          <p:cNvPr id="10" name="TextBox 10"/>
          <p:cNvSpPr txBox="1"/>
          <p:nvPr/>
        </p:nvSpPr>
        <p:spPr>
          <a:xfrm>
            <a:off x="0" y="6062958"/>
            <a:ext cx="6200785" cy="564963"/>
          </a:xfrm>
          <a:prstGeom prst="rect">
            <a:avLst/>
          </a:prstGeom>
        </p:spPr>
        <p:txBody>
          <a:bodyPr lIns="0" tIns="0" rIns="0" bIns="0" rtlCol="0" anchor="t">
            <a:spAutoFit/>
          </a:bodyPr>
          <a:lstStyle/>
          <a:p>
            <a:pPr algn="ctr">
              <a:lnSpc>
                <a:spcPts val="4667"/>
              </a:lnSpc>
            </a:pPr>
            <a:r>
              <a:rPr lang="en-US" sz="3334">
                <a:solidFill>
                  <a:srgbClr val="FFFFFF"/>
                </a:solidFill>
                <a:latin typeface="Catamaran Light"/>
              </a:rPr>
              <a:t>Waarom vrijwilligerswerk? </a:t>
            </a:r>
          </a:p>
        </p:txBody>
      </p:sp>
      <p:sp>
        <p:nvSpPr>
          <p:cNvPr id="11" name="TextBox 11"/>
          <p:cNvSpPr txBox="1"/>
          <p:nvPr/>
        </p:nvSpPr>
        <p:spPr>
          <a:xfrm>
            <a:off x="5794040" y="363009"/>
            <a:ext cx="4545549" cy="564963"/>
          </a:xfrm>
          <a:prstGeom prst="rect">
            <a:avLst/>
          </a:prstGeom>
        </p:spPr>
        <p:txBody>
          <a:bodyPr lIns="0" tIns="0" rIns="0" bIns="0" rtlCol="0" anchor="t">
            <a:spAutoFit/>
          </a:bodyPr>
          <a:lstStyle/>
          <a:p>
            <a:pPr>
              <a:lnSpc>
                <a:spcPts val="4667"/>
              </a:lnSpc>
            </a:pPr>
            <a:r>
              <a:rPr lang="en-US" sz="3334">
                <a:solidFill>
                  <a:srgbClr val="389CD6"/>
                </a:solidFill>
                <a:latin typeface="Catamaran Light Bold"/>
              </a:rPr>
              <a:t>FUN</a:t>
            </a:r>
            <a:r>
              <a:rPr lang="en-US" sz="3334">
                <a:solidFill>
                  <a:srgbClr val="389CD6"/>
                </a:solidFill>
                <a:latin typeface="Catamaran Light"/>
              </a:rPr>
              <a:t> - </a:t>
            </a:r>
            <a:r>
              <a:rPr lang="en-US" sz="3334">
                <a:solidFill>
                  <a:srgbClr val="389CD6"/>
                </a:solidFill>
                <a:latin typeface="Catamaran Light Bold"/>
              </a:rPr>
              <a:t>FAST</a:t>
            </a:r>
            <a:r>
              <a:rPr lang="en-US" sz="3334">
                <a:solidFill>
                  <a:srgbClr val="389CD6"/>
                </a:solidFill>
                <a:latin typeface="Catamaran Light"/>
              </a:rPr>
              <a:t> - FLEXIBEL</a:t>
            </a:r>
          </a:p>
        </p:txBody>
      </p:sp>
      <p:sp>
        <p:nvSpPr>
          <p:cNvPr id="12" name="TextBox 12"/>
          <p:cNvSpPr txBox="1"/>
          <p:nvPr/>
        </p:nvSpPr>
        <p:spPr>
          <a:xfrm>
            <a:off x="6629405" y="1544324"/>
            <a:ext cx="4545549" cy="564963"/>
          </a:xfrm>
          <a:prstGeom prst="rect">
            <a:avLst/>
          </a:prstGeom>
        </p:spPr>
        <p:txBody>
          <a:bodyPr lIns="0" tIns="0" rIns="0" bIns="0" rtlCol="0" anchor="t">
            <a:spAutoFit/>
          </a:bodyPr>
          <a:lstStyle/>
          <a:p>
            <a:pPr>
              <a:lnSpc>
                <a:spcPts val="4667"/>
              </a:lnSpc>
            </a:pPr>
            <a:r>
              <a:rPr lang="en-US" sz="3334" dirty="0" err="1">
                <a:solidFill>
                  <a:srgbClr val="389CD6"/>
                </a:solidFill>
                <a:latin typeface="Catamaran Light Bold"/>
              </a:rPr>
              <a:t>Sociale</a:t>
            </a:r>
            <a:r>
              <a:rPr lang="en-US" sz="3334" dirty="0">
                <a:solidFill>
                  <a:srgbClr val="389CD6"/>
                </a:solidFill>
                <a:latin typeface="Catamaran Light Bold"/>
              </a:rPr>
              <a:t> impact</a:t>
            </a:r>
          </a:p>
        </p:txBody>
      </p:sp>
      <p:sp>
        <p:nvSpPr>
          <p:cNvPr id="13" name="TextBox 13"/>
          <p:cNvSpPr txBox="1"/>
          <p:nvPr/>
        </p:nvSpPr>
        <p:spPr>
          <a:xfrm>
            <a:off x="6629405" y="3236940"/>
            <a:ext cx="4545549" cy="564963"/>
          </a:xfrm>
          <a:prstGeom prst="rect">
            <a:avLst/>
          </a:prstGeom>
        </p:spPr>
        <p:txBody>
          <a:bodyPr lIns="0" tIns="0" rIns="0" bIns="0" rtlCol="0" anchor="t">
            <a:spAutoFit/>
          </a:bodyPr>
          <a:lstStyle/>
          <a:p>
            <a:pPr>
              <a:lnSpc>
                <a:spcPts val="4667"/>
              </a:lnSpc>
            </a:pPr>
            <a:r>
              <a:rPr lang="en-US" sz="3334">
                <a:solidFill>
                  <a:srgbClr val="389CD6"/>
                </a:solidFill>
                <a:latin typeface="Catamaran Light Bold"/>
              </a:rPr>
              <a:t>Professionele impact</a:t>
            </a:r>
          </a:p>
        </p:txBody>
      </p:sp>
      <p:sp>
        <p:nvSpPr>
          <p:cNvPr id="14" name="TextBox 14"/>
          <p:cNvSpPr txBox="1"/>
          <p:nvPr/>
        </p:nvSpPr>
        <p:spPr>
          <a:xfrm>
            <a:off x="6629405" y="4900736"/>
            <a:ext cx="4545549" cy="564963"/>
          </a:xfrm>
          <a:prstGeom prst="rect">
            <a:avLst/>
          </a:prstGeom>
        </p:spPr>
        <p:txBody>
          <a:bodyPr lIns="0" tIns="0" rIns="0" bIns="0" rtlCol="0" anchor="t">
            <a:spAutoFit/>
          </a:bodyPr>
          <a:lstStyle/>
          <a:p>
            <a:pPr>
              <a:lnSpc>
                <a:spcPts val="4667"/>
              </a:lnSpc>
            </a:pPr>
            <a:r>
              <a:rPr lang="en-US" sz="3334">
                <a:solidFill>
                  <a:srgbClr val="389CD6"/>
                </a:solidFill>
                <a:latin typeface="Catamaran Light Bold"/>
              </a:rPr>
              <a:t>Impact op samenleving</a:t>
            </a:r>
          </a:p>
        </p:txBody>
      </p:sp>
      <p:sp>
        <p:nvSpPr>
          <p:cNvPr id="15" name="TextBox 15"/>
          <p:cNvSpPr txBox="1"/>
          <p:nvPr/>
        </p:nvSpPr>
        <p:spPr>
          <a:xfrm>
            <a:off x="6466117" y="6054255"/>
            <a:ext cx="4580287" cy="602729"/>
          </a:xfrm>
          <a:prstGeom prst="rect">
            <a:avLst/>
          </a:prstGeom>
        </p:spPr>
        <p:txBody>
          <a:bodyPr lIns="0" tIns="0" rIns="0" bIns="0" rtlCol="0" anchor="t">
            <a:spAutoFit/>
          </a:bodyPr>
          <a:lstStyle/>
          <a:p>
            <a:pPr algn="ctr">
              <a:lnSpc>
                <a:spcPts val="4667"/>
              </a:lnSpc>
            </a:pPr>
            <a:r>
              <a:rPr lang="en-US" sz="3334" dirty="0" err="1">
                <a:solidFill>
                  <a:srgbClr val="F0BFB1"/>
                </a:solidFill>
                <a:latin typeface="Sacramento"/>
              </a:rPr>
              <a:t>voor</a:t>
            </a:r>
            <a:r>
              <a:rPr lang="en-US" sz="3334" dirty="0">
                <a:solidFill>
                  <a:srgbClr val="F0BFB1"/>
                </a:solidFill>
                <a:latin typeface="Sacramento"/>
              </a:rPr>
              <a:t> </a:t>
            </a:r>
            <a:r>
              <a:rPr lang="en-US" sz="3334" dirty="0" err="1">
                <a:solidFill>
                  <a:srgbClr val="F0BFB1"/>
                </a:solidFill>
                <a:latin typeface="Sacramento"/>
              </a:rPr>
              <a:t>anderstalige</a:t>
            </a:r>
            <a:r>
              <a:rPr lang="en-US" sz="3334" dirty="0">
                <a:solidFill>
                  <a:srgbClr val="F0BFB1"/>
                </a:solidFill>
                <a:latin typeface="Sacramento"/>
              </a:rPr>
              <a:t> </a:t>
            </a:r>
            <a:r>
              <a:rPr lang="en-US" sz="3334" dirty="0" err="1">
                <a:solidFill>
                  <a:srgbClr val="F0BFB1"/>
                </a:solidFill>
                <a:latin typeface="Sacramento"/>
              </a:rPr>
              <a:t>nieuwkomers</a:t>
            </a:r>
            <a:endParaRPr lang="en-US" sz="3334" dirty="0">
              <a:solidFill>
                <a:srgbClr val="F0BFB1"/>
              </a:solidFill>
              <a:latin typeface="Sacramento"/>
            </a:endParaRPr>
          </a:p>
        </p:txBody>
      </p:sp>
      <p:pic>
        <p:nvPicPr>
          <p:cNvPr id="16" name="Picture 1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394140" y="6102702"/>
            <a:ext cx="1071977" cy="5359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275" y="5913498"/>
            <a:ext cx="12185725" cy="944502"/>
          </a:xfrm>
          <a:prstGeom prst="rect">
            <a:avLst/>
          </a:prstGeom>
          <a:solidFill>
            <a:srgbClr val="389CD6"/>
          </a:solidFill>
        </p:spPr>
      </p:sp>
      <p:sp>
        <p:nvSpPr>
          <p:cNvPr id="3" name="TextBox 3"/>
          <p:cNvSpPr txBox="1"/>
          <p:nvPr/>
        </p:nvSpPr>
        <p:spPr>
          <a:xfrm>
            <a:off x="-270657" y="6062958"/>
            <a:ext cx="6200785" cy="564963"/>
          </a:xfrm>
          <a:prstGeom prst="rect">
            <a:avLst/>
          </a:prstGeom>
        </p:spPr>
        <p:txBody>
          <a:bodyPr lIns="0" tIns="0" rIns="0" bIns="0" rtlCol="0" anchor="t">
            <a:spAutoFit/>
          </a:bodyPr>
          <a:lstStyle/>
          <a:p>
            <a:pPr algn="ctr">
              <a:lnSpc>
                <a:spcPts val="4667"/>
              </a:lnSpc>
            </a:pPr>
            <a:r>
              <a:rPr lang="en-US" sz="3334">
                <a:solidFill>
                  <a:srgbClr val="FFFFFF"/>
                </a:solidFill>
                <a:latin typeface="Catamaran Light"/>
              </a:rPr>
              <a:t>Waarom vrijwilligerswerk? </a:t>
            </a: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94140" y="6102702"/>
            <a:ext cx="1071977" cy="535988"/>
          </a:xfrm>
          <a:prstGeom prst="rect">
            <a:avLst/>
          </a:prstGeom>
        </p:spPr>
      </p:pic>
      <p:sp>
        <p:nvSpPr>
          <p:cNvPr id="5" name="TextBox 5"/>
          <p:cNvSpPr txBox="1"/>
          <p:nvPr/>
        </p:nvSpPr>
        <p:spPr>
          <a:xfrm>
            <a:off x="6466117" y="6054255"/>
            <a:ext cx="4580287" cy="602729"/>
          </a:xfrm>
          <a:prstGeom prst="rect">
            <a:avLst/>
          </a:prstGeom>
        </p:spPr>
        <p:txBody>
          <a:bodyPr lIns="0" tIns="0" rIns="0" bIns="0" rtlCol="0" anchor="t">
            <a:spAutoFit/>
          </a:bodyPr>
          <a:lstStyle/>
          <a:p>
            <a:pPr algn="ctr">
              <a:lnSpc>
                <a:spcPts val="4667"/>
              </a:lnSpc>
            </a:pPr>
            <a:r>
              <a:rPr lang="en-US" sz="3334">
                <a:solidFill>
                  <a:srgbClr val="F0BFB1"/>
                </a:solidFill>
                <a:latin typeface="Sacramento"/>
              </a:rPr>
              <a:t>voor ontvangende organisaties</a:t>
            </a:r>
          </a:p>
        </p:txBody>
      </p:sp>
      <p:sp>
        <p:nvSpPr>
          <p:cNvPr id="6" name="TextBox 6"/>
          <p:cNvSpPr txBox="1"/>
          <p:nvPr/>
        </p:nvSpPr>
        <p:spPr>
          <a:xfrm>
            <a:off x="685800" y="257624"/>
            <a:ext cx="10820400" cy="5922327"/>
          </a:xfrm>
          <a:prstGeom prst="rect">
            <a:avLst/>
          </a:prstGeom>
        </p:spPr>
        <p:txBody>
          <a:bodyPr lIns="0" tIns="0" rIns="0" bIns="0" rtlCol="0" anchor="t">
            <a:spAutoFit/>
          </a:bodyPr>
          <a:lstStyle/>
          <a:p>
            <a:pPr marL="885195" lvl="1" indent="-442598">
              <a:lnSpc>
                <a:spcPts val="4374"/>
              </a:lnSpc>
              <a:buFont typeface="Arial"/>
              <a:buChar char="•"/>
            </a:pPr>
            <a:r>
              <a:rPr lang="en-US" sz="2800" dirty="0" err="1">
                <a:solidFill>
                  <a:srgbClr val="389CD6"/>
                </a:solidFill>
                <a:latin typeface="Catamaran Light"/>
              </a:rPr>
              <a:t>Nieuwe</a:t>
            </a:r>
            <a:r>
              <a:rPr lang="en-US" sz="2800" dirty="0">
                <a:solidFill>
                  <a:srgbClr val="389CD6"/>
                </a:solidFill>
                <a:latin typeface="Catamaran Light"/>
              </a:rPr>
              <a:t> </a:t>
            </a:r>
            <a:r>
              <a:rPr lang="en-US" sz="2800" dirty="0" err="1">
                <a:solidFill>
                  <a:srgbClr val="389CD6"/>
                </a:solidFill>
                <a:latin typeface="Catamaran Light"/>
              </a:rPr>
              <a:t>vrijwilligers</a:t>
            </a:r>
            <a:r>
              <a:rPr lang="en-US" sz="2800" dirty="0">
                <a:solidFill>
                  <a:srgbClr val="389CD6"/>
                </a:solidFill>
                <a:latin typeface="Catamaran Light"/>
              </a:rPr>
              <a:t> </a:t>
            </a:r>
          </a:p>
          <a:p>
            <a:pPr marL="885195" lvl="1" indent="-442598">
              <a:lnSpc>
                <a:spcPts val="4374"/>
              </a:lnSpc>
              <a:buFont typeface="Arial"/>
              <a:buChar char="•"/>
            </a:pPr>
            <a:r>
              <a:rPr lang="en-US" sz="2800" dirty="0" err="1">
                <a:solidFill>
                  <a:srgbClr val="389CD6"/>
                </a:solidFill>
                <a:latin typeface="Catamaran Light"/>
              </a:rPr>
              <a:t>Vrijwilligersbestand</a:t>
            </a:r>
            <a:r>
              <a:rPr lang="en-US" sz="2800" dirty="0">
                <a:solidFill>
                  <a:srgbClr val="389CD6"/>
                </a:solidFill>
                <a:latin typeface="Catamaran Light"/>
              </a:rPr>
              <a:t> </a:t>
            </a:r>
            <a:r>
              <a:rPr lang="en-US" sz="2800" dirty="0" err="1">
                <a:solidFill>
                  <a:srgbClr val="389CD6"/>
                </a:solidFill>
                <a:latin typeface="Catamaran Light"/>
              </a:rPr>
              <a:t>diverser</a:t>
            </a:r>
            <a:r>
              <a:rPr lang="en-US" sz="2800" dirty="0">
                <a:solidFill>
                  <a:srgbClr val="389CD6"/>
                </a:solidFill>
                <a:latin typeface="Catamaran Light"/>
              </a:rPr>
              <a:t> </a:t>
            </a:r>
            <a:r>
              <a:rPr lang="en-US" sz="2800" dirty="0" err="1">
                <a:solidFill>
                  <a:srgbClr val="389CD6"/>
                </a:solidFill>
                <a:latin typeface="Catamaran Light"/>
              </a:rPr>
              <a:t>maken</a:t>
            </a:r>
            <a:endParaRPr lang="en-US" sz="2800" dirty="0">
              <a:solidFill>
                <a:srgbClr val="389CD6"/>
              </a:solidFill>
              <a:latin typeface="Catamaran Light"/>
            </a:endParaRPr>
          </a:p>
          <a:p>
            <a:pPr marL="885195" lvl="1" indent="-442598">
              <a:lnSpc>
                <a:spcPts val="4374"/>
              </a:lnSpc>
              <a:buFont typeface="Arial"/>
              <a:buChar char="•"/>
            </a:pPr>
            <a:r>
              <a:rPr lang="en-US" sz="2800" dirty="0" err="1">
                <a:solidFill>
                  <a:srgbClr val="389CD6"/>
                </a:solidFill>
                <a:latin typeface="Catamaran Light"/>
              </a:rPr>
              <a:t>Betere</a:t>
            </a:r>
            <a:r>
              <a:rPr lang="en-US" sz="2800" dirty="0">
                <a:solidFill>
                  <a:srgbClr val="389CD6"/>
                </a:solidFill>
                <a:latin typeface="Catamaran Light"/>
              </a:rPr>
              <a:t> </a:t>
            </a:r>
            <a:r>
              <a:rPr lang="en-US" sz="2800" dirty="0" err="1">
                <a:solidFill>
                  <a:srgbClr val="389CD6"/>
                </a:solidFill>
                <a:latin typeface="Catamaran Light"/>
              </a:rPr>
              <a:t>weerspiegeling</a:t>
            </a:r>
            <a:r>
              <a:rPr lang="en-US" sz="2800" dirty="0">
                <a:solidFill>
                  <a:srgbClr val="389CD6"/>
                </a:solidFill>
                <a:latin typeface="Catamaran Light"/>
              </a:rPr>
              <a:t> van de </a:t>
            </a:r>
            <a:r>
              <a:rPr lang="en-US" sz="2800" dirty="0" err="1">
                <a:solidFill>
                  <a:srgbClr val="389CD6"/>
                </a:solidFill>
                <a:latin typeface="Catamaran Light"/>
              </a:rPr>
              <a:t>maatschappij</a:t>
            </a:r>
            <a:endParaRPr lang="en-US" sz="2800" dirty="0">
              <a:solidFill>
                <a:srgbClr val="389CD6"/>
              </a:solidFill>
              <a:latin typeface="Catamaran Light"/>
            </a:endParaRPr>
          </a:p>
          <a:p>
            <a:pPr marL="885195" lvl="1" indent="-442598">
              <a:lnSpc>
                <a:spcPts val="4374"/>
              </a:lnSpc>
              <a:buFont typeface="Arial"/>
              <a:buChar char="•"/>
            </a:pPr>
            <a:r>
              <a:rPr lang="en-US" sz="2800" dirty="0" err="1">
                <a:solidFill>
                  <a:srgbClr val="389CD6"/>
                </a:solidFill>
                <a:latin typeface="Catamaran Light"/>
              </a:rPr>
              <a:t>Positief</a:t>
            </a:r>
            <a:r>
              <a:rPr lang="en-US" sz="2800" dirty="0">
                <a:solidFill>
                  <a:srgbClr val="389CD6"/>
                </a:solidFill>
                <a:latin typeface="Catamaran Light"/>
              </a:rPr>
              <a:t> imago</a:t>
            </a:r>
          </a:p>
          <a:p>
            <a:pPr marL="885195" lvl="1" indent="-442598">
              <a:lnSpc>
                <a:spcPts val="4374"/>
              </a:lnSpc>
              <a:buFont typeface="Arial"/>
              <a:buChar char="•"/>
            </a:pPr>
            <a:r>
              <a:rPr lang="en-US" sz="2800" dirty="0" err="1">
                <a:solidFill>
                  <a:srgbClr val="389CD6"/>
                </a:solidFill>
                <a:latin typeface="Catamaran Light"/>
              </a:rPr>
              <a:t>Beleidsdoelstellingen</a:t>
            </a:r>
            <a:r>
              <a:rPr lang="en-US" sz="2800" dirty="0">
                <a:solidFill>
                  <a:srgbClr val="389CD6"/>
                </a:solidFill>
                <a:latin typeface="Catamaran Light"/>
              </a:rPr>
              <a:t> </a:t>
            </a:r>
            <a:r>
              <a:rPr lang="en-US" sz="2800" dirty="0" err="1">
                <a:solidFill>
                  <a:srgbClr val="389CD6"/>
                </a:solidFill>
                <a:latin typeface="Catamaran Light"/>
              </a:rPr>
              <a:t>rond</a:t>
            </a:r>
            <a:r>
              <a:rPr lang="en-US" sz="2800" dirty="0">
                <a:solidFill>
                  <a:srgbClr val="389CD6"/>
                </a:solidFill>
                <a:latin typeface="Catamaran Light"/>
              </a:rPr>
              <a:t> </a:t>
            </a:r>
            <a:r>
              <a:rPr lang="en-US" sz="2800" dirty="0" err="1">
                <a:solidFill>
                  <a:srgbClr val="389CD6"/>
                </a:solidFill>
                <a:latin typeface="Catamaran Light"/>
              </a:rPr>
              <a:t>diversiteit</a:t>
            </a:r>
            <a:r>
              <a:rPr lang="en-US" sz="2800" dirty="0">
                <a:solidFill>
                  <a:srgbClr val="389CD6"/>
                </a:solidFill>
                <a:latin typeface="Catamaran Light"/>
              </a:rPr>
              <a:t> </a:t>
            </a:r>
            <a:r>
              <a:rPr lang="en-US" sz="2800" dirty="0" err="1">
                <a:solidFill>
                  <a:srgbClr val="389CD6"/>
                </a:solidFill>
                <a:latin typeface="Catamaran Light"/>
              </a:rPr>
              <a:t>bereiken</a:t>
            </a:r>
            <a:endParaRPr lang="en-US" sz="2800" dirty="0">
              <a:solidFill>
                <a:srgbClr val="389CD6"/>
              </a:solidFill>
              <a:latin typeface="Catamaran Light"/>
            </a:endParaRPr>
          </a:p>
          <a:p>
            <a:pPr marL="885195" lvl="1" indent="-442598">
              <a:lnSpc>
                <a:spcPct val="150000"/>
              </a:lnSpc>
              <a:buFont typeface="Arial"/>
              <a:buChar char="•"/>
            </a:pPr>
            <a:r>
              <a:rPr lang="en-US" sz="2800" dirty="0" err="1">
                <a:solidFill>
                  <a:srgbClr val="389CD6"/>
                </a:solidFill>
                <a:latin typeface="Catamaran Light"/>
              </a:rPr>
              <a:t>Drempels</a:t>
            </a:r>
            <a:r>
              <a:rPr lang="en-US" sz="2800" dirty="0">
                <a:solidFill>
                  <a:srgbClr val="389CD6"/>
                </a:solidFill>
                <a:latin typeface="Catamaran Light"/>
              </a:rPr>
              <a:t> (</a:t>
            </a:r>
            <a:r>
              <a:rPr lang="en-US" sz="2800" dirty="0" err="1">
                <a:solidFill>
                  <a:srgbClr val="389CD6"/>
                </a:solidFill>
                <a:latin typeface="Catamaran Light"/>
              </a:rPr>
              <a:t>leren</a:t>
            </a:r>
            <a:r>
              <a:rPr lang="en-US" sz="2800" dirty="0">
                <a:solidFill>
                  <a:srgbClr val="389CD6"/>
                </a:solidFill>
                <a:latin typeface="Catamaran Light"/>
              </a:rPr>
              <a:t>) </a:t>
            </a:r>
            <a:r>
              <a:rPr lang="en-US" sz="2800" dirty="0" err="1">
                <a:solidFill>
                  <a:srgbClr val="389CD6"/>
                </a:solidFill>
                <a:latin typeface="Catamaran Light"/>
              </a:rPr>
              <a:t>verlagen</a:t>
            </a:r>
            <a:endParaRPr lang="en-US" sz="2800" dirty="0">
              <a:solidFill>
                <a:srgbClr val="389CD6"/>
              </a:solidFill>
              <a:latin typeface="Catamaran Light"/>
            </a:endParaRPr>
          </a:p>
          <a:p>
            <a:pPr marL="885195" lvl="1" indent="-442598">
              <a:lnSpc>
                <a:spcPct val="150000"/>
              </a:lnSpc>
              <a:buFont typeface="Arial"/>
              <a:buChar char="•"/>
            </a:pPr>
            <a:r>
              <a:rPr lang="en-US" sz="2800" dirty="0" err="1">
                <a:solidFill>
                  <a:srgbClr val="389CD6"/>
                </a:solidFill>
                <a:latin typeface="Catamaran Light"/>
              </a:rPr>
              <a:t>Actieve</a:t>
            </a:r>
            <a:r>
              <a:rPr lang="en-US" sz="2800" dirty="0">
                <a:solidFill>
                  <a:srgbClr val="389CD6"/>
                </a:solidFill>
                <a:latin typeface="Catamaran Light"/>
              </a:rPr>
              <a:t> </a:t>
            </a:r>
            <a:r>
              <a:rPr lang="en-US" sz="2800" dirty="0" err="1">
                <a:solidFill>
                  <a:srgbClr val="389CD6"/>
                </a:solidFill>
                <a:latin typeface="Catamaran Light"/>
              </a:rPr>
              <a:t>participatie</a:t>
            </a:r>
            <a:r>
              <a:rPr lang="en-US" sz="2800" dirty="0">
                <a:solidFill>
                  <a:srgbClr val="389CD6"/>
                </a:solidFill>
                <a:latin typeface="Catamaran Light"/>
              </a:rPr>
              <a:t> </a:t>
            </a:r>
            <a:r>
              <a:rPr lang="en-US" sz="2800" dirty="0" err="1">
                <a:solidFill>
                  <a:srgbClr val="389CD6"/>
                </a:solidFill>
                <a:latin typeface="Catamaran Light"/>
              </a:rPr>
              <a:t>en</a:t>
            </a:r>
            <a:r>
              <a:rPr lang="en-US" sz="2800" dirty="0">
                <a:solidFill>
                  <a:srgbClr val="389CD6"/>
                </a:solidFill>
                <a:latin typeface="Catamaran Light"/>
              </a:rPr>
              <a:t> </a:t>
            </a:r>
            <a:r>
              <a:rPr lang="en-US" sz="2800" dirty="0" err="1">
                <a:solidFill>
                  <a:srgbClr val="389CD6"/>
                </a:solidFill>
                <a:latin typeface="Catamaran Light"/>
              </a:rPr>
              <a:t>betrokkenheid</a:t>
            </a:r>
            <a:endParaRPr lang="en-US" sz="2800" dirty="0">
              <a:solidFill>
                <a:srgbClr val="389CD6"/>
              </a:solidFill>
              <a:latin typeface="Catamaran Light"/>
            </a:endParaRPr>
          </a:p>
          <a:p>
            <a:pPr marL="885195" lvl="1" indent="-442598">
              <a:lnSpc>
                <a:spcPct val="150000"/>
              </a:lnSpc>
              <a:buFont typeface="Arial"/>
              <a:buChar char="•"/>
            </a:pPr>
            <a:r>
              <a:rPr lang="en-US" sz="2800" dirty="0" err="1">
                <a:solidFill>
                  <a:srgbClr val="389CD6"/>
                </a:solidFill>
                <a:latin typeface="Catamaran Light"/>
              </a:rPr>
              <a:t>Straalt</a:t>
            </a:r>
            <a:r>
              <a:rPr lang="en-US" sz="2800" dirty="0">
                <a:solidFill>
                  <a:srgbClr val="389CD6"/>
                </a:solidFill>
                <a:latin typeface="Catamaran Light"/>
              </a:rPr>
              <a:t> </a:t>
            </a:r>
            <a:r>
              <a:rPr lang="en-US" sz="2800" dirty="0" err="1">
                <a:solidFill>
                  <a:srgbClr val="389CD6"/>
                </a:solidFill>
                <a:latin typeface="Catamaran Light"/>
              </a:rPr>
              <a:t>uit</a:t>
            </a:r>
            <a:r>
              <a:rPr lang="en-US" sz="2800" dirty="0">
                <a:solidFill>
                  <a:srgbClr val="389CD6"/>
                </a:solidFill>
                <a:latin typeface="Catamaran Light"/>
              </a:rPr>
              <a:t> </a:t>
            </a:r>
            <a:r>
              <a:rPr lang="en-US" sz="2800" dirty="0" err="1">
                <a:solidFill>
                  <a:srgbClr val="389CD6"/>
                </a:solidFill>
                <a:latin typeface="Catamaran Light"/>
              </a:rPr>
              <a:t>naar</a:t>
            </a:r>
            <a:r>
              <a:rPr lang="en-US" sz="2800" dirty="0">
                <a:solidFill>
                  <a:srgbClr val="389CD6"/>
                </a:solidFill>
                <a:latin typeface="Catamaran Light"/>
              </a:rPr>
              <a:t> de rest van de </a:t>
            </a:r>
            <a:r>
              <a:rPr lang="en-US" sz="2800" dirty="0" err="1">
                <a:solidFill>
                  <a:srgbClr val="389CD6"/>
                </a:solidFill>
                <a:latin typeface="Catamaran Light"/>
              </a:rPr>
              <a:t>werking</a:t>
            </a:r>
            <a:r>
              <a:rPr lang="en-US" sz="2800" dirty="0">
                <a:solidFill>
                  <a:srgbClr val="389CD6"/>
                </a:solidFill>
                <a:latin typeface="Catamaran Light"/>
              </a:rPr>
              <a:t>, </a:t>
            </a:r>
            <a:r>
              <a:rPr lang="en-US" sz="2800" dirty="0" err="1">
                <a:solidFill>
                  <a:srgbClr val="389CD6"/>
                </a:solidFill>
                <a:latin typeface="Catamaran Light"/>
              </a:rPr>
              <a:t>organisatie</a:t>
            </a:r>
            <a:r>
              <a:rPr lang="en-US" sz="2800" dirty="0">
                <a:solidFill>
                  <a:srgbClr val="389CD6"/>
                </a:solidFill>
                <a:latin typeface="Catamaran Light"/>
              </a:rPr>
              <a:t> of event </a:t>
            </a:r>
          </a:p>
          <a:p>
            <a:pPr marL="885195" lvl="1" indent="-442598">
              <a:lnSpc>
                <a:spcPct val="150000"/>
              </a:lnSpc>
              <a:buFont typeface="Arial"/>
              <a:buChar char="•"/>
            </a:pPr>
            <a:r>
              <a:rPr lang="en-US" sz="2800" dirty="0" err="1">
                <a:solidFill>
                  <a:srgbClr val="389CD6"/>
                </a:solidFill>
                <a:latin typeface="Catamaran Light"/>
              </a:rPr>
              <a:t>Eerste</a:t>
            </a:r>
            <a:r>
              <a:rPr lang="en-US" sz="2800" dirty="0">
                <a:solidFill>
                  <a:srgbClr val="389CD6"/>
                </a:solidFill>
                <a:latin typeface="Catamaran Light"/>
              </a:rPr>
              <a:t> </a:t>
            </a:r>
            <a:r>
              <a:rPr lang="en-US" sz="2800" dirty="0" err="1">
                <a:solidFill>
                  <a:srgbClr val="389CD6"/>
                </a:solidFill>
                <a:latin typeface="Catamaran Light"/>
              </a:rPr>
              <a:t>stappen</a:t>
            </a:r>
            <a:r>
              <a:rPr lang="en-US" sz="2800" dirty="0">
                <a:solidFill>
                  <a:srgbClr val="389CD6"/>
                </a:solidFill>
                <a:latin typeface="Catamaran Light"/>
              </a:rPr>
              <a:t> op </a:t>
            </a:r>
            <a:r>
              <a:rPr lang="en-US" sz="2800" dirty="0" err="1">
                <a:solidFill>
                  <a:srgbClr val="389CD6"/>
                </a:solidFill>
                <a:latin typeface="Catamaran Light"/>
              </a:rPr>
              <a:t>weg</a:t>
            </a:r>
            <a:r>
              <a:rPr lang="en-US" sz="2800" dirty="0">
                <a:solidFill>
                  <a:srgbClr val="389CD6"/>
                </a:solidFill>
                <a:latin typeface="Catamaran Light"/>
              </a:rPr>
              <a:t> </a:t>
            </a:r>
            <a:r>
              <a:rPr lang="en-US" sz="2800" dirty="0" err="1">
                <a:solidFill>
                  <a:srgbClr val="389CD6"/>
                </a:solidFill>
                <a:latin typeface="Catamaran Light"/>
              </a:rPr>
              <a:t>naar</a:t>
            </a:r>
            <a:r>
              <a:rPr lang="en-US" sz="2800" dirty="0">
                <a:solidFill>
                  <a:srgbClr val="389CD6"/>
                </a:solidFill>
                <a:latin typeface="Catamaran Light"/>
              </a:rPr>
              <a:t> </a:t>
            </a:r>
            <a:r>
              <a:rPr lang="en-US" sz="2800" dirty="0" err="1">
                <a:solidFill>
                  <a:srgbClr val="389CD6"/>
                </a:solidFill>
                <a:latin typeface="Catamaran Light"/>
              </a:rPr>
              <a:t>meer</a:t>
            </a:r>
            <a:r>
              <a:rPr lang="en-US" sz="2800" dirty="0">
                <a:solidFill>
                  <a:srgbClr val="389CD6"/>
                </a:solidFill>
                <a:latin typeface="Catamaran Light"/>
              </a:rPr>
              <a:t> </a:t>
            </a:r>
            <a:r>
              <a:rPr lang="en-US" sz="2800" dirty="0" err="1">
                <a:solidFill>
                  <a:srgbClr val="389CD6"/>
                </a:solidFill>
                <a:latin typeface="Catamaran Light"/>
              </a:rPr>
              <a:t>inclusieve</a:t>
            </a:r>
            <a:r>
              <a:rPr lang="en-US" sz="2800" dirty="0">
                <a:solidFill>
                  <a:srgbClr val="389CD6"/>
                </a:solidFill>
                <a:latin typeface="Catamaran Light"/>
              </a:rPr>
              <a:t>(re) </a:t>
            </a:r>
            <a:r>
              <a:rPr lang="en-US" sz="2800" dirty="0" err="1">
                <a:solidFill>
                  <a:srgbClr val="389CD6"/>
                </a:solidFill>
                <a:latin typeface="Catamaran Light"/>
              </a:rPr>
              <a:t>organisatie</a:t>
            </a:r>
            <a:endParaRPr lang="en-US" sz="2800" dirty="0">
              <a:solidFill>
                <a:srgbClr val="389CD6"/>
              </a:solidFill>
              <a:latin typeface="Catamaran Light"/>
            </a:endParaRPr>
          </a:p>
          <a:p>
            <a:pPr marL="590160" lvl="1" indent="-295080">
              <a:lnSpc>
                <a:spcPts val="4374"/>
              </a:lnSpc>
              <a:buFont typeface="Arial"/>
              <a:buChar char="•"/>
            </a:pPr>
            <a:endParaRPr lang="en-US" sz="2733" dirty="0">
              <a:solidFill>
                <a:srgbClr val="389CD6"/>
              </a:solidFill>
              <a:latin typeface="Catamaran Ligh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3360758"/>
            <a:ext cx="1559428" cy="1434665"/>
            <a:chOff x="0" y="0"/>
            <a:chExt cx="791265" cy="727960"/>
          </a:xfrm>
        </p:grpSpPr>
        <p:sp>
          <p:nvSpPr>
            <p:cNvPr id="3" name="Freeform 3"/>
            <p:cNvSpPr/>
            <p:nvPr/>
          </p:nvSpPr>
          <p:spPr>
            <a:xfrm>
              <a:off x="0" y="0"/>
              <a:ext cx="791266" cy="727960"/>
            </a:xfrm>
            <a:custGeom>
              <a:avLst/>
              <a:gdLst/>
              <a:ahLst/>
              <a:cxnLst/>
              <a:rect l="l" t="t" r="r" b="b"/>
              <a:pathLst>
                <a:path w="791266" h="727960">
                  <a:moveTo>
                    <a:pt x="666805" y="727960"/>
                  </a:moveTo>
                  <a:lnTo>
                    <a:pt x="124460" y="727960"/>
                  </a:lnTo>
                  <a:cubicBezTo>
                    <a:pt x="55880" y="727960"/>
                    <a:pt x="0" y="672080"/>
                    <a:pt x="0" y="603500"/>
                  </a:cubicBezTo>
                  <a:lnTo>
                    <a:pt x="0" y="124460"/>
                  </a:lnTo>
                  <a:cubicBezTo>
                    <a:pt x="0" y="55880"/>
                    <a:pt x="55880" y="0"/>
                    <a:pt x="124460" y="0"/>
                  </a:cubicBezTo>
                  <a:lnTo>
                    <a:pt x="666806" y="0"/>
                  </a:lnTo>
                  <a:cubicBezTo>
                    <a:pt x="735386" y="0"/>
                    <a:pt x="791266" y="55880"/>
                    <a:pt x="791266" y="124460"/>
                  </a:cubicBezTo>
                  <a:lnTo>
                    <a:pt x="791266" y="603500"/>
                  </a:lnTo>
                  <a:cubicBezTo>
                    <a:pt x="791266" y="672080"/>
                    <a:pt x="735386" y="727960"/>
                    <a:pt x="666806" y="727960"/>
                  </a:cubicBezTo>
                  <a:close/>
                </a:path>
              </a:pathLst>
            </a:custGeom>
            <a:solidFill>
              <a:srgbClr val="FFFFFF"/>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273264" y="3168508"/>
            <a:ext cx="384501" cy="384501"/>
          </a:xfrm>
          <a:prstGeom prst="rect">
            <a:avLst/>
          </a:prstGeom>
        </p:spPr>
      </p:pic>
      <p:grpSp>
        <p:nvGrpSpPr>
          <p:cNvPr id="5" name="Group 5"/>
          <p:cNvGrpSpPr/>
          <p:nvPr/>
        </p:nvGrpSpPr>
        <p:grpSpPr>
          <a:xfrm>
            <a:off x="2537995" y="3360758"/>
            <a:ext cx="1559428" cy="1434665"/>
            <a:chOff x="0" y="0"/>
            <a:chExt cx="791265" cy="727960"/>
          </a:xfrm>
        </p:grpSpPr>
        <p:sp>
          <p:nvSpPr>
            <p:cNvPr id="6" name="Freeform 6"/>
            <p:cNvSpPr/>
            <p:nvPr/>
          </p:nvSpPr>
          <p:spPr>
            <a:xfrm>
              <a:off x="0" y="0"/>
              <a:ext cx="791266" cy="727960"/>
            </a:xfrm>
            <a:custGeom>
              <a:avLst/>
              <a:gdLst/>
              <a:ahLst/>
              <a:cxnLst/>
              <a:rect l="l" t="t" r="r" b="b"/>
              <a:pathLst>
                <a:path w="791266" h="727960">
                  <a:moveTo>
                    <a:pt x="666805" y="727960"/>
                  </a:moveTo>
                  <a:lnTo>
                    <a:pt x="124460" y="727960"/>
                  </a:lnTo>
                  <a:cubicBezTo>
                    <a:pt x="55880" y="727960"/>
                    <a:pt x="0" y="672080"/>
                    <a:pt x="0" y="603500"/>
                  </a:cubicBezTo>
                  <a:lnTo>
                    <a:pt x="0" y="124460"/>
                  </a:lnTo>
                  <a:cubicBezTo>
                    <a:pt x="0" y="55880"/>
                    <a:pt x="55880" y="0"/>
                    <a:pt x="124460" y="0"/>
                  </a:cubicBezTo>
                  <a:lnTo>
                    <a:pt x="666806" y="0"/>
                  </a:lnTo>
                  <a:cubicBezTo>
                    <a:pt x="735386" y="0"/>
                    <a:pt x="791266" y="55880"/>
                    <a:pt x="791266" y="124460"/>
                  </a:cubicBezTo>
                  <a:lnTo>
                    <a:pt x="791266" y="603500"/>
                  </a:lnTo>
                  <a:cubicBezTo>
                    <a:pt x="791266" y="672080"/>
                    <a:pt x="735386" y="727960"/>
                    <a:pt x="666806" y="727960"/>
                  </a:cubicBezTo>
                  <a:close/>
                </a:path>
              </a:pathLst>
            </a:custGeom>
            <a:solidFill>
              <a:srgbClr val="FFFFFF"/>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3125458" y="3168508"/>
            <a:ext cx="384501" cy="384501"/>
          </a:xfrm>
          <a:prstGeom prst="rect">
            <a:avLst/>
          </a:prstGeom>
        </p:spPr>
      </p:pic>
      <p:grpSp>
        <p:nvGrpSpPr>
          <p:cNvPr id="8" name="Group 8"/>
          <p:cNvGrpSpPr/>
          <p:nvPr/>
        </p:nvGrpSpPr>
        <p:grpSpPr>
          <a:xfrm>
            <a:off x="4390189" y="3360758"/>
            <a:ext cx="1559428" cy="1434665"/>
            <a:chOff x="0" y="0"/>
            <a:chExt cx="791265" cy="727960"/>
          </a:xfrm>
        </p:grpSpPr>
        <p:sp>
          <p:nvSpPr>
            <p:cNvPr id="9" name="Freeform 9"/>
            <p:cNvSpPr/>
            <p:nvPr/>
          </p:nvSpPr>
          <p:spPr>
            <a:xfrm>
              <a:off x="0" y="0"/>
              <a:ext cx="791266" cy="727960"/>
            </a:xfrm>
            <a:custGeom>
              <a:avLst/>
              <a:gdLst/>
              <a:ahLst/>
              <a:cxnLst/>
              <a:rect l="l" t="t" r="r" b="b"/>
              <a:pathLst>
                <a:path w="791266" h="727960">
                  <a:moveTo>
                    <a:pt x="666805" y="727960"/>
                  </a:moveTo>
                  <a:lnTo>
                    <a:pt x="124460" y="727960"/>
                  </a:lnTo>
                  <a:cubicBezTo>
                    <a:pt x="55880" y="727960"/>
                    <a:pt x="0" y="672080"/>
                    <a:pt x="0" y="603500"/>
                  </a:cubicBezTo>
                  <a:lnTo>
                    <a:pt x="0" y="124460"/>
                  </a:lnTo>
                  <a:cubicBezTo>
                    <a:pt x="0" y="55880"/>
                    <a:pt x="55880" y="0"/>
                    <a:pt x="124460" y="0"/>
                  </a:cubicBezTo>
                  <a:lnTo>
                    <a:pt x="666806" y="0"/>
                  </a:lnTo>
                  <a:cubicBezTo>
                    <a:pt x="735386" y="0"/>
                    <a:pt x="791266" y="55880"/>
                    <a:pt x="791266" y="124460"/>
                  </a:cubicBezTo>
                  <a:lnTo>
                    <a:pt x="791266" y="603500"/>
                  </a:lnTo>
                  <a:cubicBezTo>
                    <a:pt x="791266" y="672080"/>
                    <a:pt x="735386" y="727960"/>
                    <a:pt x="666806" y="727960"/>
                  </a:cubicBezTo>
                  <a:close/>
                </a:path>
              </a:pathLst>
            </a:custGeom>
            <a:solidFill>
              <a:srgbClr val="FFFFFF"/>
            </a:solidFill>
          </p:spPr>
        </p:sp>
      </p:grpSp>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4977653" y="3168508"/>
            <a:ext cx="384501" cy="384501"/>
          </a:xfrm>
          <a:prstGeom prst="rect">
            <a:avLst/>
          </a:prstGeom>
        </p:spPr>
      </p:pic>
      <p:grpSp>
        <p:nvGrpSpPr>
          <p:cNvPr id="11" name="Group 11"/>
          <p:cNvGrpSpPr/>
          <p:nvPr/>
        </p:nvGrpSpPr>
        <p:grpSpPr>
          <a:xfrm>
            <a:off x="6242383" y="3360758"/>
            <a:ext cx="1559428" cy="1434665"/>
            <a:chOff x="0" y="0"/>
            <a:chExt cx="791265" cy="727960"/>
          </a:xfrm>
        </p:grpSpPr>
        <p:sp>
          <p:nvSpPr>
            <p:cNvPr id="12" name="Freeform 12"/>
            <p:cNvSpPr/>
            <p:nvPr/>
          </p:nvSpPr>
          <p:spPr>
            <a:xfrm>
              <a:off x="0" y="0"/>
              <a:ext cx="791266" cy="727960"/>
            </a:xfrm>
            <a:custGeom>
              <a:avLst/>
              <a:gdLst/>
              <a:ahLst/>
              <a:cxnLst/>
              <a:rect l="l" t="t" r="r" b="b"/>
              <a:pathLst>
                <a:path w="791266" h="727960">
                  <a:moveTo>
                    <a:pt x="666805" y="727960"/>
                  </a:moveTo>
                  <a:lnTo>
                    <a:pt x="124460" y="727960"/>
                  </a:lnTo>
                  <a:cubicBezTo>
                    <a:pt x="55880" y="727960"/>
                    <a:pt x="0" y="672080"/>
                    <a:pt x="0" y="603500"/>
                  </a:cubicBezTo>
                  <a:lnTo>
                    <a:pt x="0" y="124460"/>
                  </a:lnTo>
                  <a:cubicBezTo>
                    <a:pt x="0" y="55880"/>
                    <a:pt x="55880" y="0"/>
                    <a:pt x="124460" y="0"/>
                  </a:cubicBezTo>
                  <a:lnTo>
                    <a:pt x="666806" y="0"/>
                  </a:lnTo>
                  <a:cubicBezTo>
                    <a:pt x="735386" y="0"/>
                    <a:pt x="791266" y="55880"/>
                    <a:pt x="791266" y="124460"/>
                  </a:cubicBezTo>
                  <a:lnTo>
                    <a:pt x="791266" y="603500"/>
                  </a:lnTo>
                  <a:cubicBezTo>
                    <a:pt x="791266" y="672080"/>
                    <a:pt x="735386" y="727960"/>
                    <a:pt x="666806" y="727960"/>
                  </a:cubicBezTo>
                  <a:close/>
                </a:path>
              </a:pathLst>
            </a:custGeom>
            <a:solidFill>
              <a:srgbClr val="FFFFFF"/>
            </a:solidFill>
          </p:spPr>
        </p:sp>
      </p:grpSp>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6829847" y="3168508"/>
            <a:ext cx="384501" cy="384501"/>
          </a:xfrm>
          <a:prstGeom prst="rect">
            <a:avLst/>
          </a:prstGeom>
        </p:spPr>
      </p:pic>
      <p:grpSp>
        <p:nvGrpSpPr>
          <p:cNvPr id="14" name="Group 14"/>
          <p:cNvGrpSpPr/>
          <p:nvPr/>
        </p:nvGrpSpPr>
        <p:grpSpPr>
          <a:xfrm>
            <a:off x="8094577" y="3360758"/>
            <a:ext cx="1559428" cy="1434665"/>
            <a:chOff x="0" y="0"/>
            <a:chExt cx="791265" cy="727960"/>
          </a:xfrm>
        </p:grpSpPr>
        <p:sp>
          <p:nvSpPr>
            <p:cNvPr id="15" name="Freeform 15"/>
            <p:cNvSpPr/>
            <p:nvPr/>
          </p:nvSpPr>
          <p:spPr>
            <a:xfrm>
              <a:off x="0" y="0"/>
              <a:ext cx="791266" cy="727960"/>
            </a:xfrm>
            <a:custGeom>
              <a:avLst/>
              <a:gdLst/>
              <a:ahLst/>
              <a:cxnLst/>
              <a:rect l="l" t="t" r="r" b="b"/>
              <a:pathLst>
                <a:path w="791266" h="727960">
                  <a:moveTo>
                    <a:pt x="666805" y="727960"/>
                  </a:moveTo>
                  <a:lnTo>
                    <a:pt x="124460" y="727960"/>
                  </a:lnTo>
                  <a:cubicBezTo>
                    <a:pt x="55880" y="727960"/>
                    <a:pt x="0" y="672080"/>
                    <a:pt x="0" y="603500"/>
                  </a:cubicBezTo>
                  <a:lnTo>
                    <a:pt x="0" y="124460"/>
                  </a:lnTo>
                  <a:cubicBezTo>
                    <a:pt x="0" y="55880"/>
                    <a:pt x="55880" y="0"/>
                    <a:pt x="124460" y="0"/>
                  </a:cubicBezTo>
                  <a:lnTo>
                    <a:pt x="666806" y="0"/>
                  </a:lnTo>
                  <a:cubicBezTo>
                    <a:pt x="735386" y="0"/>
                    <a:pt x="791266" y="55880"/>
                    <a:pt x="791266" y="124460"/>
                  </a:cubicBezTo>
                  <a:lnTo>
                    <a:pt x="791266" y="603500"/>
                  </a:lnTo>
                  <a:cubicBezTo>
                    <a:pt x="791266" y="672080"/>
                    <a:pt x="735386" y="727960"/>
                    <a:pt x="666806" y="727960"/>
                  </a:cubicBezTo>
                  <a:close/>
                </a:path>
              </a:pathLst>
            </a:custGeom>
            <a:solidFill>
              <a:srgbClr val="FFFFFF"/>
            </a:solidFill>
          </p:spPr>
        </p:sp>
      </p:grpSp>
      <p:pic>
        <p:nvPicPr>
          <p:cNvPr id="1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400000">
            <a:off x="8682042" y="3168508"/>
            <a:ext cx="384501" cy="384501"/>
          </a:xfrm>
          <a:prstGeom prst="rect">
            <a:avLst/>
          </a:prstGeom>
        </p:spPr>
      </p:pic>
      <p:grpSp>
        <p:nvGrpSpPr>
          <p:cNvPr id="17" name="Group 17"/>
          <p:cNvGrpSpPr/>
          <p:nvPr/>
        </p:nvGrpSpPr>
        <p:grpSpPr>
          <a:xfrm>
            <a:off x="9946772" y="3360758"/>
            <a:ext cx="1559428" cy="1434665"/>
            <a:chOff x="0" y="0"/>
            <a:chExt cx="791265" cy="727960"/>
          </a:xfrm>
        </p:grpSpPr>
        <p:sp>
          <p:nvSpPr>
            <p:cNvPr id="18" name="Freeform 18"/>
            <p:cNvSpPr/>
            <p:nvPr/>
          </p:nvSpPr>
          <p:spPr>
            <a:xfrm>
              <a:off x="0" y="0"/>
              <a:ext cx="791266" cy="727960"/>
            </a:xfrm>
            <a:custGeom>
              <a:avLst/>
              <a:gdLst/>
              <a:ahLst/>
              <a:cxnLst/>
              <a:rect l="l" t="t" r="r" b="b"/>
              <a:pathLst>
                <a:path w="791266" h="727960">
                  <a:moveTo>
                    <a:pt x="666805" y="727960"/>
                  </a:moveTo>
                  <a:lnTo>
                    <a:pt x="124460" y="727960"/>
                  </a:lnTo>
                  <a:cubicBezTo>
                    <a:pt x="55880" y="727960"/>
                    <a:pt x="0" y="672080"/>
                    <a:pt x="0" y="603500"/>
                  </a:cubicBezTo>
                  <a:lnTo>
                    <a:pt x="0" y="124460"/>
                  </a:lnTo>
                  <a:cubicBezTo>
                    <a:pt x="0" y="55880"/>
                    <a:pt x="55880" y="0"/>
                    <a:pt x="124460" y="0"/>
                  </a:cubicBezTo>
                  <a:lnTo>
                    <a:pt x="666806" y="0"/>
                  </a:lnTo>
                  <a:cubicBezTo>
                    <a:pt x="735386" y="0"/>
                    <a:pt x="791266" y="55880"/>
                    <a:pt x="791266" y="124460"/>
                  </a:cubicBezTo>
                  <a:lnTo>
                    <a:pt x="791266" y="603500"/>
                  </a:lnTo>
                  <a:cubicBezTo>
                    <a:pt x="791266" y="672080"/>
                    <a:pt x="735386" y="727960"/>
                    <a:pt x="666806" y="727960"/>
                  </a:cubicBezTo>
                  <a:close/>
                </a:path>
              </a:pathLst>
            </a:custGeom>
            <a:solidFill>
              <a:srgbClr val="FFFFFF"/>
            </a:solidFill>
          </p:spPr>
        </p:sp>
      </p:grpSp>
      <p:pic>
        <p:nvPicPr>
          <p:cNvPr id="19" name="Picture 1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400000">
            <a:off x="10534236" y="3168508"/>
            <a:ext cx="384501" cy="384501"/>
          </a:xfrm>
          <a:prstGeom prst="rect">
            <a:avLst/>
          </a:prstGeom>
        </p:spPr>
      </p:pic>
      <p:sp>
        <p:nvSpPr>
          <p:cNvPr id="20" name="AutoShape 20"/>
          <p:cNvSpPr/>
          <p:nvPr/>
        </p:nvSpPr>
        <p:spPr>
          <a:xfrm>
            <a:off x="6275" y="5913498"/>
            <a:ext cx="12185725" cy="944502"/>
          </a:xfrm>
          <a:prstGeom prst="rect">
            <a:avLst/>
          </a:prstGeom>
          <a:solidFill>
            <a:srgbClr val="389CD6"/>
          </a:solidFill>
        </p:spPr>
      </p:sp>
      <p:sp>
        <p:nvSpPr>
          <p:cNvPr id="21" name="AutoShape 21"/>
          <p:cNvSpPr/>
          <p:nvPr/>
        </p:nvSpPr>
        <p:spPr>
          <a:xfrm>
            <a:off x="1957508" y="2796806"/>
            <a:ext cx="869169" cy="0"/>
          </a:xfrm>
          <a:prstGeom prst="line">
            <a:avLst/>
          </a:prstGeom>
          <a:ln w="9525" cap="rnd">
            <a:solidFill>
              <a:srgbClr val="14110F"/>
            </a:solidFill>
            <a:prstDash val="solid"/>
            <a:headEnd type="none" w="sm" len="sm"/>
            <a:tailEnd type="none" w="sm" len="sm"/>
          </a:ln>
        </p:spPr>
      </p:sp>
      <p:sp>
        <p:nvSpPr>
          <p:cNvPr id="22" name="AutoShape 22"/>
          <p:cNvSpPr/>
          <p:nvPr/>
        </p:nvSpPr>
        <p:spPr>
          <a:xfrm>
            <a:off x="3809702" y="2796806"/>
            <a:ext cx="869169" cy="0"/>
          </a:xfrm>
          <a:prstGeom prst="line">
            <a:avLst/>
          </a:prstGeom>
          <a:ln w="9525" cap="rnd">
            <a:solidFill>
              <a:srgbClr val="14110F"/>
            </a:solidFill>
            <a:prstDash val="solid"/>
            <a:headEnd type="none" w="sm" len="sm"/>
            <a:tailEnd type="none" w="sm" len="sm"/>
          </a:ln>
        </p:spPr>
      </p:sp>
      <p:sp>
        <p:nvSpPr>
          <p:cNvPr id="23" name="AutoShape 23"/>
          <p:cNvSpPr/>
          <p:nvPr/>
        </p:nvSpPr>
        <p:spPr>
          <a:xfrm>
            <a:off x="5661896" y="2796806"/>
            <a:ext cx="869169" cy="0"/>
          </a:xfrm>
          <a:prstGeom prst="line">
            <a:avLst/>
          </a:prstGeom>
          <a:ln w="9525" cap="rnd">
            <a:solidFill>
              <a:srgbClr val="14110F"/>
            </a:solidFill>
            <a:prstDash val="solid"/>
            <a:headEnd type="none" w="sm" len="sm"/>
            <a:tailEnd type="none" w="sm" len="sm"/>
          </a:ln>
        </p:spPr>
      </p:sp>
      <p:sp>
        <p:nvSpPr>
          <p:cNvPr id="24" name="AutoShape 24"/>
          <p:cNvSpPr/>
          <p:nvPr/>
        </p:nvSpPr>
        <p:spPr>
          <a:xfrm>
            <a:off x="7514090" y="2796806"/>
            <a:ext cx="869169" cy="0"/>
          </a:xfrm>
          <a:prstGeom prst="line">
            <a:avLst/>
          </a:prstGeom>
          <a:ln w="9525" cap="rnd">
            <a:solidFill>
              <a:srgbClr val="14110F"/>
            </a:solidFill>
            <a:prstDash val="solid"/>
            <a:headEnd type="none" w="sm" len="sm"/>
            <a:tailEnd type="none" w="sm" len="sm"/>
          </a:ln>
        </p:spPr>
      </p:sp>
      <p:sp>
        <p:nvSpPr>
          <p:cNvPr id="25" name="AutoShape 25"/>
          <p:cNvSpPr/>
          <p:nvPr/>
        </p:nvSpPr>
        <p:spPr>
          <a:xfrm>
            <a:off x="9366285" y="2796806"/>
            <a:ext cx="869169" cy="0"/>
          </a:xfrm>
          <a:prstGeom prst="line">
            <a:avLst/>
          </a:prstGeom>
          <a:ln w="9525" cap="rnd">
            <a:solidFill>
              <a:srgbClr val="14110F"/>
            </a:solidFill>
            <a:prstDash val="solid"/>
            <a:headEnd type="none" w="sm" len="sm"/>
            <a:tailEnd type="none" w="sm" len="sm"/>
          </a:ln>
        </p:spPr>
      </p:sp>
      <p:pic>
        <p:nvPicPr>
          <p:cNvPr id="26" name="Picture 26"/>
          <p:cNvPicPr>
            <a:picLocks noChangeAspect="1"/>
          </p:cNvPicPr>
          <p:nvPr/>
        </p:nvPicPr>
        <p:blipFill>
          <a:blip r:embed="rId14"/>
          <a:srcRect/>
          <a:stretch>
            <a:fillRect/>
          </a:stretch>
        </p:blipFill>
        <p:spPr>
          <a:xfrm>
            <a:off x="10999112" y="0"/>
            <a:ext cx="1192889" cy="1192889"/>
          </a:xfrm>
          <a:prstGeom prst="rect">
            <a:avLst/>
          </a:prstGeom>
        </p:spPr>
      </p:pic>
      <p:sp>
        <p:nvSpPr>
          <p:cNvPr id="27" name="TextBox 27"/>
          <p:cNvSpPr txBox="1"/>
          <p:nvPr/>
        </p:nvSpPr>
        <p:spPr>
          <a:xfrm>
            <a:off x="853000" y="3882293"/>
            <a:ext cx="1225030" cy="547842"/>
          </a:xfrm>
          <a:prstGeom prst="rect">
            <a:avLst/>
          </a:prstGeom>
        </p:spPr>
        <p:txBody>
          <a:bodyPr lIns="0" tIns="0" rIns="0" bIns="0" rtlCol="0" anchor="t">
            <a:spAutoFit/>
          </a:bodyPr>
          <a:lstStyle/>
          <a:p>
            <a:pPr algn="ctr">
              <a:lnSpc>
                <a:spcPts val="2239"/>
              </a:lnSpc>
            </a:pPr>
            <a:r>
              <a:rPr lang="en-US" sz="1600" spc="32">
                <a:solidFill>
                  <a:srgbClr val="14110F"/>
                </a:solidFill>
                <a:latin typeface="Baloo"/>
              </a:rPr>
              <a:t>Intake</a:t>
            </a:r>
          </a:p>
          <a:p>
            <a:pPr algn="ctr">
              <a:lnSpc>
                <a:spcPts val="2239"/>
              </a:lnSpc>
            </a:pPr>
            <a:r>
              <a:rPr lang="en-US" sz="1600" spc="32">
                <a:solidFill>
                  <a:srgbClr val="14110F"/>
                </a:solidFill>
                <a:latin typeface="Baloo"/>
              </a:rPr>
              <a:t>dagen</a:t>
            </a:r>
          </a:p>
        </p:txBody>
      </p:sp>
      <p:sp>
        <p:nvSpPr>
          <p:cNvPr id="28" name="TextBox 28"/>
          <p:cNvSpPr txBox="1"/>
          <p:nvPr/>
        </p:nvSpPr>
        <p:spPr>
          <a:xfrm>
            <a:off x="1006320" y="2527566"/>
            <a:ext cx="918389" cy="525400"/>
          </a:xfrm>
          <a:prstGeom prst="rect">
            <a:avLst/>
          </a:prstGeom>
        </p:spPr>
        <p:txBody>
          <a:bodyPr lIns="0" tIns="0" rIns="0" bIns="0" rtlCol="0" anchor="t">
            <a:spAutoFit/>
          </a:bodyPr>
          <a:lstStyle/>
          <a:p>
            <a:pPr algn="ctr">
              <a:lnSpc>
                <a:spcPts val="2079"/>
              </a:lnSpc>
            </a:pPr>
            <a:r>
              <a:rPr lang="en-US" sz="1599" spc="-15" dirty="0" err="1">
                <a:solidFill>
                  <a:srgbClr val="14110F"/>
                </a:solidFill>
                <a:latin typeface="Catamaran Light Bold"/>
              </a:rPr>
              <a:t>februari</a:t>
            </a:r>
            <a:endParaRPr lang="en-US" sz="1599" spc="-15" dirty="0">
              <a:solidFill>
                <a:srgbClr val="14110F"/>
              </a:solidFill>
              <a:latin typeface="Catamaran Light Bold"/>
            </a:endParaRPr>
          </a:p>
          <a:p>
            <a:pPr algn="ctr">
              <a:lnSpc>
                <a:spcPts val="2079"/>
              </a:lnSpc>
              <a:spcBef>
                <a:spcPct val="0"/>
              </a:spcBef>
            </a:pPr>
            <a:r>
              <a:rPr lang="en-US" sz="1599" spc="-15" dirty="0" err="1">
                <a:solidFill>
                  <a:srgbClr val="14110F"/>
                </a:solidFill>
                <a:latin typeface="Catamaran Light Bold"/>
              </a:rPr>
              <a:t>maart</a:t>
            </a:r>
            <a:endParaRPr lang="en-US" sz="1599" spc="-15" dirty="0">
              <a:solidFill>
                <a:srgbClr val="14110F"/>
              </a:solidFill>
              <a:latin typeface="Catamaran Light Bold"/>
            </a:endParaRPr>
          </a:p>
        </p:txBody>
      </p:sp>
      <p:sp>
        <p:nvSpPr>
          <p:cNvPr id="29" name="TextBox 29"/>
          <p:cNvSpPr txBox="1"/>
          <p:nvPr/>
        </p:nvSpPr>
        <p:spPr>
          <a:xfrm>
            <a:off x="2705194" y="3762914"/>
            <a:ext cx="1225030" cy="829971"/>
          </a:xfrm>
          <a:prstGeom prst="rect">
            <a:avLst/>
          </a:prstGeom>
        </p:spPr>
        <p:txBody>
          <a:bodyPr lIns="0" tIns="0" rIns="0" bIns="0" rtlCol="0" anchor="t">
            <a:spAutoFit/>
          </a:bodyPr>
          <a:lstStyle/>
          <a:p>
            <a:pPr algn="ctr">
              <a:lnSpc>
                <a:spcPts val="2239"/>
              </a:lnSpc>
            </a:pPr>
            <a:r>
              <a:rPr lang="en-US" sz="1600" spc="32">
                <a:solidFill>
                  <a:srgbClr val="14110F"/>
                </a:solidFill>
                <a:latin typeface="Baloo"/>
              </a:rPr>
              <a:t>Oefendag</a:t>
            </a:r>
          </a:p>
          <a:p>
            <a:pPr algn="ctr">
              <a:lnSpc>
                <a:spcPts val="2239"/>
              </a:lnSpc>
            </a:pPr>
            <a:r>
              <a:rPr lang="en-US" sz="1600" spc="32">
                <a:solidFill>
                  <a:srgbClr val="14110F"/>
                </a:solidFill>
                <a:latin typeface="Baloo"/>
              </a:rPr>
              <a:t>en </a:t>
            </a:r>
          </a:p>
          <a:p>
            <a:pPr algn="ctr">
              <a:lnSpc>
                <a:spcPts val="2239"/>
              </a:lnSpc>
            </a:pPr>
            <a:r>
              <a:rPr lang="en-US" sz="1600" spc="32">
                <a:solidFill>
                  <a:srgbClr val="14110F"/>
                </a:solidFill>
                <a:latin typeface="Baloo"/>
              </a:rPr>
              <a:t>workshops</a:t>
            </a:r>
          </a:p>
        </p:txBody>
      </p:sp>
      <p:sp>
        <p:nvSpPr>
          <p:cNvPr id="30" name="TextBox 30"/>
          <p:cNvSpPr txBox="1"/>
          <p:nvPr/>
        </p:nvSpPr>
        <p:spPr>
          <a:xfrm>
            <a:off x="2858514" y="2397391"/>
            <a:ext cx="918389" cy="794705"/>
          </a:xfrm>
          <a:prstGeom prst="rect">
            <a:avLst/>
          </a:prstGeom>
        </p:spPr>
        <p:txBody>
          <a:bodyPr lIns="0" tIns="0" rIns="0" bIns="0" rtlCol="0" anchor="t">
            <a:spAutoFit/>
          </a:bodyPr>
          <a:lstStyle/>
          <a:p>
            <a:pPr algn="ctr">
              <a:lnSpc>
                <a:spcPts val="2079"/>
              </a:lnSpc>
            </a:pPr>
            <a:r>
              <a:rPr lang="en-US" sz="1599" spc="-15">
                <a:solidFill>
                  <a:srgbClr val="14110F"/>
                </a:solidFill>
                <a:latin typeface="Catamaran Light Bold"/>
              </a:rPr>
              <a:t>maart</a:t>
            </a:r>
          </a:p>
          <a:p>
            <a:pPr algn="ctr">
              <a:lnSpc>
                <a:spcPts val="2079"/>
              </a:lnSpc>
            </a:pPr>
            <a:r>
              <a:rPr lang="en-US" sz="1599" spc="-15">
                <a:solidFill>
                  <a:srgbClr val="14110F"/>
                </a:solidFill>
                <a:latin typeface="Catamaran Light Bold"/>
              </a:rPr>
              <a:t>april</a:t>
            </a:r>
          </a:p>
          <a:p>
            <a:pPr algn="ctr">
              <a:lnSpc>
                <a:spcPts val="2079"/>
              </a:lnSpc>
              <a:spcBef>
                <a:spcPct val="0"/>
              </a:spcBef>
            </a:pPr>
            <a:r>
              <a:rPr lang="en-US" sz="1599" spc="-15">
                <a:solidFill>
                  <a:srgbClr val="14110F"/>
                </a:solidFill>
                <a:latin typeface="Catamaran Light Bold"/>
              </a:rPr>
              <a:t>mei</a:t>
            </a:r>
          </a:p>
        </p:txBody>
      </p:sp>
      <p:sp>
        <p:nvSpPr>
          <p:cNvPr id="31" name="TextBox 31"/>
          <p:cNvSpPr txBox="1"/>
          <p:nvPr/>
        </p:nvSpPr>
        <p:spPr>
          <a:xfrm>
            <a:off x="4557388" y="4021993"/>
            <a:ext cx="1225030" cy="547842"/>
          </a:xfrm>
          <a:prstGeom prst="rect">
            <a:avLst/>
          </a:prstGeom>
        </p:spPr>
        <p:txBody>
          <a:bodyPr lIns="0" tIns="0" rIns="0" bIns="0" rtlCol="0" anchor="t">
            <a:spAutoFit/>
          </a:bodyPr>
          <a:lstStyle/>
          <a:p>
            <a:pPr algn="ctr">
              <a:lnSpc>
                <a:spcPts val="2239"/>
              </a:lnSpc>
            </a:pPr>
            <a:r>
              <a:rPr lang="en-US" sz="1600" spc="32">
                <a:solidFill>
                  <a:srgbClr val="14110F"/>
                </a:solidFill>
                <a:latin typeface="Baloo"/>
              </a:rPr>
              <a:t>vrijwilligerswerk</a:t>
            </a:r>
          </a:p>
        </p:txBody>
      </p:sp>
      <p:sp>
        <p:nvSpPr>
          <p:cNvPr id="32" name="TextBox 32"/>
          <p:cNvSpPr txBox="1"/>
          <p:nvPr/>
        </p:nvSpPr>
        <p:spPr>
          <a:xfrm>
            <a:off x="4710709" y="2657741"/>
            <a:ext cx="918389" cy="256096"/>
          </a:xfrm>
          <a:prstGeom prst="rect">
            <a:avLst/>
          </a:prstGeom>
        </p:spPr>
        <p:txBody>
          <a:bodyPr lIns="0" tIns="0" rIns="0" bIns="0" rtlCol="0" anchor="t">
            <a:spAutoFit/>
          </a:bodyPr>
          <a:lstStyle/>
          <a:p>
            <a:pPr algn="ctr">
              <a:lnSpc>
                <a:spcPts val="2079"/>
              </a:lnSpc>
              <a:spcBef>
                <a:spcPct val="0"/>
              </a:spcBef>
            </a:pPr>
            <a:r>
              <a:rPr lang="en-US" sz="1599" spc="-15">
                <a:solidFill>
                  <a:srgbClr val="14110F"/>
                </a:solidFill>
                <a:latin typeface="Catamaran Light Bold"/>
              </a:rPr>
              <a:t>zomer</a:t>
            </a:r>
          </a:p>
        </p:txBody>
      </p:sp>
      <p:sp>
        <p:nvSpPr>
          <p:cNvPr id="33" name="TextBox 33"/>
          <p:cNvSpPr txBox="1"/>
          <p:nvPr/>
        </p:nvSpPr>
        <p:spPr>
          <a:xfrm>
            <a:off x="6562904" y="2657741"/>
            <a:ext cx="918389" cy="256096"/>
          </a:xfrm>
          <a:prstGeom prst="rect">
            <a:avLst/>
          </a:prstGeom>
        </p:spPr>
        <p:txBody>
          <a:bodyPr lIns="0" tIns="0" rIns="0" bIns="0" rtlCol="0" anchor="t">
            <a:spAutoFit/>
          </a:bodyPr>
          <a:lstStyle/>
          <a:p>
            <a:pPr algn="ctr">
              <a:lnSpc>
                <a:spcPts val="2079"/>
              </a:lnSpc>
              <a:spcBef>
                <a:spcPct val="0"/>
              </a:spcBef>
            </a:pPr>
            <a:r>
              <a:rPr lang="en-US" sz="1599" spc="-15">
                <a:solidFill>
                  <a:srgbClr val="14110F"/>
                </a:solidFill>
                <a:latin typeface="Catamaran Light Bold"/>
              </a:rPr>
              <a:t>altijd</a:t>
            </a:r>
          </a:p>
        </p:txBody>
      </p:sp>
      <p:sp>
        <p:nvSpPr>
          <p:cNvPr id="34" name="TextBox 34"/>
          <p:cNvSpPr txBox="1"/>
          <p:nvPr/>
        </p:nvSpPr>
        <p:spPr>
          <a:xfrm>
            <a:off x="6409582" y="3762913"/>
            <a:ext cx="1225030" cy="829971"/>
          </a:xfrm>
          <a:prstGeom prst="rect">
            <a:avLst/>
          </a:prstGeom>
        </p:spPr>
        <p:txBody>
          <a:bodyPr lIns="0" tIns="0" rIns="0" bIns="0" rtlCol="0" anchor="t">
            <a:spAutoFit/>
          </a:bodyPr>
          <a:lstStyle/>
          <a:p>
            <a:pPr algn="ctr">
              <a:lnSpc>
                <a:spcPts val="2239"/>
              </a:lnSpc>
            </a:pPr>
            <a:r>
              <a:rPr lang="en-US" sz="1599" spc="32">
                <a:solidFill>
                  <a:srgbClr val="14110F"/>
                </a:solidFill>
                <a:latin typeface="Baloo"/>
              </a:rPr>
              <a:t>structureel vrijwilligerswerk</a:t>
            </a:r>
          </a:p>
        </p:txBody>
      </p:sp>
      <p:sp>
        <p:nvSpPr>
          <p:cNvPr id="35" name="TextBox 35"/>
          <p:cNvSpPr txBox="1"/>
          <p:nvPr/>
        </p:nvSpPr>
        <p:spPr>
          <a:xfrm>
            <a:off x="8415098" y="2657741"/>
            <a:ext cx="918389" cy="256096"/>
          </a:xfrm>
          <a:prstGeom prst="rect">
            <a:avLst/>
          </a:prstGeom>
        </p:spPr>
        <p:txBody>
          <a:bodyPr lIns="0" tIns="0" rIns="0" bIns="0" rtlCol="0" anchor="t">
            <a:spAutoFit/>
          </a:bodyPr>
          <a:lstStyle/>
          <a:p>
            <a:pPr algn="ctr">
              <a:lnSpc>
                <a:spcPts val="2079"/>
              </a:lnSpc>
              <a:spcBef>
                <a:spcPct val="0"/>
              </a:spcBef>
            </a:pPr>
            <a:r>
              <a:rPr lang="en-US" sz="1599" spc="-15">
                <a:solidFill>
                  <a:srgbClr val="14110F"/>
                </a:solidFill>
                <a:latin typeface="Catamaran Light Bold"/>
              </a:rPr>
              <a:t>altijd</a:t>
            </a:r>
          </a:p>
        </p:txBody>
      </p:sp>
      <p:sp>
        <p:nvSpPr>
          <p:cNvPr id="36" name="TextBox 36"/>
          <p:cNvSpPr txBox="1"/>
          <p:nvPr/>
        </p:nvSpPr>
        <p:spPr>
          <a:xfrm>
            <a:off x="8261777" y="4021993"/>
            <a:ext cx="1225030" cy="265714"/>
          </a:xfrm>
          <a:prstGeom prst="rect">
            <a:avLst/>
          </a:prstGeom>
        </p:spPr>
        <p:txBody>
          <a:bodyPr lIns="0" tIns="0" rIns="0" bIns="0" rtlCol="0" anchor="t">
            <a:spAutoFit/>
          </a:bodyPr>
          <a:lstStyle/>
          <a:p>
            <a:pPr algn="ctr">
              <a:lnSpc>
                <a:spcPts val="2239"/>
              </a:lnSpc>
            </a:pPr>
            <a:r>
              <a:rPr lang="en-US" sz="1599" spc="32">
                <a:solidFill>
                  <a:srgbClr val="14110F"/>
                </a:solidFill>
                <a:latin typeface="Baloo"/>
              </a:rPr>
              <a:t>activiteiten</a:t>
            </a:r>
          </a:p>
        </p:txBody>
      </p:sp>
      <p:sp>
        <p:nvSpPr>
          <p:cNvPr id="37" name="TextBox 37"/>
          <p:cNvSpPr txBox="1"/>
          <p:nvPr/>
        </p:nvSpPr>
        <p:spPr>
          <a:xfrm>
            <a:off x="10267292" y="2527566"/>
            <a:ext cx="918389" cy="525400"/>
          </a:xfrm>
          <a:prstGeom prst="rect">
            <a:avLst/>
          </a:prstGeom>
        </p:spPr>
        <p:txBody>
          <a:bodyPr lIns="0" tIns="0" rIns="0" bIns="0" rtlCol="0" anchor="t">
            <a:spAutoFit/>
          </a:bodyPr>
          <a:lstStyle/>
          <a:p>
            <a:pPr algn="ctr">
              <a:lnSpc>
                <a:spcPts val="2079"/>
              </a:lnSpc>
            </a:pPr>
            <a:r>
              <a:rPr lang="en-US" sz="1599" spc="-15">
                <a:solidFill>
                  <a:srgbClr val="14110F"/>
                </a:solidFill>
                <a:latin typeface="Catamaran Light Bold"/>
              </a:rPr>
              <a:t>oktober</a:t>
            </a:r>
          </a:p>
          <a:p>
            <a:pPr algn="ctr">
              <a:lnSpc>
                <a:spcPts val="2079"/>
              </a:lnSpc>
              <a:spcBef>
                <a:spcPct val="0"/>
              </a:spcBef>
            </a:pPr>
            <a:r>
              <a:rPr lang="en-US" sz="1599" spc="-15">
                <a:solidFill>
                  <a:srgbClr val="14110F"/>
                </a:solidFill>
                <a:latin typeface="Catamaran Light Bold"/>
              </a:rPr>
              <a:t>november</a:t>
            </a:r>
          </a:p>
        </p:txBody>
      </p:sp>
      <p:sp>
        <p:nvSpPr>
          <p:cNvPr id="38" name="TextBox 38"/>
          <p:cNvSpPr txBox="1"/>
          <p:nvPr/>
        </p:nvSpPr>
        <p:spPr>
          <a:xfrm>
            <a:off x="10113971" y="3933311"/>
            <a:ext cx="1225030" cy="547842"/>
          </a:xfrm>
          <a:prstGeom prst="rect">
            <a:avLst/>
          </a:prstGeom>
        </p:spPr>
        <p:txBody>
          <a:bodyPr lIns="0" tIns="0" rIns="0" bIns="0" rtlCol="0" anchor="t">
            <a:spAutoFit/>
          </a:bodyPr>
          <a:lstStyle/>
          <a:p>
            <a:pPr algn="ctr">
              <a:lnSpc>
                <a:spcPts val="2239"/>
              </a:lnSpc>
            </a:pPr>
            <a:r>
              <a:rPr lang="en-US" sz="1599" spc="32">
                <a:solidFill>
                  <a:srgbClr val="14110F"/>
                </a:solidFill>
                <a:latin typeface="Baloo"/>
              </a:rPr>
              <a:t>evaluatie en doorstroom</a:t>
            </a:r>
          </a:p>
        </p:txBody>
      </p:sp>
      <p:sp>
        <p:nvSpPr>
          <p:cNvPr id="39" name="TextBox 39"/>
          <p:cNvSpPr txBox="1"/>
          <p:nvPr/>
        </p:nvSpPr>
        <p:spPr>
          <a:xfrm>
            <a:off x="2995608" y="6062958"/>
            <a:ext cx="6200785" cy="564963"/>
          </a:xfrm>
          <a:prstGeom prst="rect">
            <a:avLst/>
          </a:prstGeom>
        </p:spPr>
        <p:txBody>
          <a:bodyPr lIns="0" tIns="0" rIns="0" bIns="0" rtlCol="0" anchor="t">
            <a:spAutoFit/>
          </a:bodyPr>
          <a:lstStyle/>
          <a:p>
            <a:pPr algn="ctr">
              <a:lnSpc>
                <a:spcPts val="4667"/>
              </a:lnSpc>
            </a:pPr>
            <a:r>
              <a:rPr lang="en-US" sz="3334" dirty="0" err="1">
                <a:solidFill>
                  <a:srgbClr val="FFFFFF"/>
                </a:solidFill>
                <a:latin typeface="Catamaran Light"/>
              </a:rPr>
              <a:t>Traject</a:t>
            </a:r>
            <a:r>
              <a:rPr lang="en-US" sz="3334" dirty="0">
                <a:solidFill>
                  <a:srgbClr val="FFFFFF"/>
                </a:solidFill>
                <a:latin typeface="Catamaran Light"/>
              </a:rPr>
              <a:t> </a:t>
            </a:r>
            <a:r>
              <a:rPr lang="en-US" sz="3334" dirty="0" err="1">
                <a:solidFill>
                  <a:srgbClr val="FFFFFF"/>
                </a:solidFill>
                <a:latin typeface="Catamaran Light"/>
              </a:rPr>
              <a:t>naar</a:t>
            </a:r>
            <a:r>
              <a:rPr lang="en-US" sz="3334" dirty="0">
                <a:solidFill>
                  <a:srgbClr val="FFFFFF"/>
                </a:solidFill>
                <a:latin typeface="Catamaran Light"/>
              </a:rPr>
              <a:t> ...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0">
            <a:extLst>
              <a:ext uri="{FF2B5EF4-FFF2-40B4-BE49-F238E27FC236}">
                <a16:creationId xmlns:a16="http://schemas.microsoft.com/office/drawing/2014/main" id="{451E9D0E-44BA-5240-916C-E8202348F9F1}"/>
              </a:ext>
            </a:extLst>
          </p:cNvPr>
          <p:cNvSpPr/>
          <p:nvPr/>
        </p:nvSpPr>
        <p:spPr>
          <a:xfrm>
            <a:off x="6275" y="5913498"/>
            <a:ext cx="12185725" cy="944502"/>
          </a:xfrm>
          <a:prstGeom prst="rect">
            <a:avLst/>
          </a:prstGeom>
          <a:solidFill>
            <a:srgbClr val="389CD6"/>
          </a:solidFill>
        </p:spPr>
      </p:sp>
      <p:sp>
        <p:nvSpPr>
          <p:cNvPr id="3" name="TextBox 39">
            <a:extLst>
              <a:ext uri="{FF2B5EF4-FFF2-40B4-BE49-F238E27FC236}">
                <a16:creationId xmlns:a16="http://schemas.microsoft.com/office/drawing/2014/main" id="{DFC2606B-E7A5-2748-B712-0B076B5337D0}"/>
              </a:ext>
            </a:extLst>
          </p:cNvPr>
          <p:cNvSpPr txBox="1"/>
          <p:nvPr/>
        </p:nvSpPr>
        <p:spPr>
          <a:xfrm>
            <a:off x="2995608" y="6062958"/>
            <a:ext cx="6200785" cy="564963"/>
          </a:xfrm>
          <a:prstGeom prst="rect">
            <a:avLst/>
          </a:prstGeom>
        </p:spPr>
        <p:txBody>
          <a:bodyPr lIns="0" tIns="0" rIns="0" bIns="0" rtlCol="0" anchor="t">
            <a:spAutoFit/>
          </a:bodyPr>
          <a:lstStyle/>
          <a:p>
            <a:pPr algn="ctr">
              <a:lnSpc>
                <a:spcPts val="4667"/>
              </a:lnSpc>
            </a:pPr>
            <a:r>
              <a:rPr lang="en-US" sz="3334" dirty="0">
                <a:solidFill>
                  <a:srgbClr val="FFFFFF"/>
                </a:solidFill>
                <a:latin typeface="Catamaran Light"/>
              </a:rPr>
              <a:t>Interesse? </a:t>
            </a:r>
          </a:p>
        </p:txBody>
      </p:sp>
      <p:pic>
        <p:nvPicPr>
          <p:cNvPr id="5" name="Afbeelding 4">
            <a:extLst>
              <a:ext uri="{FF2B5EF4-FFF2-40B4-BE49-F238E27FC236}">
                <a16:creationId xmlns:a16="http://schemas.microsoft.com/office/drawing/2014/main" id="{4B87017B-FCFF-1442-8CC5-AF49EC92ABB5}"/>
              </a:ext>
            </a:extLst>
          </p:cNvPr>
          <p:cNvPicPr>
            <a:picLocks noChangeAspect="1"/>
          </p:cNvPicPr>
          <p:nvPr/>
        </p:nvPicPr>
        <p:blipFill>
          <a:blip r:embed="rId2"/>
          <a:stretch>
            <a:fillRect/>
          </a:stretch>
        </p:blipFill>
        <p:spPr>
          <a:xfrm>
            <a:off x="315546" y="230079"/>
            <a:ext cx="6121400" cy="2895600"/>
          </a:xfrm>
          <a:prstGeom prst="rect">
            <a:avLst/>
          </a:prstGeom>
        </p:spPr>
      </p:pic>
      <p:sp>
        <p:nvSpPr>
          <p:cNvPr id="9" name="Rechthoek 8">
            <a:extLst>
              <a:ext uri="{FF2B5EF4-FFF2-40B4-BE49-F238E27FC236}">
                <a16:creationId xmlns:a16="http://schemas.microsoft.com/office/drawing/2014/main" id="{5580D06C-6295-3E40-BCD8-CB5B6FF96A49}"/>
              </a:ext>
            </a:extLst>
          </p:cNvPr>
          <p:cNvSpPr/>
          <p:nvPr/>
        </p:nvSpPr>
        <p:spPr>
          <a:xfrm>
            <a:off x="315546" y="3368055"/>
            <a:ext cx="3717192" cy="2303066"/>
          </a:xfrm>
          <a:prstGeom prst="rect">
            <a:avLst/>
          </a:prstGeom>
        </p:spPr>
        <p:txBody>
          <a:bodyPr wrap="square">
            <a:spAutoFit/>
          </a:bodyPr>
          <a:lstStyle/>
          <a:p>
            <a:pPr marL="785497" lvl="1" indent="-342900">
              <a:lnSpc>
                <a:spcPts val="4374"/>
              </a:lnSpc>
              <a:buFont typeface="Arial" panose="020B0604020202020204" pitchFamily="34" charset="0"/>
              <a:buChar char="•"/>
            </a:pPr>
            <a:r>
              <a:rPr lang="en-US" sz="2000" dirty="0">
                <a:solidFill>
                  <a:srgbClr val="389CD6"/>
                </a:solidFill>
                <a:latin typeface="Catamaran Light"/>
              </a:rPr>
              <a:t>Nele: 0472 802 990</a:t>
            </a:r>
          </a:p>
          <a:p>
            <a:pPr marL="442597" lvl="1">
              <a:lnSpc>
                <a:spcPts val="4374"/>
              </a:lnSpc>
            </a:pPr>
            <a:r>
              <a:rPr lang="en-US" sz="2000" dirty="0" err="1">
                <a:solidFill>
                  <a:srgbClr val="389CD6"/>
                </a:solidFill>
                <a:latin typeface="Catamaran Light"/>
              </a:rPr>
              <a:t>nele@refuinterim.be</a:t>
            </a:r>
            <a:endParaRPr lang="en-US" sz="2000" dirty="0">
              <a:solidFill>
                <a:srgbClr val="389CD6"/>
              </a:solidFill>
              <a:latin typeface="Catamaran Light"/>
            </a:endParaRPr>
          </a:p>
          <a:p>
            <a:pPr marL="785497" lvl="1" indent="-342900">
              <a:lnSpc>
                <a:spcPts val="4374"/>
              </a:lnSpc>
              <a:buFont typeface="Arial" panose="020B0604020202020204" pitchFamily="34" charset="0"/>
              <a:buChar char="•"/>
            </a:pPr>
            <a:r>
              <a:rPr lang="en-US" sz="2000" dirty="0" err="1">
                <a:solidFill>
                  <a:srgbClr val="389CD6"/>
                </a:solidFill>
                <a:latin typeface="Catamaran Light"/>
              </a:rPr>
              <a:t>Dyana</a:t>
            </a:r>
            <a:r>
              <a:rPr lang="en-US" sz="2000" dirty="0">
                <a:solidFill>
                  <a:srgbClr val="389CD6"/>
                </a:solidFill>
                <a:latin typeface="Catamaran Light"/>
              </a:rPr>
              <a:t>: O492 485 457</a:t>
            </a:r>
          </a:p>
          <a:p>
            <a:pPr marL="442597" lvl="1">
              <a:lnSpc>
                <a:spcPts val="4374"/>
              </a:lnSpc>
            </a:pPr>
            <a:r>
              <a:rPr lang="en-US" sz="2000" dirty="0" err="1">
                <a:solidFill>
                  <a:srgbClr val="389CD6"/>
                </a:solidFill>
                <a:latin typeface="Catamaran Light"/>
              </a:rPr>
              <a:t>dyana@refuinterim.be</a:t>
            </a:r>
            <a:endParaRPr lang="nl-BE" sz="2000" dirty="0"/>
          </a:p>
        </p:txBody>
      </p:sp>
      <p:sp>
        <p:nvSpPr>
          <p:cNvPr id="10" name="Rechthoek 9">
            <a:extLst>
              <a:ext uri="{FF2B5EF4-FFF2-40B4-BE49-F238E27FC236}">
                <a16:creationId xmlns:a16="http://schemas.microsoft.com/office/drawing/2014/main" id="{6BC095BF-595A-4A4E-A679-99DC96672319}"/>
              </a:ext>
            </a:extLst>
          </p:cNvPr>
          <p:cNvSpPr/>
          <p:nvPr/>
        </p:nvSpPr>
        <p:spPr>
          <a:xfrm>
            <a:off x="6436946" y="446780"/>
            <a:ext cx="4455747" cy="5661550"/>
          </a:xfrm>
          <a:prstGeom prst="rect">
            <a:avLst/>
          </a:prstGeom>
        </p:spPr>
        <p:txBody>
          <a:bodyPr wrap="square">
            <a:spAutoFit/>
          </a:bodyPr>
          <a:lstStyle/>
          <a:p>
            <a:pPr marL="442597" lvl="1">
              <a:lnSpc>
                <a:spcPts val="4374"/>
              </a:lnSpc>
            </a:pPr>
            <a:r>
              <a:rPr lang="en-US" sz="2400" dirty="0" err="1">
                <a:solidFill>
                  <a:srgbClr val="389CD6"/>
                </a:solidFill>
                <a:latin typeface="Catamaran Light"/>
              </a:rPr>
              <a:t>Aanmelden</a:t>
            </a:r>
            <a:r>
              <a:rPr lang="en-US" sz="2400" dirty="0">
                <a:solidFill>
                  <a:srgbClr val="389CD6"/>
                </a:solidFill>
                <a:latin typeface="Catamaran Light"/>
              </a:rPr>
              <a:t> </a:t>
            </a:r>
            <a:r>
              <a:rPr lang="en-US" sz="2400" dirty="0" err="1">
                <a:solidFill>
                  <a:srgbClr val="389CD6"/>
                </a:solidFill>
                <a:latin typeface="Catamaran Light"/>
              </a:rPr>
              <a:t>vrijwilligers</a:t>
            </a:r>
            <a:r>
              <a:rPr lang="en-US" sz="2400" dirty="0">
                <a:solidFill>
                  <a:srgbClr val="389CD6"/>
                </a:solidFill>
                <a:latin typeface="Catamaran Light"/>
              </a:rPr>
              <a:t>:</a:t>
            </a:r>
          </a:p>
          <a:p>
            <a:pPr marL="785497" lvl="1" indent="-342900">
              <a:lnSpc>
                <a:spcPts val="4374"/>
              </a:lnSpc>
              <a:buFont typeface="Arial" panose="020B0604020202020204" pitchFamily="34" charset="0"/>
              <a:buChar char="•"/>
            </a:pPr>
            <a:r>
              <a:rPr lang="en-US" sz="2000" dirty="0">
                <a:solidFill>
                  <a:srgbClr val="389CD6"/>
                </a:solidFill>
                <a:latin typeface="Catamaran Light"/>
              </a:rPr>
              <a:t>Per email</a:t>
            </a:r>
          </a:p>
          <a:p>
            <a:pPr marL="1242697" lvl="2" indent="-342900">
              <a:lnSpc>
                <a:spcPts val="4374"/>
              </a:lnSpc>
              <a:buFontTx/>
              <a:buChar char="-"/>
            </a:pPr>
            <a:r>
              <a:rPr lang="en-US" sz="2000" dirty="0">
                <a:solidFill>
                  <a:srgbClr val="389CD6"/>
                </a:solidFill>
                <a:latin typeface="Catamaran Light"/>
              </a:rPr>
              <a:t>Naam</a:t>
            </a:r>
          </a:p>
          <a:p>
            <a:pPr marL="1242697" lvl="2" indent="-342900">
              <a:lnSpc>
                <a:spcPts val="4374"/>
              </a:lnSpc>
              <a:buFontTx/>
              <a:buChar char="-"/>
            </a:pPr>
            <a:r>
              <a:rPr lang="en-US" sz="2000" dirty="0" err="1">
                <a:solidFill>
                  <a:srgbClr val="389CD6"/>
                </a:solidFill>
                <a:latin typeface="Catamaran Light"/>
              </a:rPr>
              <a:t>Telefoonnummer</a:t>
            </a:r>
            <a:endParaRPr lang="en-US" sz="2000" dirty="0">
              <a:solidFill>
                <a:srgbClr val="389CD6"/>
              </a:solidFill>
              <a:latin typeface="Catamaran Light"/>
            </a:endParaRPr>
          </a:p>
          <a:p>
            <a:pPr marL="1242697" lvl="2" indent="-342900">
              <a:lnSpc>
                <a:spcPts val="4374"/>
              </a:lnSpc>
              <a:buFontTx/>
              <a:buChar char="-"/>
            </a:pPr>
            <a:r>
              <a:rPr lang="en-US" sz="2000" dirty="0" err="1">
                <a:solidFill>
                  <a:srgbClr val="389CD6"/>
                </a:solidFill>
                <a:latin typeface="Catamaran Light"/>
              </a:rPr>
              <a:t>Moedertaal</a:t>
            </a:r>
            <a:r>
              <a:rPr lang="en-US" sz="2000" dirty="0">
                <a:solidFill>
                  <a:srgbClr val="389CD6"/>
                </a:solidFill>
                <a:latin typeface="Catamaran Light"/>
              </a:rPr>
              <a:t>/</a:t>
            </a:r>
            <a:r>
              <a:rPr lang="en-US" sz="2000" dirty="0" err="1">
                <a:solidFill>
                  <a:srgbClr val="389CD6"/>
                </a:solidFill>
                <a:latin typeface="Catamaran Light"/>
              </a:rPr>
              <a:t>contacttaal</a:t>
            </a:r>
            <a:endParaRPr lang="en-US" sz="2000" dirty="0">
              <a:solidFill>
                <a:srgbClr val="389CD6"/>
              </a:solidFill>
              <a:latin typeface="Catamaran Light"/>
            </a:endParaRPr>
          </a:p>
          <a:p>
            <a:pPr marL="785497" lvl="1" indent="-342900">
              <a:lnSpc>
                <a:spcPts val="4374"/>
              </a:lnSpc>
              <a:buFont typeface="Arial" panose="020B0604020202020204" pitchFamily="34" charset="0"/>
              <a:buChar char="•"/>
            </a:pPr>
            <a:r>
              <a:rPr lang="en-US" sz="2000" dirty="0">
                <a:solidFill>
                  <a:srgbClr val="389CD6"/>
                </a:solidFill>
                <a:latin typeface="Catamaran Light"/>
              </a:rPr>
              <a:t>Via website</a:t>
            </a:r>
          </a:p>
          <a:p>
            <a:pPr lvl="1">
              <a:lnSpc>
                <a:spcPts val="4374"/>
              </a:lnSpc>
            </a:pPr>
            <a:r>
              <a:rPr lang="en-US" sz="2000" dirty="0" err="1">
                <a:solidFill>
                  <a:srgbClr val="389CD6"/>
                </a:solidFill>
                <a:latin typeface="Catamaran Light"/>
              </a:rPr>
              <a:t>Wij</a:t>
            </a:r>
            <a:r>
              <a:rPr lang="en-US" sz="2000" dirty="0">
                <a:solidFill>
                  <a:srgbClr val="389CD6"/>
                </a:solidFill>
                <a:latin typeface="Catamaran Light"/>
              </a:rPr>
              <a:t> </a:t>
            </a:r>
            <a:r>
              <a:rPr lang="en-US" sz="2000" dirty="0" err="1">
                <a:solidFill>
                  <a:srgbClr val="389CD6"/>
                </a:solidFill>
                <a:latin typeface="Catamaran Light"/>
              </a:rPr>
              <a:t>nodigen</a:t>
            </a:r>
            <a:r>
              <a:rPr lang="en-US" sz="2000" dirty="0">
                <a:solidFill>
                  <a:srgbClr val="389CD6"/>
                </a:solidFill>
                <a:latin typeface="Catamaran Light"/>
              </a:rPr>
              <a:t> </a:t>
            </a:r>
            <a:r>
              <a:rPr lang="en-US" sz="2000" dirty="0" err="1">
                <a:solidFill>
                  <a:srgbClr val="389CD6"/>
                </a:solidFill>
                <a:latin typeface="Catamaran Light"/>
              </a:rPr>
              <a:t>uit</a:t>
            </a:r>
            <a:r>
              <a:rPr lang="en-US" sz="2000" dirty="0">
                <a:solidFill>
                  <a:srgbClr val="389CD6"/>
                </a:solidFill>
                <a:latin typeface="Catamaran Light"/>
              </a:rPr>
              <a:t> </a:t>
            </a:r>
            <a:r>
              <a:rPr lang="en-US" sz="2000" dirty="0" err="1">
                <a:solidFill>
                  <a:srgbClr val="389CD6"/>
                </a:solidFill>
                <a:latin typeface="Catamaran Light"/>
              </a:rPr>
              <a:t>voor</a:t>
            </a:r>
            <a:r>
              <a:rPr lang="en-US" sz="2000" dirty="0">
                <a:solidFill>
                  <a:srgbClr val="389CD6"/>
                </a:solidFill>
                <a:latin typeface="Catamaran Light"/>
              </a:rPr>
              <a:t> </a:t>
            </a:r>
            <a:r>
              <a:rPr lang="en-US" sz="2000" dirty="0" err="1">
                <a:solidFill>
                  <a:srgbClr val="389CD6"/>
                </a:solidFill>
                <a:latin typeface="Catamaran Light"/>
              </a:rPr>
              <a:t>intakegesprek</a:t>
            </a:r>
            <a:endParaRPr lang="en-US" sz="2000" dirty="0">
              <a:solidFill>
                <a:srgbClr val="389CD6"/>
              </a:solidFill>
              <a:latin typeface="Catamaran Light"/>
            </a:endParaRPr>
          </a:p>
          <a:p>
            <a:pPr lvl="1">
              <a:lnSpc>
                <a:spcPts val="4374"/>
              </a:lnSpc>
            </a:pPr>
            <a:endParaRPr lang="en-US" sz="2000" dirty="0">
              <a:solidFill>
                <a:srgbClr val="389CD6"/>
              </a:solidFill>
              <a:latin typeface="Catamaran Light"/>
            </a:endParaRPr>
          </a:p>
          <a:p>
            <a:pPr lvl="1">
              <a:lnSpc>
                <a:spcPts val="4374"/>
              </a:lnSpc>
            </a:pPr>
            <a:r>
              <a:rPr lang="en-US" sz="2400" dirty="0" err="1">
                <a:solidFill>
                  <a:srgbClr val="389CD6"/>
                </a:solidFill>
                <a:latin typeface="Catamaran Light"/>
              </a:rPr>
              <a:t>Vrijwilligers</a:t>
            </a:r>
            <a:r>
              <a:rPr lang="en-US" sz="2400" dirty="0">
                <a:solidFill>
                  <a:srgbClr val="389CD6"/>
                </a:solidFill>
                <a:latin typeface="Catamaran Light"/>
              </a:rPr>
              <a:t> </a:t>
            </a:r>
            <a:r>
              <a:rPr lang="en-US" sz="2400" dirty="0" err="1">
                <a:solidFill>
                  <a:srgbClr val="389CD6"/>
                </a:solidFill>
                <a:latin typeface="Catamaran Light"/>
              </a:rPr>
              <a:t>nodig</a:t>
            </a:r>
            <a:r>
              <a:rPr lang="en-US" sz="2400" dirty="0">
                <a:solidFill>
                  <a:srgbClr val="389CD6"/>
                </a:solidFill>
                <a:latin typeface="Catamaran Light"/>
              </a:rPr>
              <a:t>? </a:t>
            </a:r>
          </a:p>
          <a:p>
            <a:pPr marL="442597" lvl="1">
              <a:lnSpc>
                <a:spcPts val="4374"/>
              </a:lnSpc>
            </a:pPr>
            <a:endParaRPr lang="nl-BE" sz="2000" dirty="0"/>
          </a:p>
        </p:txBody>
      </p:sp>
    </p:spTree>
    <p:extLst>
      <p:ext uri="{BB962C8B-B14F-4D97-AF65-F5344CB8AC3E}">
        <p14:creationId xmlns:p14="http://schemas.microsoft.com/office/powerpoint/2010/main" val="12893672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90090" y="3065294"/>
            <a:ext cx="727413" cy="727413"/>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39305" y="3065294"/>
            <a:ext cx="727413" cy="727413"/>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219373" y="3065294"/>
            <a:ext cx="957123" cy="727413"/>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5800" y="3065294"/>
            <a:ext cx="545560" cy="727413"/>
          </a:xfrm>
          <a:prstGeom prst="rect">
            <a:avLst/>
          </a:prstGeom>
        </p:spPr>
      </p:pic>
      <p:sp>
        <p:nvSpPr>
          <p:cNvPr id="8" name="TextBox 8"/>
          <p:cNvSpPr txBox="1"/>
          <p:nvPr/>
        </p:nvSpPr>
        <p:spPr>
          <a:xfrm>
            <a:off x="685800" y="507091"/>
            <a:ext cx="5944749" cy="2174250"/>
          </a:xfrm>
          <a:prstGeom prst="rect">
            <a:avLst/>
          </a:prstGeom>
        </p:spPr>
        <p:txBody>
          <a:bodyPr lIns="0" tIns="0" rIns="0" bIns="0" rtlCol="0" anchor="t">
            <a:spAutoFit/>
          </a:bodyPr>
          <a:lstStyle/>
          <a:p>
            <a:pPr>
              <a:lnSpc>
                <a:spcPts val="5760"/>
              </a:lnSpc>
            </a:pPr>
            <a:r>
              <a:rPr lang="en-US" sz="4535" spc="399" dirty="0">
                <a:solidFill>
                  <a:srgbClr val="389CD6"/>
                </a:solidFill>
                <a:latin typeface="Baloo"/>
              </a:rPr>
              <a:t>DANKJEWEL!</a:t>
            </a:r>
          </a:p>
          <a:p>
            <a:pPr>
              <a:lnSpc>
                <a:spcPts val="5675"/>
              </a:lnSpc>
            </a:pPr>
            <a:r>
              <a:rPr lang="en-US" sz="4468" spc="393" dirty="0">
                <a:solidFill>
                  <a:srgbClr val="389CD6"/>
                </a:solidFill>
                <a:latin typeface="Baloo"/>
              </a:rPr>
              <a:t>NOG VRAGEN? SHOOT! </a:t>
            </a:r>
          </a:p>
        </p:txBody>
      </p:sp>
      <p:sp>
        <p:nvSpPr>
          <p:cNvPr id="9" name="TextBox 9"/>
          <p:cNvSpPr txBox="1"/>
          <p:nvPr/>
        </p:nvSpPr>
        <p:spPr>
          <a:xfrm>
            <a:off x="644377" y="4354766"/>
            <a:ext cx="2674255" cy="613886"/>
          </a:xfrm>
          <a:prstGeom prst="rect">
            <a:avLst/>
          </a:prstGeom>
        </p:spPr>
        <p:txBody>
          <a:bodyPr lIns="0" tIns="0" rIns="0" bIns="0" rtlCol="0" anchor="t">
            <a:spAutoFit/>
          </a:bodyPr>
          <a:lstStyle/>
          <a:p>
            <a:pPr algn="ctr">
              <a:lnSpc>
                <a:spcPts val="5101"/>
              </a:lnSpc>
            </a:pPr>
            <a:r>
              <a:rPr lang="en-US" sz="3644">
                <a:solidFill>
                  <a:srgbClr val="389CD6"/>
                </a:solidFill>
                <a:latin typeface="Catamaran Light"/>
              </a:rPr>
              <a:t>0499 24 29 96</a:t>
            </a:r>
          </a:p>
        </p:txBody>
      </p:sp>
      <p:sp>
        <p:nvSpPr>
          <p:cNvPr id="10" name="TextBox 10"/>
          <p:cNvSpPr txBox="1"/>
          <p:nvPr/>
        </p:nvSpPr>
        <p:spPr>
          <a:xfrm>
            <a:off x="685800" y="4898473"/>
            <a:ext cx="4310257" cy="613886"/>
          </a:xfrm>
          <a:prstGeom prst="rect">
            <a:avLst/>
          </a:prstGeom>
        </p:spPr>
        <p:txBody>
          <a:bodyPr lIns="0" tIns="0" rIns="0" bIns="0" rtlCol="0" anchor="t">
            <a:spAutoFit/>
          </a:bodyPr>
          <a:lstStyle/>
          <a:p>
            <a:pPr>
              <a:lnSpc>
                <a:spcPts val="5101"/>
              </a:lnSpc>
            </a:pPr>
            <a:r>
              <a:rPr lang="en-US" sz="3644" dirty="0" err="1">
                <a:solidFill>
                  <a:srgbClr val="389CD6"/>
                </a:solidFill>
                <a:latin typeface="Catamaran Light"/>
              </a:rPr>
              <a:t>fie@refuinterim.be</a:t>
            </a:r>
            <a:endParaRPr lang="en-US" sz="3644" dirty="0">
              <a:solidFill>
                <a:srgbClr val="389CD6"/>
              </a:solidFill>
              <a:latin typeface="Catamaran Light"/>
            </a:endParaRPr>
          </a:p>
        </p:txBody>
      </p:sp>
      <p:sp>
        <p:nvSpPr>
          <p:cNvPr id="11" name="TextBox 11"/>
          <p:cNvSpPr txBox="1"/>
          <p:nvPr/>
        </p:nvSpPr>
        <p:spPr>
          <a:xfrm>
            <a:off x="725560" y="5442181"/>
            <a:ext cx="5944749" cy="613886"/>
          </a:xfrm>
          <a:prstGeom prst="rect">
            <a:avLst/>
          </a:prstGeom>
        </p:spPr>
        <p:txBody>
          <a:bodyPr lIns="0" tIns="0" rIns="0" bIns="0" rtlCol="0" anchor="t">
            <a:spAutoFit/>
          </a:bodyPr>
          <a:lstStyle/>
          <a:p>
            <a:pPr>
              <a:lnSpc>
                <a:spcPts val="5101"/>
              </a:lnSpc>
            </a:pPr>
            <a:r>
              <a:rPr lang="en-US" sz="3644" dirty="0" err="1">
                <a:solidFill>
                  <a:srgbClr val="389CD6"/>
                </a:solidFill>
                <a:latin typeface="Catamaran Light"/>
              </a:rPr>
              <a:t>www.refuinterim.be</a:t>
            </a:r>
            <a:endParaRPr lang="en-US" sz="3644" dirty="0">
              <a:solidFill>
                <a:srgbClr val="389CD6"/>
              </a:solidFill>
              <a:latin typeface="Catamaran Light"/>
            </a:endParaRPr>
          </a:p>
        </p:txBody>
      </p:sp>
      <p:pic>
        <p:nvPicPr>
          <p:cNvPr id="13" name="Afbeelding 12">
            <a:extLst>
              <a:ext uri="{FF2B5EF4-FFF2-40B4-BE49-F238E27FC236}">
                <a16:creationId xmlns:a16="http://schemas.microsoft.com/office/drawing/2014/main" id="{C93A63F1-3C0B-884E-A61D-055AAB20402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88368" y="1435100"/>
            <a:ext cx="5983161" cy="39878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5" name="Afbeelding 4" descr="Afbeelding met tekst&#10;&#10;Automatisch gegenereerde beschrijving">
            <a:extLst>
              <a:ext uri="{FF2B5EF4-FFF2-40B4-BE49-F238E27FC236}">
                <a16:creationId xmlns:a16="http://schemas.microsoft.com/office/drawing/2014/main" id="{42409D0F-CA5F-4AC6-9697-E5A072884577}"/>
              </a:ext>
            </a:extLst>
          </p:cNvPr>
          <p:cNvPicPr>
            <a:picLocks noChangeAspect="1"/>
          </p:cNvPicPr>
          <p:nvPr/>
        </p:nvPicPr>
        <p:blipFill rotWithShape="1">
          <a:blip r:embed="rId2"/>
          <a:srcRect t="25418" r="1" b="22692"/>
          <a:stretch/>
        </p:blipFill>
        <p:spPr>
          <a:xfrm>
            <a:off x="20" y="10"/>
            <a:ext cx="12191980" cy="6857990"/>
          </a:xfrm>
          <a:prstGeom prst="rect">
            <a:avLst/>
          </a:prstGeom>
        </p:spPr>
      </p:pic>
      <p:sp>
        <p:nvSpPr>
          <p:cNvPr id="2" name="Titel 1">
            <a:extLst>
              <a:ext uri="{FF2B5EF4-FFF2-40B4-BE49-F238E27FC236}">
                <a16:creationId xmlns:a16="http://schemas.microsoft.com/office/drawing/2014/main" id="{6B5DED5B-1405-43D9-804A-2AFED77AC389}"/>
              </a:ext>
            </a:extLst>
          </p:cNvPr>
          <p:cNvSpPr>
            <a:spLocks noGrp="1"/>
          </p:cNvSpPr>
          <p:nvPr>
            <p:ph type="ctrTitle"/>
          </p:nvPr>
        </p:nvSpPr>
        <p:spPr>
          <a:xfrm>
            <a:off x="1600200" y="2386744"/>
            <a:ext cx="8991600" cy="1645920"/>
          </a:xfrm>
          <a:solidFill>
            <a:schemeClr val="bg1">
              <a:alpha val="60000"/>
            </a:schemeClr>
          </a:solidFill>
          <a:ln>
            <a:solidFill>
              <a:schemeClr val="tx1"/>
            </a:solidFill>
          </a:ln>
        </p:spPr>
        <p:txBody>
          <a:bodyPr>
            <a:normAutofit/>
          </a:bodyPr>
          <a:lstStyle/>
          <a:p>
            <a:r>
              <a:rPr lang="nl-NL">
                <a:solidFill>
                  <a:schemeClr val="tx1"/>
                </a:solidFill>
              </a:rPr>
              <a:t>Vlucht Vooruit</a:t>
            </a:r>
            <a:endParaRPr lang="nl-BE">
              <a:solidFill>
                <a:schemeClr val="tx1"/>
              </a:solidFill>
            </a:endParaRPr>
          </a:p>
        </p:txBody>
      </p:sp>
      <p:sp>
        <p:nvSpPr>
          <p:cNvPr id="3" name="Ondertitel 2">
            <a:extLst>
              <a:ext uri="{FF2B5EF4-FFF2-40B4-BE49-F238E27FC236}">
                <a16:creationId xmlns:a16="http://schemas.microsoft.com/office/drawing/2014/main" id="{138D1544-4C5D-4F27-8C31-CAA4FCE6E81A}"/>
              </a:ext>
            </a:extLst>
          </p:cNvPr>
          <p:cNvSpPr>
            <a:spLocks noGrp="1"/>
          </p:cNvSpPr>
          <p:nvPr>
            <p:ph type="subTitle" idx="1"/>
          </p:nvPr>
        </p:nvSpPr>
        <p:spPr>
          <a:xfrm>
            <a:off x="2695194" y="4352544"/>
            <a:ext cx="6801612" cy="1239894"/>
          </a:xfrm>
        </p:spPr>
        <p:txBody>
          <a:bodyPr>
            <a:normAutofit/>
          </a:bodyPr>
          <a:lstStyle/>
          <a:p>
            <a:endParaRPr lang="nl-BE">
              <a:solidFill>
                <a:srgbClr val="FFFFFF"/>
              </a:solidFill>
            </a:endParaRPr>
          </a:p>
        </p:txBody>
      </p:sp>
    </p:spTree>
    <p:extLst>
      <p:ext uri="{BB962C8B-B14F-4D97-AF65-F5344CB8AC3E}">
        <p14:creationId xmlns:p14="http://schemas.microsoft.com/office/powerpoint/2010/main" val="419025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a:t>Verloop middaggesprek </a:t>
            </a:r>
            <a:endParaRPr lang="nl-BE">
              <a:solidFill>
                <a:srgbClr val="FF0000"/>
              </a:solidFill>
            </a:endParaRPr>
          </a:p>
        </p:txBody>
      </p:sp>
      <p:sp>
        <p:nvSpPr>
          <p:cNvPr id="3" name="Tijdelijke aanduiding voor tekst 2"/>
          <p:cNvSpPr>
            <a:spLocks noGrp="1"/>
          </p:cNvSpPr>
          <p:nvPr>
            <p:ph type="body" idx="1"/>
          </p:nvPr>
        </p:nvSpPr>
        <p:spPr>
          <a:xfrm>
            <a:off x="2193726" y="1669852"/>
            <a:ext cx="8275973" cy="4420195"/>
          </a:xfrm>
        </p:spPr>
        <p:txBody>
          <a:bodyPr>
            <a:normAutofit/>
          </a:bodyPr>
          <a:lstStyle/>
          <a:p>
            <a:pPr marL="0" indent="0">
              <a:buNone/>
            </a:pPr>
            <a:r>
              <a:rPr lang="nl-NL" sz="2812" b="1" dirty="0"/>
              <a:t>Welkom!</a:t>
            </a:r>
          </a:p>
          <a:p>
            <a:r>
              <a:rPr lang="nl-BE" sz="2250" dirty="0"/>
              <a:t>Minor </a:t>
            </a:r>
            <a:r>
              <a:rPr lang="nl-BE" sz="2250" dirty="0" err="1"/>
              <a:t>Ndako</a:t>
            </a:r>
            <a:r>
              <a:rPr lang="nl-BE" sz="2250" dirty="0"/>
              <a:t> – Roel Van Landuyt </a:t>
            </a:r>
          </a:p>
          <a:p>
            <a:r>
              <a:rPr lang="nl-BE" sz="2250" dirty="0" err="1"/>
              <a:t>Future</a:t>
            </a:r>
            <a:r>
              <a:rPr lang="nl-BE" sz="2250" dirty="0"/>
              <a:t> </a:t>
            </a:r>
            <a:r>
              <a:rPr lang="nl-BE" sz="2250" dirty="0" err="1"/>
              <a:t>Proof</a:t>
            </a:r>
            <a:r>
              <a:rPr lang="nl-BE" sz="2250" dirty="0"/>
              <a:t> (Oranjehuis) – Rino Vande Putte</a:t>
            </a:r>
          </a:p>
          <a:p>
            <a:r>
              <a:rPr lang="nl-BE" sz="2250" dirty="0" err="1"/>
              <a:t>Refu</a:t>
            </a:r>
            <a:r>
              <a:rPr lang="nl-BE" sz="2250" dirty="0"/>
              <a:t> Interim – Fie Velghe </a:t>
            </a:r>
          </a:p>
          <a:p>
            <a:r>
              <a:rPr lang="nl-BE" sz="2250" dirty="0"/>
              <a:t>Vlucht Vooruit – Jana Delagrange &amp; Charlotte Delbeecke  </a:t>
            </a:r>
          </a:p>
          <a:p>
            <a:r>
              <a:rPr lang="nl-BE" sz="2250" dirty="0"/>
              <a:t>Uitnodiging digitaal infomoment ROEKA </a:t>
            </a:r>
          </a:p>
          <a:p>
            <a:endParaRPr lang="nl-BE" sz="2250" dirty="0"/>
          </a:p>
          <a:p>
            <a:endParaRPr lang="nl-BE" sz="2250" dirty="0"/>
          </a:p>
        </p:txBody>
      </p:sp>
    </p:spTree>
    <p:extLst>
      <p:ext uri="{BB962C8B-B14F-4D97-AF65-F5344CB8AC3E}">
        <p14:creationId xmlns:p14="http://schemas.microsoft.com/office/powerpoint/2010/main" val="1326943739"/>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7" name="Rectangle 22">
            <a:extLst>
              <a:ext uri="{FF2B5EF4-FFF2-40B4-BE49-F238E27FC236}">
                <a16:creationId xmlns:a16="http://schemas.microsoft.com/office/drawing/2014/main" id="{DF4F6ED1-0A91-4619-B649-9AFB59E9DE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9185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8" name="Picture 12">
            <a:extLst>
              <a:ext uri="{FF2B5EF4-FFF2-40B4-BE49-F238E27FC236}">
                <a16:creationId xmlns:a16="http://schemas.microsoft.com/office/drawing/2014/main" id="{3E42268F-C005-E2BF-06DD-22008A1ADFAE}"/>
              </a:ext>
            </a:extLst>
          </p:cNvPr>
          <p:cNvPicPr>
            <a:picLocks noChangeAspect="1"/>
          </p:cNvPicPr>
          <p:nvPr/>
        </p:nvPicPr>
        <p:blipFill>
          <a:blip r:embed="rId2"/>
          <a:stretch>
            <a:fillRect/>
          </a:stretch>
        </p:blipFill>
        <p:spPr>
          <a:xfrm>
            <a:off x="630485" y="1712235"/>
            <a:ext cx="3430863" cy="1762357"/>
          </a:xfrm>
          <a:prstGeom prst="rect">
            <a:avLst/>
          </a:prstGeom>
        </p:spPr>
      </p:pic>
      <p:pic>
        <p:nvPicPr>
          <p:cNvPr id="19" name="Picture 19">
            <a:extLst>
              <a:ext uri="{FF2B5EF4-FFF2-40B4-BE49-F238E27FC236}">
                <a16:creationId xmlns:a16="http://schemas.microsoft.com/office/drawing/2014/main" id="{5F58EB75-27CD-7CDB-CD5E-255A859D9F76}"/>
              </a:ext>
            </a:extLst>
          </p:cNvPr>
          <p:cNvPicPr>
            <a:picLocks noChangeAspect="1"/>
          </p:cNvPicPr>
          <p:nvPr/>
        </p:nvPicPr>
        <p:blipFill>
          <a:blip r:embed="rId3"/>
          <a:stretch>
            <a:fillRect/>
          </a:stretch>
        </p:blipFill>
        <p:spPr>
          <a:xfrm>
            <a:off x="4588701" y="-146043"/>
            <a:ext cx="7607473" cy="5075128"/>
          </a:xfrm>
          <a:prstGeom prst="rect">
            <a:avLst/>
          </a:prstGeom>
        </p:spPr>
      </p:pic>
      <p:pic>
        <p:nvPicPr>
          <p:cNvPr id="6" name="Picture 7">
            <a:extLst>
              <a:ext uri="{FF2B5EF4-FFF2-40B4-BE49-F238E27FC236}">
                <a16:creationId xmlns:a16="http://schemas.microsoft.com/office/drawing/2014/main" id="{72415F4F-F0DB-3B43-AEC7-FDDAF63D944F}"/>
              </a:ext>
            </a:extLst>
          </p:cNvPr>
          <p:cNvPicPr>
            <a:picLocks noChangeAspect="1"/>
          </p:cNvPicPr>
          <p:nvPr/>
        </p:nvPicPr>
        <p:blipFill>
          <a:blip r:embed="rId4"/>
          <a:stretch>
            <a:fillRect/>
          </a:stretch>
        </p:blipFill>
        <p:spPr>
          <a:xfrm>
            <a:off x="8805231" y="535666"/>
            <a:ext cx="2192237" cy="4585224"/>
          </a:xfrm>
          <a:prstGeom prst="rect">
            <a:avLst/>
          </a:prstGeom>
        </p:spPr>
      </p:pic>
      <p:pic>
        <p:nvPicPr>
          <p:cNvPr id="5" name="Picture 10">
            <a:extLst>
              <a:ext uri="{FF2B5EF4-FFF2-40B4-BE49-F238E27FC236}">
                <a16:creationId xmlns:a16="http://schemas.microsoft.com/office/drawing/2014/main" id="{207B88D6-D5D2-71F0-C6E7-4F57D82DDA85}"/>
              </a:ext>
            </a:extLst>
          </p:cNvPr>
          <p:cNvPicPr>
            <a:picLocks noGrp="1" noChangeAspect="1"/>
          </p:cNvPicPr>
          <p:nvPr>
            <p:ph idx="1"/>
          </p:nvPr>
        </p:nvPicPr>
        <p:blipFill>
          <a:blip r:embed="rId5"/>
          <a:stretch>
            <a:fillRect/>
          </a:stretch>
        </p:blipFill>
        <p:spPr>
          <a:xfrm>
            <a:off x="6001968" y="535665"/>
            <a:ext cx="2188353" cy="4585224"/>
          </a:xfrm>
          <a:prstGeom prst="rect">
            <a:avLst/>
          </a:prstGeom>
        </p:spPr>
      </p:pic>
    </p:spTree>
    <p:extLst>
      <p:ext uri="{BB962C8B-B14F-4D97-AF65-F5344CB8AC3E}">
        <p14:creationId xmlns:p14="http://schemas.microsoft.com/office/powerpoint/2010/main" val="9388883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Tijdelijke aanduiding voor inhoud 2"/>
          <p:cNvSpPr>
            <a:spLocks noGrp="1"/>
          </p:cNvSpPr>
          <p:nvPr>
            <p:ph idx="1"/>
          </p:nvPr>
        </p:nvSpPr>
        <p:spPr>
          <a:xfrm>
            <a:off x="655321" y="2575034"/>
            <a:ext cx="5120113" cy="3462228"/>
          </a:xfrm>
        </p:spPr>
        <p:txBody>
          <a:bodyPr vert="horz" lIns="91440" tIns="45720" rIns="91440" bIns="45720" rtlCol="0" anchor="t">
            <a:normAutofit/>
          </a:bodyPr>
          <a:lstStyle/>
          <a:p>
            <a:pPr>
              <a:buFont typeface="Wingdings" panose="020B0604020202020204" pitchFamily="34" charset="0"/>
              <a:buChar char="ü"/>
            </a:pPr>
            <a:r>
              <a:rPr lang="nl-BE" sz="3200" b="1" dirty="0">
                <a:solidFill>
                  <a:schemeClr val="accent1">
                    <a:lumMod val="75000"/>
                  </a:schemeClr>
                </a:solidFill>
                <a:latin typeface="+mj-lt"/>
                <a:ea typeface="+mj-ea"/>
                <a:cs typeface="+mj-cs"/>
              </a:rPr>
              <a:t> Migratieachtergrond </a:t>
            </a:r>
            <a:endParaRPr lang="en-US" sz="3200" b="1" dirty="0">
              <a:solidFill>
                <a:schemeClr val="accent1">
                  <a:lumMod val="75000"/>
                </a:schemeClr>
              </a:solidFill>
              <a:latin typeface="+mj-lt"/>
              <a:ea typeface="+mj-ea"/>
              <a:cs typeface="Calibri Light" panose="020F0302020204030204"/>
            </a:endParaRPr>
          </a:p>
          <a:p>
            <a:pPr>
              <a:buFont typeface="Wingdings" panose="020B0604020202020204" pitchFamily="34" charset="0"/>
              <a:buChar char="ü"/>
            </a:pPr>
            <a:r>
              <a:rPr lang="nl-BE" sz="3200" b="1" dirty="0">
                <a:solidFill>
                  <a:schemeClr val="accent1">
                    <a:lumMod val="75000"/>
                  </a:schemeClr>
                </a:solidFill>
                <a:latin typeface="+mj-lt"/>
                <a:ea typeface="+mj-ea"/>
                <a:cs typeface="+mj-cs"/>
              </a:rPr>
              <a:t> West-Vlaanderen</a:t>
            </a:r>
            <a:endParaRPr lang="nl-BE" sz="3200" b="1" dirty="0">
              <a:solidFill>
                <a:schemeClr val="accent1">
                  <a:lumMod val="75000"/>
                </a:schemeClr>
              </a:solidFill>
              <a:latin typeface="+mj-lt"/>
              <a:ea typeface="+mj-ea"/>
              <a:cs typeface="Calibri Light"/>
            </a:endParaRPr>
          </a:p>
          <a:p>
            <a:pPr>
              <a:buFont typeface="Wingdings" panose="020B0604020202020204" pitchFamily="34" charset="0"/>
              <a:buChar char="ü"/>
            </a:pPr>
            <a:r>
              <a:rPr lang="nl-BE" sz="3200" b="1" dirty="0">
                <a:solidFill>
                  <a:schemeClr val="accent1">
                    <a:lumMod val="75000"/>
                  </a:schemeClr>
                </a:solidFill>
                <a:latin typeface="+mj-lt"/>
                <a:ea typeface="+mj-ea"/>
                <a:cs typeface="+mj-cs"/>
              </a:rPr>
              <a:t> 18 jaar – 30 jaar</a:t>
            </a:r>
            <a:endParaRPr lang="nl-BE" sz="3200" b="1" dirty="0">
              <a:solidFill>
                <a:schemeClr val="accent1">
                  <a:lumMod val="75000"/>
                </a:schemeClr>
              </a:solidFill>
              <a:latin typeface="+mj-lt"/>
              <a:ea typeface="+mj-ea"/>
              <a:cs typeface="Calibri Light"/>
            </a:endParaRPr>
          </a:p>
          <a:p>
            <a:endParaRPr lang="nl-BE" sz="3200" b="1" dirty="0">
              <a:solidFill>
                <a:schemeClr val="accent1">
                  <a:lumMod val="75000"/>
                </a:schemeClr>
              </a:solidFill>
              <a:latin typeface="+mj-lt"/>
              <a:ea typeface="+mj-ea"/>
              <a:cs typeface="Calibri Light"/>
            </a:endParaRPr>
          </a:p>
          <a:p>
            <a:pPr marL="0" indent="0">
              <a:buNone/>
            </a:pPr>
            <a:r>
              <a:rPr lang="nl-BE" sz="3200" b="1" dirty="0">
                <a:solidFill>
                  <a:schemeClr val="accent1">
                    <a:lumMod val="75000"/>
                  </a:schemeClr>
                </a:solidFill>
                <a:latin typeface="+mj-lt"/>
                <a:ea typeface="+mj-ea"/>
                <a:cs typeface="+mj-cs"/>
              </a:rPr>
              <a:t>Op zoek naar een job of opleiding</a:t>
            </a:r>
            <a:endParaRPr lang="nl-BE" sz="3200" b="1" dirty="0">
              <a:solidFill>
                <a:schemeClr val="accent1">
                  <a:lumMod val="75000"/>
                </a:schemeClr>
              </a:solidFill>
              <a:latin typeface="+mj-lt"/>
              <a:ea typeface="+mj-ea"/>
              <a:cs typeface="Calibri Light"/>
            </a:endParaRPr>
          </a:p>
        </p:txBody>
      </p:sp>
      <p:pic>
        <p:nvPicPr>
          <p:cNvPr id="5" name="Afbeelding 4" descr="Afbeelding met boom, buiten, persoon, helm&#10;&#10;Automatisch gegenereerde beschrijving">
            <a:extLst>
              <a:ext uri="{FF2B5EF4-FFF2-40B4-BE49-F238E27FC236}">
                <a16:creationId xmlns:a16="http://schemas.microsoft.com/office/drawing/2014/main" id="{C04AE0CF-AB5A-4AFE-9169-D74A858E585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152" r="31401"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6" name="Titel 5">
            <a:extLst>
              <a:ext uri="{FF2B5EF4-FFF2-40B4-BE49-F238E27FC236}">
                <a16:creationId xmlns:a16="http://schemas.microsoft.com/office/drawing/2014/main" id="{8F5B417B-BA39-4E45-A05C-61DCD424D2C7}"/>
              </a:ext>
            </a:extLst>
          </p:cNvPr>
          <p:cNvSpPr>
            <a:spLocks noGrp="1"/>
          </p:cNvSpPr>
          <p:nvPr>
            <p:ph type="title"/>
          </p:nvPr>
        </p:nvSpPr>
        <p:spPr>
          <a:xfrm>
            <a:off x="569342" y="1249471"/>
            <a:ext cx="10515600" cy="1325563"/>
          </a:xfrm>
        </p:spPr>
        <p:txBody>
          <a:bodyPr/>
          <a:lstStyle/>
          <a:p>
            <a:r>
              <a:rPr lang="nl-NL" dirty="0"/>
              <a:t>VOOR WIE?</a:t>
            </a:r>
            <a:endParaRPr lang="nl-BE" dirty="0"/>
          </a:p>
        </p:txBody>
      </p:sp>
    </p:spTree>
    <p:extLst>
      <p:ext uri="{BB962C8B-B14F-4D97-AF65-F5344CB8AC3E}">
        <p14:creationId xmlns:p14="http://schemas.microsoft.com/office/powerpoint/2010/main" val="2175635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DCDE33-0CD2-40F8-867E-A8AA731D8349}"/>
              </a:ext>
            </a:extLst>
          </p:cNvPr>
          <p:cNvSpPr>
            <a:spLocks noGrp="1"/>
          </p:cNvSpPr>
          <p:nvPr>
            <p:ph type="title"/>
          </p:nvPr>
        </p:nvSpPr>
        <p:spPr>
          <a:xfrm>
            <a:off x="5445496" y="445626"/>
            <a:ext cx="5925310" cy="1174991"/>
          </a:xfrm>
        </p:spPr>
        <p:txBody>
          <a:bodyPr vert="horz" lIns="182880" tIns="182880" rIns="182880" bIns="182880" rtlCol="0" anchor="ctr">
            <a:normAutofit/>
          </a:bodyPr>
          <a:lstStyle/>
          <a:p>
            <a:r>
              <a:rPr lang="en-US" sz="2400" dirty="0"/>
              <a:t>OVER ONS</a:t>
            </a:r>
          </a:p>
        </p:txBody>
      </p:sp>
      <p:pic>
        <p:nvPicPr>
          <p:cNvPr id="7" name="Afbeelding 6" descr="Afbeelding met persoon&#10;&#10;Automatisch gegenereerde beschrijving">
            <a:extLst>
              <a:ext uri="{FF2B5EF4-FFF2-40B4-BE49-F238E27FC236}">
                <a16:creationId xmlns:a16="http://schemas.microsoft.com/office/drawing/2014/main" id="{B5D2C2EE-8630-4D15-A2A1-21160D444F36}"/>
              </a:ext>
            </a:extLst>
          </p:cNvPr>
          <p:cNvPicPr>
            <a:picLocks noChangeAspect="1"/>
          </p:cNvPicPr>
          <p:nvPr/>
        </p:nvPicPr>
        <p:blipFill rotWithShape="1">
          <a:blip r:embed="rId3"/>
          <a:srcRect l="15902" r="38767" b="-1"/>
          <a:stretch/>
        </p:blipFill>
        <p:spPr>
          <a:xfrm>
            <a:off x="20" y="10"/>
            <a:ext cx="4657325" cy="6857990"/>
          </a:xfrm>
          <a:prstGeom prst="rect">
            <a:avLst/>
          </a:prstGeom>
        </p:spPr>
      </p:pic>
      <p:sp>
        <p:nvSpPr>
          <p:cNvPr id="5" name="Tijdelijke aanduiding voor inhoud 5">
            <a:extLst>
              <a:ext uri="{FF2B5EF4-FFF2-40B4-BE49-F238E27FC236}">
                <a16:creationId xmlns:a16="http://schemas.microsoft.com/office/drawing/2014/main" id="{84032FE5-27A0-4F2F-9BC8-FC0489EC1C1D}"/>
              </a:ext>
            </a:extLst>
          </p:cNvPr>
          <p:cNvSpPr txBox="1">
            <a:spLocks/>
          </p:cNvSpPr>
          <p:nvPr/>
        </p:nvSpPr>
        <p:spPr>
          <a:xfrm>
            <a:off x="5173027" y="1405293"/>
            <a:ext cx="6470248" cy="5254907"/>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marR="0" lvl="0" indent="-228600" algn="l" defTabSz="914400" rtl="0" eaLnBrk="1" fontAlgn="auto" latinLnBrk="0" hangingPunct="1">
              <a:lnSpc>
                <a:spcPct val="90000"/>
              </a:lnSpc>
              <a:spcBef>
                <a:spcPts val="1000"/>
              </a:spcBef>
              <a:spcAft>
                <a:spcPts val="0"/>
              </a:spcAft>
              <a:buClr>
                <a:srgbClr val="418AB3"/>
              </a:buClr>
              <a:buSzTx/>
              <a:buFont typeface="Arial" panose="020B0604020202020204" pitchFamily="34" charset="0"/>
              <a:buChar char="•"/>
              <a:tabLst/>
              <a:defRPr/>
            </a:pPr>
            <a:endParaRPr kumimoji="0" lang="en-US" sz="9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endParaRPr>
          </a:p>
          <a:p>
            <a:pPr marL="0" marR="0" lvl="0" indent="-228600" algn="l" defTabSz="914400" rtl="0" eaLnBrk="1" fontAlgn="auto" latinLnBrk="0" hangingPunct="1">
              <a:lnSpc>
                <a:spcPct val="90000"/>
              </a:lnSpc>
              <a:spcBef>
                <a:spcPts val="1000"/>
              </a:spcBef>
              <a:spcAft>
                <a:spcPts val="0"/>
              </a:spcAft>
              <a:buClr>
                <a:srgbClr val="418AB3"/>
              </a:buClr>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endParaRPr>
          </a:p>
          <a:p>
            <a:pPr marL="0" marR="0" lvl="0" indent="0" algn="l" defTabSz="914400" rtl="0" eaLnBrk="1" fontAlgn="auto" latinLnBrk="0" hangingPunct="1">
              <a:lnSpc>
                <a:spcPct val="90000"/>
              </a:lnSpc>
              <a:spcBef>
                <a:spcPts val="1000"/>
              </a:spcBef>
              <a:spcAft>
                <a:spcPts val="0"/>
              </a:spcAft>
              <a:buClr>
                <a:srgbClr val="418AB3"/>
              </a:buClr>
              <a:buSzTx/>
              <a:buFont typeface="Arial" panose="020B0604020202020204" pitchFamily="34" charset="0"/>
              <a:buNone/>
              <a:tabLst/>
              <a:defRPr/>
            </a:pPr>
            <a:r>
              <a:rPr kumimoji="0" lang="en-US" sz="1800" b="1" i="0" u="none" strike="noStrike" kern="1200" cap="none" spc="0" normalizeH="0" baseline="0" noProof="0" dirty="0" err="1">
                <a:ln>
                  <a:noFill/>
                </a:ln>
                <a:solidFill>
                  <a:srgbClr val="000000">
                    <a:lumMod val="85000"/>
                    <a:lumOff val="15000"/>
                  </a:srgbClr>
                </a:solidFill>
                <a:effectLst/>
                <a:uLnTx/>
                <a:uFillTx/>
                <a:latin typeface="Gill Sans MT" panose="020B0502020104020203"/>
                <a:ea typeface="+mn-ea"/>
                <a:cs typeface="+mn-cs"/>
              </a:rPr>
              <a:t>Waarom</a:t>
            </a:r>
            <a:r>
              <a:rPr kumimoji="0" lang="en-US" sz="1800" b="1"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a:t>
            </a:r>
          </a:p>
          <a:p>
            <a:pPr marL="285750" marR="0" lvl="0" indent="-285750" algn="l" defTabSz="914400" rtl="0" eaLnBrk="1" fontAlgn="auto" latinLnBrk="0" hangingPunct="1">
              <a:lnSpc>
                <a:spcPct val="90000"/>
              </a:lnSpc>
              <a:spcBef>
                <a:spcPts val="1000"/>
              </a:spcBef>
              <a:spcAft>
                <a:spcPts val="0"/>
              </a:spcAft>
              <a:buClr>
                <a:srgbClr val="418AB3"/>
              </a:buClr>
              <a:buSzTx/>
              <a:buFont typeface="Arial" panose="020B0604020202020204" pitchFamily="34" charset="0"/>
              <a:buChar char="•"/>
              <a:tabLst/>
              <a:defRPr/>
            </a:pPr>
            <a:r>
              <a:rPr kumimoji="0" lang="en-US" sz="1800" b="0" i="0" u="none" strike="noStrike" kern="1200" cap="none" spc="0" normalizeH="0" baseline="0" noProof="0" dirty="0" err="1">
                <a:ln>
                  <a:noFill/>
                </a:ln>
                <a:solidFill>
                  <a:srgbClr val="000000">
                    <a:lumMod val="85000"/>
                    <a:lumOff val="15000"/>
                  </a:srgbClr>
                </a:solidFill>
                <a:effectLst/>
                <a:uLnTx/>
                <a:uFillTx/>
                <a:latin typeface="Gill Sans MT" panose="020B0502020104020203"/>
                <a:ea typeface="+mn-ea"/>
                <a:cs typeface="+mn-cs"/>
              </a:rPr>
              <a:t>Uitval</a:t>
            </a:r>
            <a:r>
              <a:rPr kumimoji="0" lang="en-US" sz="1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 of </a:t>
            </a:r>
            <a:r>
              <a:rPr kumimoji="0" lang="en-US" sz="1800" b="0" i="0" u="none" strike="noStrike" kern="1200" cap="none" spc="0" normalizeH="0" baseline="0" noProof="0" dirty="0" err="1">
                <a:ln>
                  <a:noFill/>
                </a:ln>
                <a:solidFill>
                  <a:srgbClr val="000000">
                    <a:lumMod val="85000"/>
                    <a:lumOff val="15000"/>
                  </a:srgbClr>
                </a:solidFill>
                <a:effectLst/>
                <a:uLnTx/>
                <a:uFillTx/>
                <a:latin typeface="Gill Sans MT" panose="020B0502020104020203"/>
                <a:ea typeface="+mn-ea"/>
                <a:cs typeface="+mn-cs"/>
              </a:rPr>
              <a:t>onbereikbaarheid</a:t>
            </a:r>
            <a:r>
              <a:rPr kumimoji="0" lang="en-US" sz="1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 van </a:t>
            </a:r>
            <a:r>
              <a:rPr kumimoji="0" lang="en-US" sz="1800" b="0" i="0" u="none" strike="noStrike" kern="1200" cap="none" spc="0" normalizeH="0" baseline="0" noProof="0" dirty="0" err="1">
                <a:ln>
                  <a:noFill/>
                </a:ln>
                <a:solidFill>
                  <a:srgbClr val="000000">
                    <a:lumMod val="85000"/>
                    <a:lumOff val="15000"/>
                  </a:srgbClr>
                </a:solidFill>
                <a:effectLst/>
                <a:uLnTx/>
                <a:uFillTx/>
                <a:latin typeface="Gill Sans MT" panose="020B0502020104020203"/>
                <a:ea typeface="+mn-ea"/>
                <a:cs typeface="+mn-cs"/>
              </a:rPr>
              <a:t>jongeren</a:t>
            </a:r>
            <a:r>
              <a:rPr kumimoji="0" lang="en-US" sz="1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 met </a:t>
            </a:r>
            <a:r>
              <a:rPr kumimoji="0" lang="en-US" sz="1800" b="0" i="0" u="none" strike="noStrike" kern="1200" cap="none" spc="0" normalizeH="0" baseline="0" noProof="0" dirty="0" err="1">
                <a:ln>
                  <a:noFill/>
                </a:ln>
                <a:solidFill>
                  <a:srgbClr val="000000">
                    <a:lumMod val="85000"/>
                    <a:lumOff val="15000"/>
                  </a:srgbClr>
                </a:solidFill>
                <a:effectLst/>
                <a:uLnTx/>
                <a:uFillTx/>
                <a:latin typeface="Gill Sans MT" panose="020B0502020104020203"/>
                <a:ea typeface="+mn-ea"/>
                <a:cs typeface="+mn-cs"/>
              </a:rPr>
              <a:t>migratieachtergrond</a:t>
            </a:r>
            <a:endParaRPr kumimoji="0" lang="en-US" sz="1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endParaRPr>
          </a:p>
          <a:p>
            <a:pPr marL="0" marR="0" lvl="0" indent="0" algn="l" defTabSz="914400" rtl="0" eaLnBrk="1" fontAlgn="auto" latinLnBrk="0" hangingPunct="1">
              <a:lnSpc>
                <a:spcPct val="90000"/>
              </a:lnSpc>
              <a:spcBef>
                <a:spcPts val="1000"/>
              </a:spcBef>
              <a:spcAft>
                <a:spcPts val="0"/>
              </a:spcAft>
              <a:buClr>
                <a:srgbClr val="418AB3"/>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endParaRPr>
          </a:p>
          <a:p>
            <a:pPr marL="0" marR="0" lvl="0" indent="0" algn="l" defTabSz="914400" rtl="0" eaLnBrk="1" fontAlgn="auto" latinLnBrk="0" hangingPunct="1">
              <a:lnSpc>
                <a:spcPct val="90000"/>
              </a:lnSpc>
              <a:spcBef>
                <a:spcPts val="1000"/>
              </a:spcBef>
              <a:spcAft>
                <a:spcPts val="0"/>
              </a:spcAft>
              <a:buClr>
                <a:srgbClr val="418AB3"/>
              </a:buClr>
              <a:buSzTx/>
              <a:buFont typeface="Arial" panose="020B0604020202020204" pitchFamily="34" charset="0"/>
              <a:buNone/>
              <a:tabLst/>
              <a:defRPr/>
            </a:pPr>
            <a:r>
              <a:rPr kumimoji="0" lang="en-US" sz="1800" b="1"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Hoe?</a:t>
            </a:r>
          </a:p>
          <a:p>
            <a:pPr marL="285750" marR="0" lvl="0" indent="-285750" algn="l" defTabSz="914400" rtl="0" eaLnBrk="1" fontAlgn="auto" latinLnBrk="0" hangingPunct="1">
              <a:lnSpc>
                <a:spcPct val="90000"/>
              </a:lnSpc>
              <a:spcBef>
                <a:spcPts val="1000"/>
              </a:spcBef>
              <a:spcAft>
                <a:spcPts val="0"/>
              </a:spcAft>
              <a:buClr>
                <a:srgbClr val="418AB3"/>
              </a:buClr>
              <a:buSzTx/>
              <a:buFont typeface="Arial" panose="020B0604020202020204" pitchFamily="34" charset="0"/>
              <a:buChar char="•"/>
              <a:tabLst/>
              <a:defRPr/>
            </a:pPr>
            <a:r>
              <a:rPr kumimoji="0" lang="en-US" sz="1800" b="0" i="0" u="none" strike="noStrike" kern="1200" cap="none" spc="0" normalizeH="0" baseline="0" noProof="0" dirty="0" err="1">
                <a:ln>
                  <a:noFill/>
                </a:ln>
                <a:solidFill>
                  <a:srgbClr val="000000">
                    <a:lumMod val="85000"/>
                    <a:lumOff val="15000"/>
                  </a:srgbClr>
                </a:solidFill>
                <a:effectLst/>
                <a:uLnTx/>
                <a:uFillTx/>
                <a:latin typeface="Gill Sans MT" panose="020B0502020104020203"/>
                <a:ea typeface="+mn-ea"/>
                <a:cs typeface="+mn-cs"/>
              </a:rPr>
              <a:t>Laagdrempelig</a:t>
            </a:r>
            <a:r>
              <a:rPr kumimoji="0" lang="en-US" sz="1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 in </a:t>
            </a:r>
            <a:r>
              <a:rPr kumimoji="0" lang="en-US" sz="1800" b="0" i="0" u="none" strike="noStrike" kern="1200" cap="none" spc="0" normalizeH="0" baseline="0" noProof="0" dirty="0" err="1">
                <a:ln>
                  <a:noFill/>
                </a:ln>
                <a:solidFill>
                  <a:srgbClr val="000000">
                    <a:lumMod val="85000"/>
                    <a:lumOff val="15000"/>
                  </a:srgbClr>
                </a:solidFill>
                <a:effectLst/>
                <a:uLnTx/>
                <a:uFillTx/>
                <a:latin typeface="Gill Sans MT" panose="020B0502020104020203"/>
                <a:ea typeface="+mn-ea"/>
                <a:cs typeface="+mn-cs"/>
              </a:rPr>
              <a:t>verbinding</a:t>
            </a:r>
            <a:r>
              <a:rPr kumimoji="0" lang="en-US" sz="1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 </a:t>
            </a:r>
          </a:p>
          <a:p>
            <a:pPr marL="285750" marR="0" lvl="0" indent="-285750" algn="l" defTabSz="914400" rtl="0" eaLnBrk="1" fontAlgn="auto" latinLnBrk="0" hangingPunct="1">
              <a:lnSpc>
                <a:spcPct val="90000"/>
              </a:lnSpc>
              <a:spcBef>
                <a:spcPts val="1000"/>
              </a:spcBef>
              <a:spcAft>
                <a:spcPts val="0"/>
              </a:spcAft>
              <a:buClr>
                <a:srgbClr val="418AB3"/>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Werk </a:t>
            </a:r>
            <a:r>
              <a:rPr kumimoji="0" lang="en-US" sz="1800" b="0" i="0" u="none" strike="noStrike" kern="1200" cap="none" spc="0" normalizeH="0" baseline="0" noProof="0" dirty="0" err="1">
                <a:ln>
                  <a:noFill/>
                </a:ln>
                <a:solidFill>
                  <a:srgbClr val="000000">
                    <a:lumMod val="85000"/>
                    <a:lumOff val="15000"/>
                  </a:srgbClr>
                </a:solidFill>
                <a:effectLst/>
                <a:uLnTx/>
                <a:uFillTx/>
                <a:latin typeface="Gill Sans MT" panose="020B0502020104020203"/>
                <a:ea typeface="+mn-ea"/>
                <a:cs typeface="+mn-cs"/>
              </a:rPr>
              <a:t>als</a:t>
            </a:r>
            <a:r>
              <a:rPr kumimoji="0" lang="en-US" sz="1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 </a:t>
            </a:r>
            <a:r>
              <a:rPr kumimoji="0" lang="en-US" sz="1800" b="0" i="0" u="none" strike="noStrike" kern="1200" cap="none" spc="0" normalizeH="0" baseline="0" noProof="0" dirty="0" err="1">
                <a:ln>
                  <a:noFill/>
                </a:ln>
                <a:solidFill>
                  <a:srgbClr val="000000">
                    <a:lumMod val="85000"/>
                    <a:lumOff val="15000"/>
                  </a:srgbClr>
                </a:solidFill>
                <a:effectLst/>
                <a:uLnTx/>
                <a:uFillTx/>
                <a:latin typeface="Gill Sans MT" panose="020B0502020104020203"/>
                <a:ea typeface="+mn-ea"/>
                <a:cs typeface="+mn-cs"/>
              </a:rPr>
              <a:t>hefboom</a:t>
            </a:r>
            <a:r>
              <a:rPr kumimoji="0" lang="en-US" sz="1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 tot </a:t>
            </a:r>
            <a:r>
              <a:rPr kumimoji="0" lang="en-US" sz="1800" b="0" i="0" u="none" strike="noStrike" kern="1200" cap="none" spc="0" normalizeH="0" baseline="0" noProof="0" dirty="0" err="1">
                <a:ln>
                  <a:noFill/>
                </a:ln>
                <a:solidFill>
                  <a:srgbClr val="000000">
                    <a:lumMod val="85000"/>
                    <a:lumOff val="15000"/>
                  </a:srgbClr>
                </a:solidFill>
                <a:effectLst/>
                <a:uLnTx/>
                <a:uFillTx/>
                <a:latin typeface="Gill Sans MT" panose="020B0502020104020203"/>
                <a:ea typeface="+mn-ea"/>
                <a:cs typeface="+mn-cs"/>
              </a:rPr>
              <a:t>betere</a:t>
            </a:r>
            <a:r>
              <a:rPr kumimoji="0" lang="en-US" sz="1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 </a:t>
            </a:r>
            <a:r>
              <a:rPr kumimoji="0" lang="en-US" sz="1800" b="0" i="0" u="none" strike="noStrike" kern="1200" cap="none" spc="0" normalizeH="0" baseline="0" noProof="0" dirty="0" err="1">
                <a:ln>
                  <a:noFill/>
                </a:ln>
                <a:solidFill>
                  <a:srgbClr val="000000">
                    <a:lumMod val="85000"/>
                    <a:lumOff val="15000"/>
                  </a:srgbClr>
                </a:solidFill>
                <a:effectLst/>
                <a:uLnTx/>
                <a:uFillTx/>
                <a:latin typeface="Gill Sans MT" panose="020B0502020104020203"/>
                <a:ea typeface="+mn-ea"/>
                <a:cs typeface="+mn-cs"/>
              </a:rPr>
              <a:t>levenskwaliteit</a:t>
            </a:r>
            <a:endParaRPr kumimoji="0" lang="en-US" sz="1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endParaRPr>
          </a:p>
          <a:p>
            <a:pPr marL="285750" marR="0" lvl="0" indent="-285750" algn="l" defTabSz="914400" rtl="0" eaLnBrk="1" fontAlgn="auto" latinLnBrk="0" hangingPunct="1">
              <a:lnSpc>
                <a:spcPct val="90000"/>
              </a:lnSpc>
              <a:spcBef>
                <a:spcPts val="1000"/>
              </a:spcBef>
              <a:spcAft>
                <a:spcPts val="0"/>
              </a:spcAft>
              <a:buClr>
                <a:srgbClr val="418AB3"/>
              </a:buClr>
              <a:buSzTx/>
              <a:buFont typeface="Arial" panose="020B0604020202020204" pitchFamily="34" charset="0"/>
              <a:buChar char="•"/>
              <a:tabLst/>
              <a:defRPr/>
            </a:pPr>
            <a:r>
              <a:rPr kumimoji="0" lang="en-US" sz="1800" b="0" i="0" u="none" strike="noStrike" kern="1200" cap="none" spc="0" normalizeH="0" baseline="0" noProof="0" dirty="0" err="1">
                <a:ln>
                  <a:noFill/>
                </a:ln>
                <a:solidFill>
                  <a:srgbClr val="000000">
                    <a:lumMod val="85000"/>
                    <a:lumOff val="15000"/>
                  </a:srgbClr>
                </a:solidFill>
                <a:effectLst/>
                <a:uLnTx/>
                <a:uFillTx/>
                <a:latin typeface="Gill Sans MT" panose="020B0502020104020203"/>
                <a:ea typeface="+mn-ea"/>
                <a:cs typeface="+mn-cs"/>
              </a:rPr>
              <a:t>Jongvolwassene</a:t>
            </a:r>
            <a:r>
              <a:rPr kumimoji="0" lang="en-US" sz="1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 </a:t>
            </a:r>
            <a:r>
              <a:rPr kumimoji="0" lang="en-US" sz="1800" b="0" i="0" u="none" strike="noStrike" kern="1200" cap="none" spc="0" normalizeH="0" baseline="0" noProof="0" dirty="0" err="1">
                <a:ln>
                  <a:noFill/>
                </a:ln>
                <a:solidFill>
                  <a:srgbClr val="000000">
                    <a:lumMod val="85000"/>
                    <a:lumOff val="15000"/>
                  </a:srgbClr>
                </a:solidFill>
                <a:effectLst/>
                <a:uLnTx/>
                <a:uFillTx/>
                <a:latin typeface="Gill Sans MT" panose="020B0502020104020203"/>
                <a:ea typeface="+mn-ea"/>
                <a:cs typeface="+mn-cs"/>
              </a:rPr>
              <a:t>aan</a:t>
            </a:r>
            <a:r>
              <a:rPr kumimoji="0" lang="en-US" sz="1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 het </a:t>
            </a:r>
            <a:r>
              <a:rPr kumimoji="0" lang="en-US" sz="1800" b="0" i="0" u="none" strike="noStrike" kern="1200" cap="none" spc="0" normalizeH="0" baseline="0" noProof="0" dirty="0" err="1">
                <a:ln>
                  <a:noFill/>
                </a:ln>
                <a:solidFill>
                  <a:srgbClr val="000000">
                    <a:lumMod val="85000"/>
                    <a:lumOff val="15000"/>
                  </a:srgbClr>
                </a:solidFill>
                <a:effectLst/>
                <a:uLnTx/>
                <a:uFillTx/>
                <a:latin typeface="Gill Sans MT" panose="020B0502020104020203"/>
                <a:ea typeface="+mn-ea"/>
                <a:cs typeface="+mn-cs"/>
              </a:rPr>
              <a:t>stuur</a:t>
            </a:r>
            <a:endParaRPr kumimoji="0" lang="en-US" sz="1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endParaRPr>
          </a:p>
          <a:p>
            <a:pPr marL="0" marR="0" lvl="0" indent="0" algn="l" defTabSz="914400" rtl="0" eaLnBrk="1" fontAlgn="auto" latinLnBrk="0" hangingPunct="1">
              <a:lnSpc>
                <a:spcPct val="90000"/>
              </a:lnSpc>
              <a:spcBef>
                <a:spcPts val="1000"/>
              </a:spcBef>
              <a:spcAft>
                <a:spcPts val="0"/>
              </a:spcAft>
              <a:buClr>
                <a:srgbClr val="418AB3"/>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endParaRPr>
          </a:p>
          <a:p>
            <a:pPr marL="0" marR="0" lvl="0" indent="0" algn="l" defTabSz="914400" rtl="0" eaLnBrk="1" fontAlgn="auto" latinLnBrk="0" hangingPunct="1">
              <a:lnSpc>
                <a:spcPct val="90000"/>
              </a:lnSpc>
              <a:spcBef>
                <a:spcPts val="1000"/>
              </a:spcBef>
              <a:spcAft>
                <a:spcPts val="0"/>
              </a:spcAft>
              <a:buClr>
                <a:srgbClr val="418AB3"/>
              </a:buClr>
              <a:buSzTx/>
              <a:buFont typeface="Arial" panose="020B0604020202020204" pitchFamily="34" charset="0"/>
              <a:buNone/>
              <a:tabLst/>
              <a:defRPr/>
            </a:pPr>
            <a:r>
              <a:rPr kumimoji="0" lang="en-US" sz="1800" b="1"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Wat?</a:t>
            </a:r>
          </a:p>
          <a:p>
            <a:pPr marL="285750" marR="0" lvl="0" indent="-285750" algn="l" defTabSz="914400" rtl="0" eaLnBrk="1" fontAlgn="auto" latinLnBrk="0" hangingPunct="1">
              <a:lnSpc>
                <a:spcPct val="90000"/>
              </a:lnSpc>
              <a:spcBef>
                <a:spcPts val="1000"/>
              </a:spcBef>
              <a:spcAft>
                <a:spcPts val="0"/>
              </a:spcAft>
              <a:buClr>
                <a:srgbClr val="418AB3"/>
              </a:buClr>
              <a:buSzTx/>
              <a:buFont typeface="Arial" panose="020B0604020202020204" pitchFamily="34" charset="0"/>
              <a:buChar char="•"/>
              <a:tabLst/>
              <a:defRPr/>
            </a:pPr>
            <a:r>
              <a:rPr kumimoji="0" lang="en-US" sz="1800" b="0" i="0" u="none" strike="noStrike" kern="1200" cap="none" spc="0" normalizeH="0" baseline="0" noProof="0" dirty="0" err="1">
                <a:ln>
                  <a:noFill/>
                </a:ln>
                <a:solidFill>
                  <a:srgbClr val="000000">
                    <a:lumMod val="85000"/>
                    <a:lumOff val="15000"/>
                  </a:srgbClr>
                </a:solidFill>
                <a:effectLst/>
                <a:uLnTx/>
                <a:uFillTx/>
                <a:latin typeface="Gill Sans MT" panose="020B0502020104020203"/>
                <a:ea typeface="+mn-ea"/>
                <a:cs typeface="+mn-cs"/>
              </a:rPr>
              <a:t>Duurzaam</a:t>
            </a:r>
            <a:r>
              <a:rPr kumimoji="0" lang="en-US" sz="1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 </a:t>
            </a:r>
            <a:r>
              <a:rPr kumimoji="0" lang="en-US" sz="1800" b="0" i="0" u="none" strike="noStrike" kern="1200" cap="none" spc="0" normalizeH="0" baseline="0" noProof="0" dirty="0" err="1">
                <a:ln>
                  <a:noFill/>
                </a:ln>
                <a:solidFill>
                  <a:srgbClr val="000000">
                    <a:lumMod val="85000"/>
                    <a:lumOff val="15000"/>
                  </a:srgbClr>
                </a:solidFill>
                <a:effectLst/>
                <a:uLnTx/>
                <a:uFillTx/>
                <a:latin typeface="Gill Sans MT" panose="020B0502020104020203"/>
                <a:ea typeface="+mn-ea"/>
                <a:cs typeface="+mn-cs"/>
              </a:rPr>
              <a:t>werk</a:t>
            </a:r>
            <a:r>
              <a:rPr kumimoji="0" lang="en-US" sz="1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 via </a:t>
            </a:r>
            <a:r>
              <a:rPr kumimoji="0" lang="en-US" sz="1800" b="0" i="0" u="none" strike="noStrike" kern="1200" cap="none" spc="0" normalizeH="0" baseline="0" noProof="0" dirty="0" err="1">
                <a:ln>
                  <a:noFill/>
                </a:ln>
                <a:solidFill>
                  <a:srgbClr val="000000">
                    <a:lumMod val="85000"/>
                    <a:lumOff val="15000"/>
                  </a:srgbClr>
                </a:solidFill>
                <a:effectLst/>
                <a:uLnTx/>
                <a:uFillTx/>
                <a:latin typeface="Gill Sans MT" panose="020B0502020104020203"/>
                <a:ea typeface="+mn-ea"/>
                <a:cs typeface="+mn-cs"/>
              </a:rPr>
              <a:t>duurzame</a:t>
            </a:r>
            <a:r>
              <a:rPr kumimoji="0" lang="en-US" sz="1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 </a:t>
            </a:r>
            <a:r>
              <a:rPr kumimoji="0" lang="en-US" sz="1800" b="0" i="0" u="none" strike="noStrike" kern="1200" cap="none" spc="0" normalizeH="0" baseline="0" noProof="0" dirty="0" err="1">
                <a:ln>
                  <a:noFill/>
                </a:ln>
                <a:solidFill>
                  <a:srgbClr val="000000">
                    <a:lumMod val="85000"/>
                    <a:lumOff val="15000"/>
                  </a:srgbClr>
                </a:solidFill>
                <a:effectLst/>
                <a:uLnTx/>
                <a:uFillTx/>
                <a:latin typeface="Gill Sans MT" panose="020B0502020104020203"/>
                <a:ea typeface="+mn-ea"/>
                <a:cs typeface="+mn-cs"/>
              </a:rPr>
              <a:t>begeleiding</a:t>
            </a:r>
            <a:endParaRPr kumimoji="0" lang="en-US" sz="1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endParaRPr>
          </a:p>
          <a:p>
            <a:pPr marL="285750" marR="0" lvl="0" indent="-285750" algn="l" defTabSz="914400" rtl="0" eaLnBrk="1" fontAlgn="auto" latinLnBrk="0" hangingPunct="1">
              <a:lnSpc>
                <a:spcPct val="90000"/>
              </a:lnSpc>
              <a:spcBef>
                <a:spcPts val="1000"/>
              </a:spcBef>
              <a:spcAft>
                <a:spcPts val="0"/>
              </a:spcAft>
              <a:buClr>
                <a:srgbClr val="418AB3"/>
              </a:buClr>
              <a:buSzTx/>
              <a:buFont typeface="Arial" panose="020B0604020202020204" pitchFamily="34" charset="0"/>
              <a:buChar char="•"/>
              <a:tabLst/>
              <a:defRPr/>
            </a:pPr>
            <a:r>
              <a:rPr kumimoji="0" lang="en-US" sz="1800" b="0" i="0" u="none" strike="noStrike" kern="1200" cap="none" spc="0" normalizeH="0" baseline="0" noProof="0" dirty="0" err="1">
                <a:ln>
                  <a:noFill/>
                </a:ln>
                <a:solidFill>
                  <a:srgbClr val="000000">
                    <a:lumMod val="85000"/>
                    <a:lumOff val="15000"/>
                  </a:srgbClr>
                </a:solidFill>
                <a:effectLst/>
                <a:uLnTx/>
                <a:uFillTx/>
                <a:latin typeface="Gill Sans MT" panose="020B0502020104020203"/>
                <a:ea typeface="+mn-ea"/>
                <a:cs typeface="+mn-cs"/>
              </a:rPr>
              <a:t>Sterke</a:t>
            </a:r>
            <a:r>
              <a:rPr kumimoji="0" lang="en-US" sz="1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 </a:t>
            </a:r>
            <a:r>
              <a:rPr kumimoji="0" lang="en-US" sz="1800" b="0" i="0" u="none" strike="noStrike" kern="1200" cap="none" spc="0" normalizeH="0" baseline="0" noProof="0" dirty="0" err="1">
                <a:ln>
                  <a:noFill/>
                </a:ln>
                <a:solidFill>
                  <a:srgbClr val="000000">
                    <a:lumMod val="85000"/>
                    <a:lumOff val="15000"/>
                  </a:srgbClr>
                </a:solidFill>
                <a:effectLst/>
                <a:uLnTx/>
                <a:uFillTx/>
                <a:latin typeface="Gill Sans MT" panose="020B0502020104020203"/>
                <a:ea typeface="+mn-ea"/>
                <a:cs typeface="+mn-cs"/>
              </a:rPr>
              <a:t>netwerken</a:t>
            </a:r>
            <a:r>
              <a:rPr kumimoji="0" lang="en-US" sz="1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 </a:t>
            </a:r>
          </a:p>
          <a:p>
            <a:pPr marL="285750" marR="0" lvl="0" indent="-285750" algn="l" defTabSz="914400" rtl="0" eaLnBrk="1" fontAlgn="auto" latinLnBrk="0" hangingPunct="1">
              <a:lnSpc>
                <a:spcPct val="90000"/>
              </a:lnSpc>
              <a:spcBef>
                <a:spcPts val="1000"/>
              </a:spcBef>
              <a:spcAft>
                <a:spcPts val="0"/>
              </a:spcAft>
              <a:buClr>
                <a:srgbClr val="418AB3"/>
              </a:buClr>
              <a:buSzTx/>
              <a:buFont typeface="Arial" panose="020B0604020202020204" pitchFamily="34" charset="0"/>
              <a:buChar char="•"/>
              <a:tabLst/>
              <a:defRPr/>
            </a:pPr>
            <a:r>
              <a:rPr kumimoji="0" lang="en-US" sz="1800" b="0" i="0" u="none" strike="noStrike" kern="1200" cap="none" spc="0" normalizeH="0" baseline="0" noProof="0" dirty="0" err="1">
                <a:ln>
                  <a:noFill/>
                </a:ln>
                <a:solidFill>
                  <a:srgbClr val="000000">
                    <a:lumMod val="85000"/>
                    <a:lumOff val="15000"/>
                  </a:srgbClr>
                </a:solidFill>
                <a:effectLst/>
                <a:uLnTx/>
                <a:uFillTx/>
                <a:latin typeface="Gill Sans MT" panose="020B0502020104020203"/>
                <a:ea typeface="+mn-ea"/>
                <a:cs typeface="+mn-cs"/>
              </a:rPr>
              <a:t>Outreachen</a:t>
            </a:r>
          </a:p>
        </p:txBody>
      </p:sp>
    </p:spTree>
    <p:extLst>
      <p:ext uri="{BB962C8B-B14F-4D97-AF65-F5344CB8AC3E}">
        <p14:creationId xmlns:p14="http://schemas.microsoft.com/office/powerpoint/2010/main" val="27745807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B95AF-9842-4003-81FF-BC40E863A7E2}"/>
              </a:ext>
            </a:extLst>
          </p:cNvPr>
          <p:cNvSpPr>
            <a:spLocks noGrp="1"/>
          </p:cNvSpPr>
          <p:nvPr>
            <p:ph type="title"/>
          </p:nvPr>
        </p:nvSpPr>
        <p:spPr>
          <a:xfrm>
            <a:off x="804673" y="2404872"/>
            <a:ext cx="3044952" cy="1627632"/>
          </a:xfrm>
        </p:spPr>
        <p:txBody>
          <a:bodyPr vert="horz" lIns="274320" tIns="182880" rIns="274320" bIns="182880" rtlCol="0" anchor="ctr" anchorCtr="1">
            <a:normAutofit/>
          </a:bodyPr>
          <a:lstStyle/>
          <a:p>
            <a:r>
              <a:rPr lang="en-US">
                <a:solidFill>
                  <a:srgbClr val="262626"/>
                </a:solidFill>
              </a:rPr>
              <a:t>werkwijze</a:t>
            </a:r>
          </a:p>
        </p:txBody>
      </p:sp>
      <p:sp>
        <p:nvSpPr>
          <p:cNvPr id="71" name="Rectangle 70">
            <a:extLst>
              <a:ext uri="{FF2B5EF4-FFF2-40B4-BE49-F238E27FC236}">
                <a16:creationId xmlns:a16="http://schemas.microsoft.com/office/drawing/2014/main" id="{8D5D57DD-39C5-48F4-947E-0C011738BE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640080"/>
            <a:ext cx="6897625"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73" name="Rectangle 72">
            <a:extLst>
              <a:ext uri="{FF2B5EF4-FFF2-40B4-BE49-F238E27FC236}">
                <a16:creationId xmlns:a16="http://schemas.microsoft.com/office/drawing/2014/main" id="{5574B113-3A23-49DB-92CA-8BD96F3E92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0412" y="802767"/>
            <a:ext cx="6565392" cy="49377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 name="Tijdelijke aanduiding voor inhoud 2"/>
          <p:cNvSpPr>
            <a:spLocks noGrp="1"/>
          </p:cNvSpPr>
          <p:nvPr>
            <p:ph idx="1"/>
          </p:nvPr>
        </p:nvSpPr>
        <p:spPr/>
        <p:txBody>
          <a:bodyPr/>
          <a:lstStyle/>
          <a:p>
            <a:endParaRPr lang="nl-BE"/>
          </a:p>
        </p:txBody>
      </p:sp>
      <p:pic>
        <p:nvPicPr>
          <p:cNvPr id="7" name="Afbeelding 6"/>
          <p:cNvPicPr/>
          <p:nvPr/>
        </p:nvPicPr>
        <p:blipFill rotWithShape="1">
          <a:blip r:embed="rId3"/>
          <a:srcRect l="38274" t="22126" r="22018" b="9229"/>
          <a:stretch/>
        </p:blipFill>
        <p:spPr bwMode="auto">
          <a:xfrm>
            <a:off x="5276088" y="802767"/>
            <a:ext cx="5650413" cy="49372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497985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9FAB7E-BEE0-4E11-BF45-3B2BB529B13F}"/>
              </a:ext>
            </a:extLst>
          </p:cNvPr>
          <p:cNvSpPr>
            <a:spLocks noGrp="1"/>
          </p:cNvSpPr>
          <p:nvPr>
            <p:ph type="title"/>
          </p:nvPr>
        </p:nvSpPr>
        <p:spPr>
          <a:xfrm>
            <a:off x="804672" y="223403"/>
            <a:ext cx="4486656" cy="738654"/>
          </a:xfrm>
        </p:spPr>
        <p:txBody>
          <a:bodyPr>
            <a:normAutofit/>
          </a:bodyPr>
          <a:lstStyle/>
          <a:p>
            <a:r>
              <a:rPr lang="nl-NL" sz="2400" dirty="0"/>
              <a:t>Het </a:t>
            </a:r>
            <a:r>
              <a:rPr lang="nl-NL" sz="2400" dirty="0" err="1"/>
              <a:t>tEAM</a:t>
            </a:r>
            <a:endParaRPr lang="nl-BE" sz="2400" dirty="0"/>
          </a:p>
        </p:txBody>
      </p:sp>
      <p:pic>
        <p:nvPicPr>
          <p:cNvPr id="4" name="Afbeelding 3">
            <a:extLst>
              <a:ext uri="{FF2B5EF4-FFF2-40B4-BE49-F238E27FC236}">
                <a16:creationId xmlns:a16="http://schemas.microsoft.com/office/drawing/2014/main" id="{D9FCAAD2-FE74-456E-B76E-EF5C86FCCC22}"/>
              </a:ext>
            </a:extLst>
          </p:cNvPr>
          <p:cNvPicPr>
            <a:picLocks noChangeAspect="1"/>
          </p:cNvPicPr>
          <p:nvPr/>
        </p:nvPicPr>
        <p:blipFill rotWithShape="1">
          <a:blip r:embed="rId3"/>
          <a:srcRect l="1508"/>
          <a:stretch/>
        </p:blipFill>
        <p:spPr>
          <a:xfrm>
            <a:off x="6096000" y="10"/>
            <a:ext cx="6096000" cy="6857990"/>
          </a:xfrm>
          <a:prstGeom prst="rect">
            <a:avLst/>
          </a:prstGeom>
        </p:spPr>
      </p:pic>
      <p:pic>
        <p:nvPicPr>
          <p:cNvPr id="3" name="Picture 5">
            <a:extLst>
              <a:ext uri="{FF2B5EF4-FFF2-40B4-BE49-F238E27FC236}">
                <a16:creationId xmlns:a16="http://schemas.microsoft.com/office/drawing/2014/main" id="{171E01B3-410A-5505-F1EA-C22BB11E8AFB}"/>
              </a:ext>
            </a:extLst>
          </p:cNvPr>
          <p:cNvPicPr>
            <a:picLocks noChangeAspect="1"/>
          </p:cNvPicPr>
          <p:nvPr/>
        </p:nvPicPr>
        <p:blipFill>
          <a:blip r:embed="rId4"/>
          <a:stretch>
            <a:fillRect/>
          </a:stretch>
        </p:blipFill>
        <p:spPr>
          <a:xfrm>
            <a:off x="1164920" y="1225095"/>
            <a:ext cx="3776597" cy="5034110"/>
          </a:xfrm>
          <a:prstGeom prst="rect">
            <a:avLst/>
          </a:prstGeom>
        </p:spPr>
      </p:pic>
    </p:spTree>
    <p:extLst>
      <p:ext uri="{BB962C8B-B14F-4D97-AF65-F5344CB8AC3E}">
        <p14:creationId xmlns:p14="http://schemas.microsoft.com/office/powerpoint/2010/main" val="41770946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96070-A898-2A9F-81D5-F679D00EB048}"/>
              </a:ext>
            </a:extLst>
          </p:cNvPr>
          <p:cNvSpPr>
            <a:spLocks noGrp="1"/>
          </p:cNvSpPr>
          <p:nvPr>
            <p:ph type="title"/>
          </p:nvPr>
        </p:nvSpPr>
        <p:spPr>
          <a:xfrm>
            <a:off x="804672" y="964692"/>
            <a:ext cx="5894832" cy="1188720"/>
          </a:xfrm>
        </p:spPr>
        <p:txBody>
          <a:bodyPr>
            <a:normAutofit/>
          </a:bodyPr>
          <a:lstStyle/>
          <a:p>
            <a:r>
              <a:rPr lang="en-US"/>
              <a:t>CIJFERS</a:t>
            </a:r>
          </a:p>
        </p:txBody>
      </p:sp>
      <p:sp>
        <p:nvSpPr>
          <p:cNvPr id="3" name="Content Placeholder 2">
            <a:extLst>
              <a:ext uri="{FF2B5EF4-FFF2-40B4-BE49-F238E27FC236}">
                <a16:creationId xmlns:a16="http://schemas.microsoft.com/office/drawing/2014/main" id="{38392D96-F115-EA12-AFF2-912D40959B79}"/>
              </a:ext>
            </a:extLst>
          </p:cNvPr>
          <p:cNvSpPr>
            <a:spLocks noGrp="1"/>
          </p:cNvSpPr>
          <p:nvPr>
            <p:ph idx="1"/>
          </p:nvPr>
        </p:nvSpPr>
        <p:spPr>
          <a:xfrm>
            <a:off x="740613" y="2450154"/>
            <a:ext cx="5963317" cy="3920822"/>
          </a:xfrm>
        </p:spPr>
        <p:txBody>
          <a:bodyPr vert="horz" lIns="91440" tIns="45720" rIns="91440" bIns="45720" rtlCol="0" anchor="t">
            <a:normAutofit/>
          </a:bodyPr>
          <a:lstStyle/>
          <a:p>
            <a:r>
              <a:rPr lang="en-US" sz="2000" dirty="0" err="1">
                <a:ea typeface="+mn-lt"/>
                <a:cs typeface="+mn-lt"/>
              </a:rPr>
              <a:t>Tussen</a:t>
            </a:r>
            <a:r>
              <a:rPr lang="en-US" sz="2000" dirty="0">
                <a:ea typeface="+mn-lt"/>
                <a:cs typeface="+mn-lt"/>
              </a:rPr>
              <a:t> </a:t>
            </a:r>
            <a:r>
              <a:rPr lang="en-US" sz="2000" dirty="0" err="1">
                <a:ea typeface="+mn-lt"/>
                <a:cs typeface="+mn-lt"/>
              </a:rPr>
              <a:t>januari</a:t>
            </a:r>
            <a:r>
              <a:rPr lang="en-US" sz="2000" dirty="0">
                <a:ea typeface="+mn-lt"/>
                <a:cs typeface="+mn-lt"/>
              </a:rPr>
              <a:t> '20 </a:t>
            </a:r>
            <a:r>
              <a:rPr lang="en-US" sz="2000" dirty="0" err="1">
                <a:ea typeface="+mn-lt"/>
                <a:cs typeface="+mn-lt"/>
              </a:rPr>
              <a:t>en</a:t>
            </a:r>
            <a:r>
              <a:rPr lang="en-US" sz="2000" dirty="0">
                <a:ea typeface="+mn-lt"/>
                <a:cs typeface="+mn-lt"/>
              </a:rPr>
              <a:t> </a:t>
            </a:r>
            <a:r>
              <a:rPr lang="en-US" sz="2000" dirty="0" err="1">
                <a:ea typeface="+mn-lt"/>
                <a:cs typeface="+mn-lt"/>
              </a:rPr>
              <a:t>mei</a:t>
            </a:r>
            <a:r>
              <a:rPr lang="en-US" sz="2000" dirty="0">
                <a:ea typeface="+mn-lt"/>
                <a:cs typeface="+mn-lt"/>
              </a:rPr>
              <a:t> '22 </a:t>
            </a:r>
            <a:r>
              <a:rPr lang="en-US" sz="2000" b="1" dirty="0">
                <a:ea typeface="+mn-lt"/>
                <a:cs typeface="+mn-lt"/>
              </a:rPr>
              <a:t>549 </a:t>
            </a:r>
            <a:r>
              <a:rPr lang="en-US" sz="2000" b="1" dirty="0" err="1">
                <a:ea typeface="+mn-lt"/>
                <a:cs typeface="+mn-lt"/>
              </a:rPr>
              <a:t>jongvolwassenen</a:t>
            </a:r>
            <a:r>
              <a:rPr lang="en-US" sz="2000" b="1" dirty="0">
                <a:ea typeface="+mn-lt"/>
                <a:cs typeface="+mn-lt"/>
              </a:rPr>
              <a:t> in </a:t>
            </a:r>
            <a:r>
              <a:rPr lang="en-US" sz="2000" b="1" dirty="0" err="1">
                <a:ea typeface="+mn-lt"/>
                <a:cs typeface="+mn-lt"/>
              </a:rPr>
              <a:t>begeleiding</a:t>
            </a:r>
            <a:r>
              <a:rPr lang="en-US" sz="2000" dirty="0">
                <a:ea typeface="+mn-lt"/>
                <a:cs typeface="+mn-lt"/>
              </a:rPr>
              <a:t> </a:t>
            </a:r>
          </a:p>
          <a:p>
            <a:r>
              <a:rPr lang="en-US" sz="2000" dirty="0" err="1"/>
              <a:t>Iets</a:t>
            </a:r>
            <a:r>
              <a:rPr lang="en-US" sz="2000" dirty="0"/>
              <a:t> </a:t>
            </a:r>
            <a:r>
              <a:rPr lang="en-US" sz="2000" dirty="0" err="1"/>
              <a:t>meer</a:t>
            </a:r>
            <a:r>
              <a:rPr lang="en-US" sz="2000" dirty="0"/>
              <a:t> dan ¼ </a:t>
            </a:r>
            <a:r>
              <a:rPr lang="en-US" sz="2000" dirty="0" err="1"/>
              <a:t>vrouwen</a:t>
            </a:r>
            <a:endParaRPr lang="en-US" sz="2000" dirty="0"/>
          </a:p>
          <a:p>
            <a:r>
              <a:rPr lang="en-US" sz="2000" dirty="0"/>
              <a:t>Afghanistan, </a:t>
            </a:r>
            <a:r>
              <a:rPr lang="en-US" sz="2000" dirty="0" err="1"/>
              <a:t>Somalië</a:t>
            </a:r>
            <a:r>
              <a:rPr lang="en-US" sz="2000" dirty="0"/>
              <a:t>, Eritrea</a:t>
            </a:r>
          </a:p>
          <a:p>
            <a:r>
              <a:rPr lang="en-US" sz="2000" dirty="0"/>
              <a:t>32 </a:t>
            </a:r>
            <a:r>
              <a:rPr lang="en-US" sz="2000" dirty="0" err="1"/>
              <a:t>doorverwijzers</a:t>
            </a:r>
            <a:r>
              <a:rPr lang="en-US" sz="2000" dirty="0"/>
              <a:t> die 4 of </a:t>
            </a:r>
            <a:r>
              <a:rPr lang="en-US" sz="2000" dirty="0" err="1"/>
              <a:t>meer</a:t>
            </a:r>
            <a:r>
              <a:rPr lang="en-US" sz="2000" dirty="0"/>
              <a:t> </a:t>
            </a:r>
            <a:r>
              <a:rPr lang="en-US" sz="2000" dirty="0" err="1"/>
              <a:t>jongvolwassenen</a:t>
            </a:r>
            <a:r>
              <a:rPr lang="en-US" sz="2000" dirty="0"/>
              <a:t> </a:t>
            </a:r>
            <a:r>
              <a:rPr lang="en-US" sz="2000" dirty="0" err="1"/>
              <a:t>doorverwezen</a:t>
            </a:r>
            <a:endParaRPr lang="en-US" sz="2000" dirty="0"/>
          </a:p>
          <a:p>
            <a:r>
              <a:rPr lang="en-US" sz="2000" dirty="0"/>
              <a:t>32% van </a:t>
            </a:r>
            <a:r>
              <a:rPr lang="en-US" sz="2000" dirty="0" err="1"/>
              <a:t>onze</a:t>
            </a:r>
            <a:r>
              <a:rPr lang="en-US" sz="2000" dirty="0"/>
              <a:t> </a:t>
            </a:r>
            <a:r>
              <a:rPr lang="en-US" sz="2000" dirty="0" err="1"/>
              <a:t>aanmeldingen</a:t>
            </a:r>
            <a:r>
              <a:rPr lang="en-US" sz="2000" dirty="0"/>
              <a:t> </a:t>
            </a:r>
            <a:r>
              <a:rPr lang="en-US" sz="2000" dirty="0" err="1"/>
              <a:t>zijn</a:t>
            </a:r>
            <a:r>
              <a:rPr lang="en-US" sz="2000" dirty="0"/>
              <a:t> via-via of via outreach</a:t>
            </a:r>
          </a:p>
          <a:p>
            <a:r>
              <a:rPr lang="en-US" sz="2000" dirty="0"/>
              <a:t>78% </a:t>
            </a:r>
            <a:r>
              <a:rPr lang="en-US" sz="2000" dirty="0" err="1"/>
              <a:t>positieve</a:t>
            </a:r>
            <a:r>
              <a:rPr lang="en-US" sz="2000" dirty="0"/>
              <a:t> </a:t>
            </a:r>
            <a:r>
              <a:rPr lang="en-US" sz="2000" dirty="0" err="1"/>
              <a:t>uitstroom</a:t>
            </a:r>
            <a:r>
              <a:rPr lang="en-US" sz="2000" dirty="0"/>
              <a:t> </a:t>
            </a:r>
            <a:r>
              <a:rPr lang="en-US" sz="2000" dirty="0" err="1"/>
              <a:t>naar</a:t>
            </a:r>
            <a:r>
              <a:rPr lang="en-US" sz="2000" dirty="0"/>
              <a:t> interim, vast contract of </a:t>
            </a:r>
            <a:r>
              <a:rPr lang="en-US" sz="2000" dirty="0" err="1"/>
              <a:t>opleiding</a:t>
            </a:r>
            <a:r>
              <a:rPr lang="en-US" sz="2000" dirty="0"/>
              <a:t> (</a:t>
            </a:r>
            <a:r>
              <a:rPr lang="en-US" sz="2000" dirty="0" err="1"/>
              <a:t>zonder</a:t>
            </a:r>
            <a:r>
              <a:rPr lang="en-US" sz="2000" dirty="0"/>
              <a:t> </a:t>
            </a:r>
            <a:r>
              <a:rPr lang="en-US" sz="2000" dirty="0" err="1"/>
              <a:t>jobstudenten</a:t>
            </a:r>
            <a:r>
              <a:rPr lang="en-US" sz="2000" dirty="0"/>
              <a:t>) </a:t>
            </a:r>
          </a:p>
          <a:p>
            <a:endParaRPr lang="en-US"/>
          </a:p>
        </p:txBody>
      </p:sp>
      <p:sp>
        <p:nvSpPr>
          <p:cNvPr id="18" name="Rectangle 17">
            <a:extLst>
              <a:ext uri="{FF2B5EF4-FFF2-40B4-BE49-F238E27FC236}">
                <a16:creationId xmlns:a16="http://schemas.microsoft.com/office/drawing/2014/main" id="{8CC23146-3D9E-4DD1-90F2-D9AAE4927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6706" y="964692"/>
            <a:ext cx="3986784"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20" name="Rectangle 19">
            <a:extLst>
              <a:ext uri="{FF2B5EF4-FFF2-40B4-BE49-F238E27FC236}">
                <a16:creationId xmlns:a16="http://schemas.microsoft.com/office/drawing/2014/main" id="{FB165923-D8A4-48EF-BD8D-8DF410BBE4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1298" y="1128683"/>
            <a:ext cx="3657600"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5" name="Picture 5">
            <a:extLst>
              <a:ext uri="{FF2B5EF4-FFF2-40B4-BE49-F238E27FC236}">
                <a16:creationId xmlns:a16="http://schemas.microsoft.com/office/drawing/2014/main" id="{CAEBDEEE-624B-2D4E-5032-7837D5F55536}"/>
              </a:ext>
            </a:extLst>
          </p:cNvPr>
          <p:cNvPicPr>
            <a:picLocks noChangeAspect="1"/>
          </p:cNvPicPr>
          <p:nvPr/>
        </p:nvPicPr>
        <p:blipFill>
          <a:blip r:embed="rId2"/>
          <a:stretch>
            <a:fillRect/>
          </a:stretch>
        </p:blipFill>
        <p:spPr>
          <a:xfrm>
            <a:off x="7715890" y="1777084"/>
            <a:ext cx="3328416" cy="3311773"/>
          </a:xfrm>
          <a:prstGeom prst="rect">
            <a:avLst/>
          </a:prstGeom>
        </p:spPr>
      </p:pic>
      <p:sp>
        <p:nvSpPr>
          <p:cNvPr id="6" name="TextBox 5">
            <a:extLst>
              <a:ext uri="{FF2B5EF4-FFF2-40B4-BE49-F238E27FC236}">
                <a16:creationId xmlns:a16="http://schemas.microsoft.com/office/drawing/2014/main" id="{9665894D-47CE-AFE2-E53C-A086A2FD055E}"/>
              </a:ext>
            </a:extLst>
          </p:cNvPr>
          <p:cNvSpPr txBox="1"/>
          <p:nvPr/>
        </p:nvSpPr>
        <p:spPr>
          <a:xfrm>
            <a:off x="9999667" y="4758776"/>
            <a:ext cx="127361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Werk of </a:t>
            </a:r>
            <a:r>
              <a:rPr kumimoji="0" lang="en-US" sz="1800" b="0" i="0" u="none" strike="noStrike" kern="1200" cap="none" spc="0" normalizeH="0" baseline="0" noProof="0" dirty="0" err="1">
                <a:ln>
                  <a:noFill/>
                </a:ln>
                <a:solidFill>
                  <a:srgbClr val="000000"/>
                </a:solidFill>
                <a:effectLst/>
                <a:uLnTx/>
                <a:uFillTx/>
                <a:latin typeface="Gill Sans MT" panose="020B0502020104020203"/>
                <a:ea typeface="+mn-ea"/>
                <a:cs typeface="+mn-cs"/>
              </a:rPr>
              <a:t>opleiding</a:t>
            </a:r>
          </a:p>
        </p:txBody>
      </p:sp>
      <p:sp>
        <p:nvSpPr>
          <p:cNvPr id="7" name="TextBox 6">
            <a:extLst>
              <a:ext uri="{FF2B5EF4-FFF2-40B4-BE49-F238E27FC236}">
                <a16:creationId xmlns:a16="http://schemas.microsoft.com/office/drawing/2014/main" id="{25AFE34E-8C6B-6E22-14A7-D5E2096101CC}"/>
              </a:ext>
            </a:extLst>
          </p:cNvPr>
          <p:cNvSpPr txBox="1"/>
          <p:nvPr/>
        </p:nvSpPr>
        <p:spPr>
          <a:xfrm>
            <a:off x="7591686" y="1777521"/>
            <a:ext cx="10521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Andere</a:t>
            </a:r>
          </a:p>
        </p:txBody>
      </p:sp>
      <p:sp>
        <p:nvSpPr>
          <p:cNvPr id="10" name="TextBox 9">
            <a:extLst>
              <a:ext uri="{FF2B5EF4-FFF2-40B4-BE49-F238E27FC236}">
                <a16:creationId xmlns:a16="http://schemas.microsoft.com/office/drawing/2014/main" id="{CA088A33-CC36-AA52-73C9-2CFC9FF10A49}"/>
              </a:ext>
            </a:extLst>
          </p:cNvPr>
          <p:cNvSpPr txBox="1"/>
          <p:nvPr/>
        </p:nvSpPr>
        <p:spPr>
          <a:xfrm>
            <a:off x="8607468" y="1248427"/>
            <a:ext cx="15532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UITSTROOM</a:t>
            </a:r>
          </a:p>
        </p:txBody>
      </p:sp>
    </p:spTree>
    <p:extLst>
      <p:ext uri="{BB962C8B-B14F-4D97-AF65-F5344CB8AC3E}">
        <p14:creationId xmlns:p14="http://schemas.microsoft.com/office/powerpoint/2010/main" val="34261819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C25DD4D-AF7C-475A-A237-1E6041A940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9185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el 1">
            <a:extLst>
              <a:ext uri="{FF2B5EF4-FFF2-40B4-BE49-F238E27FC236}">
                <a16:creationId xmlns:a16="http://schemas.microsoft.com/office/drawing/2014/main" id="{D9CD6BAB-B816-42D0-BBCE-99B0F31ED420}"/>
              </a:ext>
            </a:extLst>
          </p:cNvPr>
          <p:cNvSpPr>
            <a:spLocks noGrp="1"/>
          </p:cNvSpPr>
          <p:nvPr>
            <p:ph type="title"/>
          </p:nvPr>
        </p:nvSpPr>
        <p:spPr>
          <a:xfrm>
            <a:off x="1600200" y="4269282"/>
            <a:ext cx="8991600" cy="1264762"/>
          </a:xfrm>
        </p:spPr>
        <p:txBody>
          <a:bodyPr vert="horz" lIns="274320" tIns="182880" rIns="274320" bIns="182880" rtlCol="0" anchor="ctr" anchorCtr="1">
            <a:normAutofit/>
          </a:bodyPr>
          <a:lstStyle/>
          <a:p>
            <a:r>
              <a:rPr lang="en-US" sz="3200">
                <a:solidFill>
                  <a:srgbClr val="262626"/>
                </a:solidFill>
              </a:rPr>
              <a:t>Contact?</a:t>
            </a:r>
          </a:p>
        </p:txBody>
      </p:sp>
      <p:pic>
        <p:nvPicPr>
          <p:cNvPr id="7" name="Tijdelijke aanduiding voor inhoud 6">
            <a:extLst>
              <a:ext uri="{FF2B5EF4-FFF2-40B4-BE49-F238E27FC236}">
                <a16:creationId xmlns:a16="http://schemas.microsoft.com/office/drawing/2014/main" id="{45B3A0C0-9A9F-4698-BC13-CCD8A77691FE}"/>
              </a:ext>
            </a:extLst>
          </p:cNvPr>
          <p:cNvPicPr>
            <a:picLocks noGrp="1" noChangeAspect="1"/>
          </p:cNvPicPr>
          <p:nvPr>
            <p:ph sz="half" idx="1"/>
          </p:nvPr>
        </p:nvPicPr>
        <p:blipFill>
          <a:blip r:embed="rId3"/>
          <a:stretch>
            <a:fillRect/>
          </a:stretch>
        </p:blipFill>
        <p:spPr>
          <a:xfrm>
            <a:off x="2392856" y="169753"/>
            <a:ext cx="3460830" cy="4019282"/>
          </a:xfrm>
        </p:spPr>
      </p:pic>
      <p:sp>
        <p:nvSpPr>
          <p:cNvPr id="10" name="Tijdelijke aanduiding voor inhoud 9">
            <a:extLst>
              <a:ext uri="{FF2B5EF4-FFF2-40B4-BE49-F238E27FC236}">
                <a16:creationId xmlns:a16="http://schemas.microsoft.com/office/drawing/2014/main" id="{DCC62C0F-63C9-4FA7-9EBB-1D4FDF7A0EA0}"/>
              </a:ext>
            </a:extLst>
          </p:cNvPr>
          <p:cNvSpPr>
            <a:spLocks noGrp="1"/>
          </p:cNvSpPr>
          <p:nvPr>
            <p:ph sz="half" idx="2"/>
          </p:nvPr>
        </p:nvSpPr>
        <p:spPr/>
        <p:txBody>
          <a:bodyPr/>
          <a:lstStyle/>
          <a:p>
            <a:endParaRPr lang="nl-BE" dirty="0"/>
          </a:p>
        </p:txBody>
      </p:sp>
      <p:pic>
        <p:nvPicPr>
          <p:cNvPr id="12" name="Afbeelding 11">
            <a:extLst>
              <a:ext uri="{FF2B5EF4-FFF2-40B4-BE49-F238E27FC236}">
                <a16:creationId xmlns:a16="http://schemas.microsoft.com/office/drawing/2014/main" id="{D0D26EFB-CFC2-4F03-963D-69DF3A9D047E}"/>
              </a:ext>
            </a:extLst>
          </p:cNvPr>
          <p:cNvPicPr>
            <a:picLocks noChangeAspect="1"/>
          </p:cNvPicPr>
          <p:nvPr/>
        </p:nvPicPr>
        <p:blipFill>
          <a:blip r:embed="rId4"/>
          <a:stretch>
            <a:fillRect/>
          </a:stretch>
        </p:blipFill>
        <p:spPr>
          <a:xfrm>
            <a:off x="6096000" y="120912"/>
            <a:ext cx="3587812" cy="4027456"/>
          </a:xfrm>
          <a:prstGeom prst="rect">
            <a:avLst/>
          </a:prstGeom>
        </p:spPr>
      </p:pic>
    </p:spTree>
    <p:extLst>
      <p:ext uri="{BB962C8B-B14F-4D97-AF65-F5344CB8AC3E}">
        <p14:creationId xmlns:p14="http://schemas.microsoft.com/office/powerpoint/2010/main" val="35912785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dirty="0"/>
          </a:p>
        </p:txBody>
      </p:sp>
      <p:pic>
        <p:nvPicPr>
          <p:cNvPr id="10" name="Tijdelijke aanduiding voor inhoud 9" descr="Afbeelding met persoon&#10;&#10;Automatisch gegenereerde beschrijving">
            <a:extLst>
              <a:ext uri="{FF2B5EF4-FFF2-40B4-BE49-F238E27FC236}">
                <a16:creationId xmlns:a16="http://schemas.microsoft.com/office/drawing/2014/main" id="{D9CD6605-D533-4543-86CE-8CC9A3AEBDB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57043" y="476816"/>
            <a:ext cx="3519422" cy="2346281"/>
          </a:xfrm>
        </p:spPr>
      </p:pic>
      <p:pic>
        <p:nvPicPr>
          <p:cNvPr id="12" name="Afbeelding 11" descr="Afbeelding met persoon, binnen, klein, kamer&#10;&#10;Automatisch gegenereerde beschrijving">
            <a:extLst>
              <a:ext uri="{FF2B5EF4-FFF2-40B4-BE49-F238E27FC236}">
                <a16:creationId xmlns:a16="http://schemas.microsoft.com/office/drawing/2014/main" id="{E155BF9F-AA1F-4AE1-A625-76A1418471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002" y="642932"/>
            <a:ext cx="3258464" cy="2172309"/>
          </a:xfrm>
          <a:prstGeom prst="rect">
            <a:avLst/>
          </a:prstGeom>
        </p:spPr>
      </p:pic>
      <p:pic>
        <p:nvPicPr>
          <p:cNvPr id="15" name="Afbeelding 14" descr="Afbeelding met buiten, persoon, oranje&#10;&#10;Automatisch gegenereerde beschrijving">
            <a:extLst>
              <a:ext uri="{FF2B5EF4-FFF2-40B4-BE49-F238E27FC236}">
                <a16:creationId xmlns:a16="http://schemas.microsoft.com/office/drawing/2014/main" id="{630D3D2B-C1DC-4E40-8530-732FB39C82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0462"/>
          <a:stretch/>
        </p:blipFill>
        <p:spPr>
          <a:xfrm>
            <a:off x="6734911" y="3236955"/>
            <a:ext cx="2753059" cy="3082694"/>
          </a:xfrm>
          <a:prstGeom prst="rect">
            <a:avLst/>
          </a:prstGeom>
        </p:spPr>
      </p:pic>
      <p:pic>
        <p:nvPicPr>
          <p:cNvPr id="17" name="Afbeelding 16" descr="Afbeelding met tekst, persoon, binnen, werken&#10;&#10;Automatisch gegenereerde beschrijving">
            <a:extLst>
              <a:ext uri="{FF2B5EF4-FFF2-40B4-BE49-F238E27FC236}">
                <a16:creationId xmlns:a16="http://schemas.microsoft.com/office/drawing/2014/main" id="{EF86B28F-7BCE-4C0E-BB6F-373615966B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3306" y="3423970"/>
            <a:ext cx="3603758" cy="2401919"/>
          </a:xfrm>
          <a:prstGeom prst="rect">
            <a:avLst/>
          </a:prstGeom>
        </p:spPr>
      </p:pic>
      <p:pic>
        <p:nvPicPr>
          <p:cNvPr id="19" name="Afbeelding 18" descr="Afbeelding met tekst, binnen, persoon, staand&#10;&#10;Automatisch gegenereerde beschrijving">
            <a:extLst>
              <a:ext uri="{FF2B5EF4-FFF2-40B4-BE49-F238E27FC236}">
                <a16:creationId xmlns:a16="http://schemas.microsoft.com/office/drawing/2014/main" id="{0E27942D-FAE0-433C-9CF7-47DC5B5719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19933" y="510566"/>
            <a:ext cx="3128375" cy="2346281"/>
          </a:xfrm>
          <a:prstGeom prst="rect">
            <a:avLst/>
          </a:prstGeom>
        </p:spPr>
      </p:pic>
      <p:pic>
        <p:nvPicPr>
          <p:cNvPr id="21" name="Afbeelding 20" descr="Afbeelding met binnen, persoon&#10;&#10;Automatisch gegenereerde beschrijving">
            <a:extLst>
              <a:ext uri="{FF2B5EF4-FFF2-40B4-BE49-F238E27FC236}">
                <a16:creationId xmlns:a16="http://schemas.microsoft.com/office/drawing/2014/main" id="{47549D6B-6E64-4A99-941B-849B70A861C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29612" y="215926"/>
            <a:ext cx="1548703" cy="3990975"/>
          </a:xfrm>
          <a:prstGeom prst="rect">
            <a:avLst/>
          </a:prstGeom>
        </p:spPr>
      </p:pic>
      <p:pic>
        <p:nvPicPr>
          <p:cNvPr id="13" name="Afbeelding 12">
            <a:extLst>
              <a:ext uri="{FF2B5EF4-FFF2-40B4-BE49-F238E27FC236}">
                <a16:creationId xmlns:a16="http://schemas.microsoft.com/office/drawing/2014/main" id="{17F4709F-F352-4E4F-99DD-FCF519277533}"/>
              </a:ext>
            </a:extLst>
          </p:cNvPr>
          <p:cNvPicPr>
            <a:picLocks noChangeAspect="1"/>
          </p:cNvPicPr>
          <p:nvPr/>
        </p:nvPicPr>
        <p:blipFill>
          <a:blip r:embed="rId8"/>
          <a:stretch>
            <a:fillRect/>
          </a:stretch>
        </p:blipFill>
        <p:spPr>
          <a:xfrm>
            <a:off x="9635245" y="2948171"/>
            <a:ext cx="2101913" cy="3737813"/>
          </a:xfrm>
          <a:prstGeom prst="rect">
            <a:avLst/>
          </a:prstGeom>
        </p:spPr>
      </p:pic>
      <p:pic>
        <p:nvPicPr>
          <p:cNvPr id="23" name="Afbeelding 22" descr="Afbeelding met persoon, binnen, plafond, staand&#10;&#10;Automatisch gegenereerde beschrijving">
            <a:extLst>
              <a:ext uri="{FF2B5EF4-FFF2-40B4-BE49-F238E27FC236}">
                <a16:creationId xmlns:a16="http://schemas.microsoft.com/office/drawing/2014/main" id="{F563FA35-FE52-40C2-8065-065C0201517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92611" y="3165267"/>
            <a:ext cx="2426747" cy="3235662"/>
          </a:xfrm>
          <a:prstGeom prst="rect">
            <a:avLst/>
          </a:prstGeom>
        </p:spPr>
      </p:pic>
    </p:spTree>
    <p:extLst>
      <p:ext uri="{BB962C8B-B14F-4D97-AF65-F5344CB8AC3E}">
        <p14:creationId xmlns:p14="http://schemas.microsoft.com/office/powerpoint/2010/main" val="15667013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dirty="0"/>
              <a:t>ROEKA </a:t>
            </a:r>
            <a:endParaRPr lang="nl-BE" dirty="0">
              <a:solidFill>
                <a:srgbClr val="FF0000"/>
              </a:solidFill>
            </a:endParaRPr>
          </a:p>
        </p:txBody>
      </p:sp>
      <p:sp>
        <p:nvSpPr>
          <p:cNvPr id="5" name="Tijdelijke aanduiding voor tekst 4">
            <a:extLst>
              <a:ext uri="{FF2B5EF4-FFF2-40B4-BE49-F238E27FC236}">
                <a16:creationId xmlns:a16="http://schemas.microsoft.com/office/drawing/2014/main" id="{25D892F9-4E4D-C29F-A7D1-E927A37DBF96}"/>
              </a:ext>
            </a:extLst>
          </p:cNvPr>
          <p:cNvSpPr>
            <a:spLocks noGrp="1"/>
          </p:cNvSpPr>
          <p:nvPr>
            <p:ph type="body" idx="1"/>
          </p:nvPr>
        </p:nvSpPr>
        <p:spPr/>
        <p:txBody>
          <a:bodyPr>
            <a:normAutofit/>
          </a:bodyPr>
          <a:lstStyle/>
          <a:p>
            <a:pPr marL="0" indent="0">
              <a:buNone/>
            </a:pPr>
            <a:r>
              <a:rPr lang="nl-BE" sz="3200" b="1" dirty="0">
                <a:solidFill>
                  <a:srgbClr val="149EB8"/>
                </a:solidFill>
                <a:latin typeface="Arial" panose="020B0604020202020204" pitchFamily="34" charset="0"/>
              </a:rPr>
              <a:t>Digitaal infomoment ROEKA </a:t>
            </a:r>
          </a:p>
          <a:p>
            <a:pPr>
              <a:buFontTx/>
              <a:buChar char="-"/>
            </a:pPr>
            <a:r>
              <a:rPr lang="nl-BE" sz="3200" dirty="0">
                <a:latin typeface="Calibri" panose="020F0502020204030204" pitchFamily="34" charset="0"/>
              </a:rPr>
              <a:t>Woensdag 25/05 van 12u – 12u30 </a:t>
            </a:r>
          </a:p>
          <a:p>
            <a:pPr>
              <a:buFontTx/>
              <a:buChar char="-"/>
            </a:pPr>
            <a:r>
              <a:rPr lang="nl-BE" sz="3200" dirty="0">
                <a:effectLst/>
                <a:latin typeface="Calibri" panose="020F0502020204030204" pitchFamily="34" charset="0"/>
                <a:ea typeface="Calibri" panose="020F0502020204030204" pitchFamily="34" charset="0"/>
              </a:rPr>
              <a:t>Inschrijven kan via </a:t>
            </a:r>
            <a:r>
              <a:rPr lang="nl-BE" sz="3200" b="1" u="sng" dirty="0">
                <a:solidFill>
                  <a:srgbClr val="0563C1"/>
                </a:solidFill>
                <a:effectLst/>
                <a:latin typeface="Calibri" panose="020F0502020204030204" pitchFamily="34" charset="0"/>
                <a:ea typeface="Calibri" panose="020F0502020204030204" pitchFamily="34" charset="0"/>
                <a:hlinkClick r:id="rId3"/>
              </a:rPr>
              <a:t>deze link</a:t>
            </a:r>
            <a:r>
              <a:rPr lang="nl-BE" sz="3200" dirty="0">
                <a:effectLst/>
                <a:latin typeface="Calibri" panose="020F0502020204030204" pitchFamily="34" charset="0"/>
                <a:ea typeface="Calibri" panose="020F0502020204030204" pitchFamily="34" charset="0"/>
              </a:rPr>
              <a:t> </a:t>
            </a:r>
          </a:p>
          <a:p>
            <a:pPr>
              <a:buFontTx/>
              <a:buChar char="-"/>
            </a:pPr>
            <a:r>
              <a:rPr lang="nl-BE" sz="3200" dirty="0">
                <a:effectLst/>
                <a:latin typeface="Calibri" panose="020F0502020204030204" pitchFamily="34" charset="0"/>
                <a:ea typeface="Calibri" panose="020F0502020204030204" pitchFamily="34" charset="0"/>
              </a:rPr>
              <a:t>Uitleg over ROEKA + voorstelling team </a:t>
            </a:r>
          </a:p>
          <a:p>
            <a:pPr>
              <a:buFontTx/>
              <a:buChar char="-"/>
            </a:pPr>
            <a:r>
              <a:rPr lang="nl-BE" sz="3200" dirty="0">
                <a:latin typeface="Calibri" panose="020F0502020204030204" pitchFamily="34" charset="0"/>
                <a:ea typeface="Calibri" panose="020F0502020204030204" pitchFamily="34" charset="0"/>
              </a:rPr>
              <a:t>Vragen: </a:t>
            </a:r>
            <a:r>
              <a:rPr lang="nl-BE" sz="3200" dirty="0">
                <a:latin typeface="Calibri" panose="020F0502020204030204" pitchFamily="34" charset="0"/>
                <a:ea typeface="Calibri" panose="020F0502020204030204" pitchFamily="34" charset="0"/>
                <a:hlinkClick r:id="rId4"/>
              </a:rPr>
              <a:t>ROEKA@welzijn13.be</a:t>
            </a:r>
            <a:r>
              <a:rPr lang="nl-BE" sz="3200" dirty="0">
                <a:latin typeface="Calibri" panose="020F0502020204030204" pitchFamily="34" charset="0"/>
                <a:ea typeface="Calibri" panose="020F0502020204030204" pitchFamily="34" charset="0"/>
              </a:rPr>
              <a:t> </a:t>
            </a:r>
            <a:endParaRPr lang="nl-BE" sz="3200" dirty="0">
              <a:effectLst/>
              <a:latin typeface="Calibri" panose="020F0502020204030204" pitchFamily="34" charset="0"/>
              <a:ea typeface="Calibri" panose="020F0502020204030204" pitchFamily="34" charset="0"/>
            </a:endParaRPr>
          </a:p>
        </p:txBody>
      </p:sp>
      <p:pic>
        <p:nvPicPr>
          <p:cNvPr id="9" name="Afbeelding 8">
            <a:extLst>
              <a:ext uri="{FF2B5EF4-FFF2-40B4-BE49-F238E27FC236}">
                <a16:creationId xmlns:a16="http://schemas.microsoft.com/office/drawing/2014/main" id="{34FE5641-CC48-F99D-98E9-34D6C1031C6C}"/>
              </a:ext>
            </a:extLst>
          </p:cNvPr>
          <p:cNvPicPr>
            <a:picLocks noChangeAspect="1"/>
          </p:cNvPicPr>
          <p:nvPr/>
        </p:nvPicPr>
        <p:blipFill>
          <a:blip r:embed="rId5"/>
          <a:stretch>
            <a:fillRect/>
          </a:stretch>
        </p:blipFill>
        <p:spPr>
          <a:xfrm>
            <a:off x="8467816" y="1574373"/>
            <a:ext cx="3099047" cy="3099047"/>
          </a:xfrm>
          <a:prstGeom prst="rect">
            <a:avLst/>
          </a:prstGeom>
        </p:spPr>
      </p:pic>
    </p:spTree>
    <p:extLst>
      <p:ext uri="{BB962C8B-B14F-4D97-AF65-F5344CB8AC3E}">
        <p14:creationId xmlns:p14="http://schemas.microsoft.com/office/powerpoint/2010/main" val="4242310010"/>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BDF7A8F6-37DB-E7B6-D242-BF4B8840F18D}"/>
              </a:ext>
            </a:extLst>
          </p:cNvPr>
          <p:cNvSpPr>
            <a:spLocks noGrp="1"/>
          </p:cNvSpPr>
          <p:nvPr>
            <p:ph type="body" sz="quarter" idx="14"/>
          </p:nvPr>
        </p:nvSpPr>
        <p:spPr>
          <a:xfrm>
            <a:off x="1190625" y="3496246"/>
            <a:ext cx="9810750" cy="1147302"/>
          </a:xfrm>
        </p:spPr>
        <p:txBody>
          <a:bodyPr/>
          <a:lstStyle/>
          <a:p>
            <a:r>
              <a:rPr lang="nl-BE" sz="6000" b="0" i="0" dirty="0">
                <a:solidFill>
                  <a:srgbClr val="000000"/>
                </a:solidFill>
                <a:effectLst/>
                <a:latin typeface="Times New Roman" panose="02020603050405020304" pitchFamily="18" charset="0"/>
              </a:rPr>
              <a:t>Bedankt</a:t>
            </a:r>
            <a:r>
              <a:rPr lang="nl-BE" sz="1800" b="0" i="0" dirty="0">
                <a:solidFill>
                  <a:srgbClr val="000000"/>
                </a:solidFill>
                <a:effectLst/>
                <a:latin typeface="Times New Roman" panose="02020603050405020304" pitchFamily="18" charset="0"/>
              </a:rPr>
              <a:t> </a:t>
            </a:r>
            <a:r>
              <a:rPr lang="nl-BE" sz="6000" b="0" i="0" dirty="0">
                <a:solidFill>
                  <a:srgbClr val="000000"/>
                </a:solidFill>
                <a:effectLst/>
                <a:latin typeface="Times New Roman" panose="02020603050405020304" pitchFamily="18" charset="0"/>
              </a:rPr>
              <a:t>voor jullie aandacht!   </a:t>
            </a:r>
            <a:endParaRPr lang="nl-BE" sz="1800" dirty="0"/>
          </a:p>
        </p:txBody>
      </p:sp>
    </p:spTree>
    <p:extLst>
      <p:ext uri="{BB962C8B-B14F-4D97-AF65-F5344CB8AC3E}">
        <p14:creationId xmlns:p14="http://schemas.microsoft.com/office/powerpoint/2010/main" val="193875629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A3FCB4-7DF1-4A04-85F1-C2B4499A3B0D}"/>
              </a:ext>
            </a:extLst>
          </p:cNvPr>
          <p:cNvSpPr>
            <a:spLocks noGrp="1"/>
          </p:cNvSpPr>
          <p:nvPr>
            <p:ph type="title"/>
          </p:nvPr>
        </p:nvSpPr>
        <p:spPr>
          <a:xfrm>
            <a:off x="1228818" y="735856"/>
            <a:ext cx="10515600" cy="1325563"/>
          </a:xfrm>
        </p:spPr>
        <p:txBody>
          <a:bodyPr/>
          <a:lstStyle/>
          <a:p>
            <a:r>
              <a:rPr lang="nl-NL" dirty="0">
                <a:cs typeface="Calibri Light"/>
              </a:rPr>
              <a:t>Minor-</a:t>
            </a:r>
            <a:r>
              <a:rPr lang="nl-NL" dirty="0" err="1">
                <a:cs typeface="Calibri Light"/>
              </a:rPr>
              <a:t>Ndako</a:t>
            </a:r>
            <a:endParaRPr lang="nl-NL" dirty="0" err="1"/>
          </a:p>
        </p:txBody>
      </p:sp>
      <p:sp>
        <p:nvSpPr>
          <p:cNvPr id="3" name="Tijdelijke aanduiding voor inhoud 2">
            <a:extLst>
              <a:ext uri="{FF2B5EF4-FFF2-40B4-BE49-F238E27FC236}">
                <a16:creationId xmlns:a16="http://schemas.microsoft.com/office/drawing/2014/main" id="{B983C52C-68BC-45ED-AFD5-84A04829CF88}"/>
              </a:ext>
            </a:extLst>
          </p:cNvPr>
          <p:cNvSpPr>
            <a:spLocks noGrp="1"/>
          </p:cNvSpPr>
          <p:nvPr>
            <p:ph idx="1"/>
          </p:nvPr>
        </p:nvSpPr>
        <p:spPr>
          <a:xfrm>
            <a:off x="1078423" y="2131604"/>
            <a:ext cx="10515600" cy="4074686"/>
          </a:xfrm>
        </p:spPr>
        <p:txBody>
          <a:bodyPr vert="horz" lIns="91440" tIns="45720" rIns="91440" bIns="45720" rtlCol="0" anchor="t">
            <a:normAutofit fontScale="92500" lnSpcReduction="10000"/>
          </a:bodyPr>
          <a:lstStyle/>
          <a:p>
            <a:r>
              <a:rPr lang="nl-NL" dirty="0">
                <a:cs typeface="Calibri"/>
              </a:rPr>
              <a:t>Opgericht in 2000 en erkend door de Vlaamse Gemeenschap in het kader van de integrale jeugdhulp</a:t>
            </a:r>
          </a:p>
          <a:p>
            <a:r>
              <a:rPr lang="nl-NL" dirty="0">
                <a:cs typeface="Calibri"/>
              </a:rPr>
              <a:t>Biedt aangepaste zorg en begeleiding voor de meeste kwetsbare kinderen, jongeren en hun context in een problematische situatie. </a:t>
            </a:r>
          </a:p>
          <a:p>
            <a:pPr lvl="1"/>
            <a:r>
              <a:rPr lang="nl-NL" dirty="0">
                <a:ea typeface="+mn-lt"/>
                <a:cs typeface="+mn-lt"/>
              </a:rPr>
              <a:t>Kinderen en gezinnen uit Brussel en Vlaams Brabant </a:t>
            </a:r>
            <a:endParaRPr lang="en-US" dirty="0">
              <a:ea typeface="+mn-lt"/>
              <a:cs typeface="+mn-lt"/>
            </a:endParaRPr>
          </a:p>
          <a:p>
            <a:pPr lvl="1"/>
            <a:r>
              <a:rPr lang="nl-NL" dirty="0">
                <a:ea typeface="+mn-lt"/>
                <a:cs typeface="+mn-lt"/>
              </a:rPr>
              <a:t>Niet-begeleide minderjarige vluchtelingen</a:t>
            </a:r>
          </a:p>
          <a:p>
            <a:pPr lvl="2"/>
            <a:r>
              <a:rPr lang="nl-NL" dirty="0">
                <a:cs typeface="Calibri"/>
              </a:rPr>
              <a:t>Jonger dan 18</a:t>
            </a:r>
          </a:p>
          <a:p>
            <a:pPr lvl="2"/>
            <a:r>
              <a:rPr lang="nl-NL" dirty="0">
                <a:cs typeface="Calibri"/>
              </a:rPr>
              <a:t>Niet begeleid door ouder of voogd</a:t>
            </a:r>
          </a:p>
          <a:p>
            <a:pPr lvl="2"/>
            <a:r>
              <a:rPr lang="nl-NL" dirty="0">
                <a:cs typeface="Calibri"/>
              </a:rPr>
              <a:t>Onderdaan derde land (niet EU)</a:t>
            </a:r>
          </a:p>
          <a:p>
            <a:pPr lvl="2"/>
            <a:r>
              <a:rPr lang="nl-NL" dirty="0">
                <a:cs typeface="Calibri"/>
              </a:rPr>
              <a:t>Geen wettig verblijf in BE / in asielprocedure</a:t>
            </a:r>
          </a:p>
          <a:p>
            <a:pPr lvl="2"/>
            <a:r>
              <a:rPr lang="nl-NL" dirty="0">
                <a:cs typeface="Calibri"/>
              </a:rPr>
              <a:t>Ook Europese minderjarigen in kwetsbare toestand , aanvraag slachtoffer mensenhandel of mensensmokkel. </a:t>
            </a:r>
          </a:p>
        </p:txBody>
      </p:sp>
    </p:spTree>
    <p:extLst>
      <p:ext uri="{BB962C8B-B14F-4D97-AF65-F5344CB8AC3E}">
        <p14:creationId xmlns:p14="http://schemas.microsoft.com/office/powerpoint/2010/main" val="1964697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FFDD08-5AE2-406F-810B-90212ECD821B}"/>
              </a:ext>
            </a:extLst>
          </p:cNvPr>
          <p:cNvSpPr>
            <a:spLocks noGrp="1"/>
          </p:cNvSpPr>
          <p:nvPr>
            <p:ph type="title"/>
          </p:nvPr>
        </p:nvSpPr>
        <p:spPr>
          <a:xfrm>
            <a:off x="711663" y="732767"/>
            <a:ext cx="10515600" cy="1325563"/>
          </a:xfrm>
        </p:spPr>
        <p:txBody>
          <a:bodyPr/>
          <a:lstStyle/>
          <a:p>
            <a:r>
              <a:rPr lang="nl-NL" dirty="0">
                <a:cs typeface="Calibri Light"/>
              </a:rPr>
              <a:t>Missie</a:t>
            </a:r>
            <a:endParaRPr lang="nl-NL" dirty="0"/>
          </a:p>
        </p:txBody>
      </p:sp>
      <p:pic>
        <p:nvPicPr>
          <p:cNvPr id="4" name="Afbeelding 4" descr="Afbeelding met binnen, tafel, kamer, stoel&#10;&#10;Automatisch gegenereerde beschrijving">
            <a:extLst>
              <a:ext uri="{FF2B5EF4-FFF2-40B4-BE49-F238E27FC236}">
                <a16:creationId xmlns:a16="http://schemas.microsoft.com/office/drawing/2014/main" id="{EB127A57-92F0-4827-AB9F-70B82337E2C5}"/>
              </a:ext>
            </a:extLst>
          </p:cNvPr>
          <p:cNvPicPr>
            <a:picLocks noGrp="1" noChangeAspect="1"/>
          </p:cNvPicPr>
          <p:nvPr>
            <p:ph idx="1"/>
          </p:nvPr>
        </p:nvPicPr>
        <p:blipFill>
          <a:blip r:embed="rId3"/>
          <a:stretch>
            <a:fillRect/>
          </a:stretch>
        </p:blipFill>
        <p:spPr>
          <a:xfrm>
            <a:off x="5459750" y="1210041"/>
            <a:ext cx="6623812" cy="5125628"/>
          </a:xfrm>
        </p:spPr>
      </p:pic>
      <p:sp>
        <p:nvSpPr>
          <p:cNvPr id="5" name="Tekstvak 4">
            <a:extLst>
              <a:ext uri="{FF2B5EF4-FFF2-40B4-BE49-F238E27FC236}">
                <a16:creationId xmlns:a16="http://schemas.microsoft.com/office/drawing/2014/main" id="{B841E316-1ECA-4A59-96EB-99A08E348494}"/>
              </a:ext>
            </a:extLst>
          </p:cNvPr>
          <p:cNvSpPr txBox="1"/>
          <p:nvPr/>
        </p:nvSpPr>
        <p:spPr>
          <a:xfrm>
            <a:off x="152400" y="1836173"/>
            <a:ext cx="5152101" cy="40010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ct val="20000"/>
              </a:spcBef>
              <a:spcAft>
                <a:spcPts val="0"/>
              </a:spcAft>
              <a:buClrTx/>
              <a:buSzTx/>
              <a:buFont typeface="Arial"/>
              <a:buChar char="•"/>
              <a:tabLst/>
              <a:defRPr/>
            </a:pPr>
            <a:r>
              <a:rPr kumimoji="0" lang="nl-BE" sz="20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 Maatschappelijke inclusie realiseren</a:t>
            </a:r>
            <a:endParaRPr kumimoji="0" lang="en-US" sz="20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endParaRPr>
          </a:p>
          <a:p>
            <a:pPr marL="285750" marR="0" lvl="0" indent="-285750" algn="l" defTabSz="914400" rtl="0" eaLnBrk="1" fontAlgn="auto" latinLnBrk="0" hangingPunct="1">
              <a:lnSpc>
                <a:spcPct val="100000"/>
              </a:lnSpc>
              <a:spcBef>
                <a:spcPct val="20000"/>
              </a:spcBef>
              <a:spcAft>
                <a:spcPts val="0"/>
              </a:spcAft>
              <a:buClrTx/>
              <a:buSzTx/>
              <a:buFont typeface="Arial"/>
              <a:buChar char="•"/>
              <a:tabLst/>
              <a:defRPr/>
            </a:pPr>
            <a:r>
              <a:rPr kumimoji="0" lang="nl-BE" sz="20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Ondersteuning bieden, blijvend kansen bieden en zoeken naar een hulpverleningsperspectief</a:t>
            </a:r>
            <a:endParaRPr kumimoji="0" lang="en-US" sz="20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endParaRPr>
          </a:p>
          <a:p>
            <a:pPr marL="285750" marR="0" lvl="0" indent="-285750" algn="l" defTabSz="914400" rtl="0" eaLnBrk="1" fontAlgn="auto" latinLnBrk="0" hangingPunct="1">
              <a:lnSpc>
                <a:spcPct val="100000"/>
              </a:lnSpc>
              <a:spcBef>
                <a:spcPct val="20000"/>
              </a:spcBef>
              <a:spcAft>
                <a:spcPts val="0"/>
              </a:spcAft>
              <a:buClrTx/>
              <a:buSzTx/>
              <a:buFont typeface="Arial"/>
              <a:buChar char="•"/>
              <a:tabLst/>
              <a:defRPr/>
            </a:pPr>
            <a:r>
              <a:rPr kumimoji="0" lang="nl-BE" sz="20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Jongeren sterker en weerbaarder maken voor de toekomst</a:t>
            </a:r>
          </a:p>
          <a:p>
            <a:pPr marL="285750" marR="0" lvl="0" indent="-285750" algn="l" defTabSz="914400" rtl="0" eaLnBrk="1" fontAlgn="auto" latinLnBrk="0" hangingPunct="1">
              <a:lnSpc>
                <a:spcPct val="100000"/>
              </a:lnSpc>
              <a:spcBef>
                <a:spcPct val="20000"/>
              </a:spcBef>
              <a:spcAft>
                <a:spcPts val="0"/>
              </a:spcAft>
              <a:buClrTx/>
              <a:buSzTx/>
              <a:buFont typeface="Arial"/>
              <a:buChar char="•"/>
              <a:tabLst/>
              <a:defRPr/>
            </a:pPr>
            <a:r>
              <a:rPr kumimoji="0" lang="nl-BE" sz="20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Warm en veilig nest waar ze energie opdoen &amp; kracht vinden</a:t>
            </a:r>
            <a:endPar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ct val="20000"/>
              </a:spcBef>
              <a:spcAft>
                <a:spcPts val="0"/>
              </a:spcAft>
              <a:buClrTx/>
              <a:buSzTx/>
              <a:buFont typeface="Arial"/>
              <a:buChar char="•"/>
              <a:tabLst/>
              <a:defRPr/>
            </a:pPr>
            <a:r>
              <a:rPr kumimoji="0" lang="nl-BE" sz="20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Samenleving sensibiliseren, overheid adviseren, kinderen en jongeren een stem geven.</a:t>
            </a:r>
            <a:endParaRPr kumimoji="0" lang="en-US" sz="20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3934811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48B9F6-DE5F-47F1-A017-E2E33087A6C3}"/>
              </a:ext>
            </a:extLst>
          </p:cNvPr>
          <p:cNvSpPr>
            <a:spLocks noGrp="1"/>
          </p:cNvSpPr>
          <p:nvPr>
            <p:ph type="title"/>
          </p:nvPr>
        </p:nvSpPr>
        <p:spPr/>
        <p:txBody>
          <a:bodyPr/>
          <a:lstStyle/>
          <a:p>
            <a:endParaRPr lang="nl-NL"/>
          </a:p>
        </p:txBody>
      </p:sp>
      <p:pic>
        <p:nvPicPr>
          <p:cNvPr id="11" name="Tijdelijke aanduiding voor inhoud 10" descr="Afbeelding met tafel&#10;&#10;Automatisch gegenereerde beschrijving">
            <a:extLst>
              <a:ext uri="{FF2B5EF4-FFF2-40B4-BE49-F238E27FC236}">
                <a16:creationId xmlns:a16="http://schemas.microsoft.com/office/drawing/2014/main" id="{322CE566-D4FC-6AE2-5067-2F08E100650B}"/>
              </a:ext>
            </a:extLst>
          </p:cNvPr>
          <p:cNvPicPr>
            <a:picLocks noGrp="1" noChangeAspect="1"/>
          </p:cNvPicPr>
          <p:nvPr>
            <p:ph idx="1"/>
          </p:nvPr>
        </p:nvPicPr>
        <p:blipFill>
          <a:blip r:embed="rId3"/>
          <a:stretch>
            <a:fillRect/>
          </a:stretch>
        </p:blipFill>
        <p:spPr>
          <a:xfrm>
            <a:off x="0" y="991346"/>
            <a:ext cx="12192000" cy="7352865"/>
          </a:xfrm>
        </p:spPr>
      </p:pic>
    </p:spTree>
    <p:extLst>
      <p:ext uri="{BB962C8B-B14F-4D97-AF65-F5344CB8AC3E}">
        <p14:creationId xmlns:p14="http://schemas.microsoft.com/office/powerpoint/2010/main" val="211005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B38F768A-F4C4-0307-FB0F-3E90FDAA0601}"/>
              </a:ext>
            </a:extLst>
          </p:cNvPr>
          <p:cNvPicPr>
            <a:picLocks noChangeAspect="1"/>
          </p:cNvPicPr>
          <p:nvPr/>
        </p:nvPicPr>
        <p:blipFill>
          <a:blip r:embed="rId3"/>
          <a:stretch>
            <a:fillRect/>
          </a:stretch>
        </p:blipFill>
        <p:spPr>
          <a:xfrm>
            <a:off x="1697180" y="857004"/>
            <a:ext cx="9193557" cy="6508830"/>
          </a:xfrm>
          <a:prstGeom prst="rect">
            <a:avLst/>
          </a:prstGeom>
        </p:spPr>
      </p:pic>
    </p:spTree>
    <p:extLst>
      <p:ext uri="{BB962C8B-B14F-4D97-AF65-F5344CB8AC3E}">
        <p14:creationId xmlns:p14="http://schemas.microsoft.com/office/powerpoint/2010/main" val="1269338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0CF3E2-E323-4E8C-8020-B4F52E94F8C4}"/>
              </a:ext>
            </a:extLst>
          </p:cNvPr>
          <p:cNvSpPr>
            <a:spLocks noGrp="1"/>
          </p:cNvSpPr>
          <p:nvPr>
            <p:ph type="title"/>
          </p:nvPr>
        </p:nvSpPr>
        <p:spPr>
          <a:xfrm>
            <a:off x="957469" y="990864"/>
            <a:ext cx="10515600" cy="1202660"/>
          </a:xfrm>
        </p:spPr>
        <p:txBody>
          <a:bodyPr>
            <a:normAutofit fontScale="90000"/>
          </a:bodyPr>
          <a:lstStyle/>
          <a:p>
            <a:r>
              <a:rPr lang="nl-NL" dirty="0">
                <a:cs typeface="Calibri Light"/>
              </a:rPr>
              <a:t>CBAW - </a:t>
            </a:r>
            <a:r>
              <a:rPr lang="nl-NL" dirty="0">
                <a:ea typeface="+mj-lt"/>
                <a:cs typeface="+mj-lt"/>
              </a:rPr>
              <a:t>Context begeleiding in functie van autonoom wonen</a:t>
            </a:r>
          </a:p>
          <a:p>
            <a:endParaRPr lang="nl-NL">
              <a:cs typeface="Calibri Light"/>
            </a:endParaRPr>
          </a:p>
        </p:txBody>
      </p:sp>
      <p:sp>
        <p:nvSpPr>
          <p:cNvPr id="3" name="Tijdelijke aanduiding voor inhoud 2">
            <a:extLst>
              <a:ext uri="{FF2B5EF4-FFF2-40B4-BE49-F238E27FC236}">
                <a16:creationId xmlns:a16="http://schemas.microsoft.com/office/drawing/2014/main" id="{F8ED774B-D159-4334-8A61-C0B0990591B5}"/>
              </a:ext>
            </a:extLst>
          </p:cNvPr>
          <p:cNvSpPr>
            <a:spLocks noGrp="1"/>
          </p:cNvSpPr>
          <p:nvPr>
            <p:ph idx="1"/>
          </p:nvPr>
        </p:nvSpPr>
        <p:spPr>
          <a:xfrm>
            <a:off x="957469" y="2058074"/>
            <a:ext cx="10515600" cy="4351338"/>
          </a:xfrm>
        </p:spPr>
        <p:txBody>
          <a:bodyPr vert="horz" lIns="91440" tIns="45720" rIns="91440" bIns="45720" rtlCol="0" anchor="t">
            <a:normAutofit lnSpcReduction="10000"/>
          </a:bodyPr>
          <a:lstStyle/>
          <a:p>
            <a:pPr>
              <a:lnSpc>
                <a:spcPct val="100000"/>
              </a:lnSpc>
              <a:spcBef>
                <a:spcPct val="20000"/>
              </a:spcBef>
            </a:pPr>
            <a:r>
              <a:rPr lang="nl-BE" dirty="0">
                <a:ea typeface="+mn-lt"/>
                <a:cs typeface="+mn-lt"/>
              </a:rPr>
              <a:t>NBMV of jonge vluchtelingen tussen 16 en 25 jaar die</a:t>
            </a:r>
            <a:endParaRPr lang="en-US" dirty="0">
              <a:ea typeface="+mn-lt"/>
              <a:cs typeface="+mn-lt"/>
            </a:endParaRPr>
          </a:p>
          <a:p>
            <a:pPr lvl="1">
              <a:lnSpc>
                <a:spcPct val="100000"/>
              </a:lnSpc>
              <a:spcBef>
                <a:spcPct val="20000"/>
              </a:spcBef>
            </a:pPr>
            <a:r>
              <a:rPr lang="nl-BE" dirty="0">
                <a:ea typeface="+mn-lt"/>
                <a:cs typeface="+mn-lt"/>
              </a:rPr>
              <a:t>de overstap willen maken naar zelfstandig wonen</a:t>
            </a:r>
            <a:endParaRPr lang="en-US" dirty="0">
              <a:ea typeface="+mn-lt"/>
              <a:cs typeface="+mn-lt"/>
            </a:endParaRPr>
          </a:p>
          <a:p>
            <a:pPr lvl="1">
              <a:lnSpc>
                <a:spcPct val="100000"/>
              </a:lnSpc>
              <a:spcBef>
                <a:spcPct val="20000"/>
              </a:spcBef>
            </a:pPr>
            <a:r>
              <a:rPr lang="nl-BE" dirty="0">
                <a:ea typeface="+mn-lt"/>
                <a:cs typeface="+mn-lt"/>
              </a:rPr>
              <a:t>alleen wonen en verschillende hulpvragen hebben</a:t>
            </a:r>
            <a:endParaRPr lang="en-US" dirty="0">
              <a:ea typeface="+mn-lt"/>
              <a:cs typeface="+mn-lt"/>
            </a:endParaRPr>
          </a:p>
          <a:p>
            <a:r>
              <a:rPr lang="nl-BE" dirty="0">
                <a:ea typeface="+mn-lt"/>
                <a:cs typeface="+mn-lt"/>
              </a:rPr>
              <a:t>Een individuele en integrale begeleiding op maat </a:t>
            </a:r>
            <a:endParaRPr lang="nl-BE" dirty="0"/>
          </a:p>
          <a:p>
            <a:r>
              <a:rPr lang="nl-BE" dirty="0">
                <a:ea typeface="+mn-lt"/>
                <a:cs typeface="+mn-lt"/>
              </a:rPr>
              <a:t>Vertrouwensband creëren </a:t>
            </a:r>
          </a:p>
          <a:p>
            <a:r>
              <a:rPr lang="nl-BE" dirty="0">
                <a:ea typeface="+mn-lt"/>
                <a:cs typeface="+mn-lt"/>
              </a:rPr>
              <a:t>Jongeren begeleiden op zijn/ haar pad met vasthoudend engagement</a:t>
            </a:r>
          </a:p>
          <a:p>
            <a:pPr>
              <a:lnSpc>
                <a:spcPct val="100000"/>
              </a:lnSpc>
              <a:spcBef>
                <a:spcPct val="20000"/>
              </a:spcBef>
            </a:pPr>
            <a:r>
              <a:rPr lang="nl-BE" dirty="0">
                <a:ea typeface="+mn-lt"/>
                <a:cs typeface="+mn-lt"/>
              </a:rPr>
              <a:t>Samenwerken met netwerk</a:t>
            </a:r>
          </a:p>
          <a:p>
            <a:pPr>
              <a:lnSpc>
                <a:spcPct val="100000"/>
              </a:lnSpc>
              <a:spcBef>
                <a:spcPct val="20000"/>
              </a:spcBef>
            </a:pPr>
            <a:r>
              <a:rPr lang="nl-BE" dirty="0">
                <a:ea typeface="+mn-lt"/>
                <a:cs typeface="+mn-lt"/>
              </a:rPr>
              <a:t>Afdelingen in Brussel, Leuven, Gent, Kortrijk en Aalst</a:t>
            </a:r>
            <a:endParaRPr lang="en-US" dirty="0">
              <a:ea typeface="+mn-lt"/>
              <a:cs typeface="+mn-lt"/>
            </a:endParaRPr>
          </a:p>
          <a:p>
            <a:pPr>
              <a:lnSpc>
                <a:spcPct val="100000"/>
              </a:lnSpc>
              <a:spcBef>
                <a:spcPct val="20000"/>
              </a:spcBef>
            </a:pPr>
            <a:r>
              <a:rPr lang="nl-BE" dirty="0">
                <a:ea typeface="+mn-lt"/>
                <a:cs typeface="+mn-lt"/>
              </a:rPr>
              <a:t>Zowel rechtstreeks als niet rechtstreeks toegankelijk aanbod</a:t>
            </a:r>
            <a:endParaRPr lang="en-US" dirty="0">
              <a:ea typeface="+mn-lt"/>
              <a:cs typeface="+mn-lt"/>
            </a:endParaRPr>
          </a:p>
          <a:p>
            <a:pPr>
              <a:lnSpc>
                <a:spcPct val="100000"/>
              </a:lnSpc>
              <a:spcBef>
                <a:spcPct val="20000"/>
              </a:spcBef>
            </a:pPr>
            <a:endParaRPr lang="nl-BE" dirty="0">
              <a:cs typeface="Calibri"/>
            </a:endParaRPr>
          </a:p>
          <a:p>
            <a:endParaRPr lang="nl-NL" dirty="0">
              <a:cs typeface="Calibri"/>
            </a:endParaRPr>
          </a:p>
        </p:txBody>
      </p:sp>
    </p:spTree>
    <p:extLst>
      <p:ext uri="{BB962C8B-B14F-4D97-AF65-F5344CB8AC3E}">
        <p14:creationId xmlns:p14="http://schemas.microsoft.com/office/powerpoint/2010/main" val="23690945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a:extLst>
              <a:ext uri="{FF2B5EF4-FFF2-40B4-BE49-F238E27FC236}">
                <a16:creationId xmlns:a16="http://schemas.microsoft.com/office/drawing/2014/main" id="{EA47F76E-8C96-447F-B3C6-A7C831512113}"/>
              </a:ext>
            </a:extLst>
          </p:cNvPr>
          <p:cNvPicPr>
            <a:picLocks noGrp="1" noChangeAspect="1"/>
          </p:cNvPicPr>
          <p:nvPr>
            <p:ph idx="1"/>
          </p:nvPr>
        </p:nvPicPr>
        <p:blipFill>
          <a:blip r:embed="rId3"/>
          <a:stretch>
            <a:fillRect/>
          </a:stretch>
        </p:blipFill>
        <p:spPr>
          <a:xfrm>
            <a:off x="2078291" y="1259316"/>
            <a:ext cx="7913637" cy="5205394"/>
          </a:xfrm>
        </p:spPr>
      </p:pic>
    </p:spTree>
    <p:extLst>
      <p:ext uri="{BB962C8B-B14F-4D97-AF65-F5344CB8AC3E}">
        <p14:creationId xmlns:p14="http://schemas.microsoft.com/office/powerpoint/2010/main" val="3851929145"/>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5.png"/></Relationships>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kket">
  <a:themeElements>
    <a:clrScheme name="Parcel">
      <a:dk1>
        <a:srgbClr val="000000"/>
      </a:dk1>
      <a:lt1>
        <a:sysClr val="window" lastClr="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A425FB89-E954-4A2A-81DC-D90804A94DBA}"/>
    </a:ext>
  </a:extLst>
</a:theme>
</file>

<file path=ppt/theme/theme3.xml><?xml version="1.0" encoding="utf-8"?>
<a:theme xmlns:a="http://schemas.openxmlformats.org/drawingml/2006/main" name="1_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Ion-directiekamer">
  <a:themeElements>
    <a:clrScheme name="Ion-directiekamer">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directiekamer">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directiekamer">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5.xml><?xml version="1.0" encoding="utf-8"?>
<a:theme xmlns:a="http://schemas.openxmlformats.org/drawingml/2006/main" name="2_tekst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tekst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tekst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1231</TotalTime>
  <Words>1874</Words>
  <Application>Microsoft Office PowerPoint</Application>
  <PresentationFormat>Breedbeeld</PresentationFormat>
  <Paragraphs>289</Paragraphs>
  <Slides>39</Slides>
  <Notes>17</Notes>
  <HiddenSlides>0</HiddenSlides>
  <MMClips>1</MMClips>
  <ScaleCrop>false</ScaleCrop>
  <HeadingPairs>
    <vt:vector size="6" baseType="variant">
      <vt:variant>
        <vt:lpstr>Gebruikte lettertypen</vt:lpstr>
      </vt:variant>
      <vt:variant>
        <vt:i4>17</vt:i4>
      </vt:variant>
      <vt:variant>
        <vt:lpstr>Thema</vt:lpstr>
      </vt:variant>
      <vt:variant>
        <vt:i4>8</vt:i4>
      </vt:variant>
      <vt:variant>
        <vt:lpstr>Diatitels</vt:lpstr>
      </vt:variant>
      <vt:variant>
        <vt:i4>39</vt:i4>
      </vt:variant>
    </vt:vector>
  </HeadingPairs>
  <TitlesOfParts>
    <vt:vector size="64" baseType="lpstr">
      <vt:lpstr>Arial</vt:lpstr>
      <vt:lpstr>Arial,Sans-Serif</vt:lpstr>
      <vt:lpstr>Baloo</vt:lpstr>
      <vt:lpstr>Calibri</vt:lpstr>
      <vt:lpstr>Calibri Light</vt:lpstr>
      <vt:lpstr>Catamaran Light</vt:lpstr>
      <vt:lpstr>Catamaran Light Bold</vt:lpstr>
      <vt:lpstr>Century Gothic</vt:lpstr>
      <vt:lpstr>Gill Sans MT</vt:lpstr>
      <vt:lpstr>Helvetica</vt:lpstr>
      <vt:lpstr>Helvetica Light</vt:lpstr>
      <vt:lpstr>Open Sans</vt:lpstr>
      <vt:lpstr>Poppins</vt:lpstr>
      <vt:lpstr>Sacramento</vt:lpstr>
      <vt:lpstr>Times New Roman</vt:lpstr>
      <vt:lpstr>Wingdings</vt:lpstr>
      <vt:lpstr>Wingdings 3</vt:lpstr>
      <vt:lpstr>Kantoorthema</vt:lpstr>
      <vt:lpstr>Pakket</vt:lpstr>
      <vt:lpstr>1_Kantoorthema</vt:lpstr>
      <vt:lpstr>Ion-directiekamer</vt:lpstr>
      <vt:lpstr>2_tekst slide</vt:lpstr>
      <vt:lpstr>5_tekst slide</vt:lpstr>
      <vt:lpstr>3_tekst slide</vt:lpstr>
      <vt:lpstr>White</vt:lpstr>
      <vt:lpstr>Jongeren op de vlucht </vt:lpstr>
      <vt:lpstr>Welkom </vt:lpstr>
      <vt:lpstr>Verloop middaggesprek </vt:lpstr>
      <vt:lpstr>Minor-Ndako</vt:lpstr>
      <vt:lpstr>Missie</vt:lpstr>
      <vt:lpstr>PowerPoint-presentatie</vt:lpstr>
      <vt:lpstr>PowerPoint-presentatie</vt:lpstr>
      <vt:lpstr>CBAW - Context begeleiding in functie van autonoom wonen </vt:lpstr>
      <vt:lpstr>PowerPoint-presentatie</vt:lpstr>
      <vt:lpstr>Aanmelden? </vt:lpstr>
      <vt:lpstr>PowerPoint-presentatie</vt:lpstr>
      <vt:lpstr>  </vt:lpstr>
      <vt:lpstr>Waarom Future - Proof  ?</vt:lpstr>
      <vt:lpstr>Future - Proof  </vt:lpstr>
      <vt:lpstr>Future - Proof </vt:lpstr>
      <vt:lpstr>Future - Proof </vt:lpstr>
      <vt:lpstr>Future - Proof </vt:lpstr>
      <vt:lpstr>Future - Proof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Vlucht Vooruit</vt:lpstr>
      <vt:lpstr>PowerPoint-presentatie</vt:lpstr>
      <vt:lpstr>VOOR WIE?</vt:lpstr>
      <vt:lpstr>OVER ONS</vt:lpstr>
      <vt:lpstr>werkwijze</vt:lpstr>
      <vt:lpstr>Het tEAM</vt:lpstr>
      <vt:lpstr>CIJFERS</vt:lpstr>
      <vt:lpstr>Contact?</vt:lpstr>
      <vt:lpstr>PowerPoint-presentatie</vt:lpstr>
      <vt:lpstr>ROEKA </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Microsoft Office User</dc:creator>
  <cp:lastModifiedBy>Aysel Vandeginste</cp:lastModifiedBy>
  <cp:revision>2</cp:revision>
  <dcterms:created xsi:type="dcterms:W3CDTF">2022-05-18T13:11:29Z</dcterms:created>
  <dcterms:modified xsi:type="dcterms:W3CDTF">2022-05-19T20:20:43Z</dcterms:modified>
</cp:coreProperties>
</file>