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0"/>
  </p:notesMasterIdLst>
  <p:sldIdLst>
    <p:sldId id="256" r:id="rId5"/>
    <p:sldId id="274" r:id="rId6"/>
    <p:sldId id="277" r:id="rId7"/>
    <p:sldId id="278" r:id="rId8"/>
    <p:sldId id="285" r:id="rId9"/>
    <p:sldId id="286" r:id="rId10"/>
    <p:sldId id="287" r:id="rId11"/>
    <p:sldId id="275" r:id="rId12"/>
    <p:sldId id="268" r:id="rId13"/>
    <p:sldId id="282" r:id="rId14"/>
    <p:sldId id="283" r:id="rId15"/>
    <p:sldId id="284" r:id="rId16"/>
    <p:sldId id="262" r:id="rId17"/>
    <p:sldId id="289" r:id="rId18"/>
    <p:sldId id="259" r:id="rId19"/>
  </p:sldIdLst>
  <p:sldSz cx="18288000" cy="10287000"/>
  <p:notesSz cx="6858000" cy="9144000"/>
  <p:embeddedFontLst>
    <p:embeddedFont>
      <p:font typeface="Antonio Bold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uce" panose="020B0604020202020204" charset="0"/>
      <p:regular r:id="rId26"/>
    </p:embeddedFont>
    <p:embeddedFont>
      <p:font typeface="Open Sauce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" initials="L" lastIdx="1" clrIdx="0">
    <p:extLst>
      <p:ext uri="{19B8F6BF-5375-455C-9EA6-DF929625EA0E}">
        <p15:presenceInfo xmlns:p15="http://schemas.microsoft.com/office/powerpoint/2012/main" userId="S-1-5-21-3252026253-4042220898-2521197754-7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2A7"/>
    <a:srgbClr val="6AC7D4"/>
    <a:srgbClr val="A5DDE5"/>
    <a:srgbClr val="ABC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354" autoAdjust="0"/>
  </p:normalViewPr>
  <p:slideViewPr>
    <p:cSldViewPr>
      <p:cViewPr varScale="1">
        <p:scale>
          <a:sx n="55" d="100"/>
          <a:sy n="55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anne Debosschere" userId="aa64685a-41d5-4f40-9eb9-0928998344e4" providerId="ADAL" clId="{15247FBB-EA62-47F3-A5C2-6FC4A86EAEA3}"/>
    <pc:docChg chg="modSld">
      <pc:chgData name="Mauranne Debosschere" userId="aa64685a-41d5-4f40-9eb9-0928998344e4" providerId="ADAL" clId="{15247FBB-EA62-47F3-A5C2-6FC4A86EAEA3}" dt="2023-11-28T09:22:35.043" v="12" actId="20577"/>
      <pc:docMkLst>
        <pc:docMk/>
      </pc:docMkLst>
      <pc:sldChg chg="modNotesTx">
        <pc:chgData name="Mauranne Debosschere" userId="aa64685a-41d5-4f40-9eb9-0928998344e4" providerId="ADAL" clId="{15247FBB-EA62-47F3-A5C2-6FC4A86EAEA3}" dt="2023-11-28T09:22:35.043" v="12" actId="20577"/>
        <pc:sldMkLst>
          <pc:docMk/>
          <pc:sldMk cId="0" sldId="259"/>
        </pc:sldMkLst>
      </pc:sldChg>
      <pc:sldChg chg="modNotesTx">
        <pc:chgData name="Mauranne Debosschere" userId="aa64685a-41d5-4f40-9eb9-0928998344e4" providerId="ADAL" clId="{15247FBB-EA62-47F3-A5C2-6FC4A86EAEA3}" dt="2023-11-28T09:22:31.283" v="10" actId="20577"/>
        <pc:sldMkLst>
          <pc:docMk/>
          <pc:sldMk cId="0" sldId="262"/>
        </pc:sldMkLst>
      </pc:sldChg>
      <pc:sldChg chg="modNotesTx">
        <pc:chgData name="Mauranne Debosschere" userId="aa64685a-41d5-4f40-9eb9-0928998344e4" providerId="ADAL" clId="{15247FBB-EA62-47F3-A5C2-6FC4A86EAEA3}" dt="2023-11-28T09:22:07.738" v="0" actId="20577"/>
        <pc:sldMkLst>
          <pc:docMk/>
          <pc:sldMk cId="2150530811" sldId="274"/>
        </pc:sldMkLst>
      </pc:sldChg>
      <pc:sldChg chg="modNotesTx">
        <pc:chgData name="Mauranne Debosschere" userId="aa64685a-41d5-4f40-9eb9-0928998344e4" providerId="ADAL" clId="{15247FBB-EA62-47F3-A5C2-6FC4A86EAEA3}" dt="2023-11-28T09:22:19.635" v="6" actId="20577"/>
        <pc:sldMkLst>
          <pc:docMk/>
          <pc:sldMk cId="4135542335" sldId="275"/>
        </pc:sldMkLst>
      </pc:sldChg>
      <pc:sldChg chg="modNotesTx">
        <pc:chgData name="Mauranne Debosschere" userId="aa64685a-41d5-4f40-9eb9-0928998344e4" providerId="ADAL" clId="{15247FBB-EA62-47F3-A5C2-6FC4A86EAEA3}" dt="2023-11-28T09:22:09.557" v="1" actId="20577"/>
        <pc:sldMkLst>
          <pc:docMk/>
          <pc:sldMk cId="3360760107" sldId="277"/>
        </pc:sldMkLst>
      </pc:sldChg>
      <pc:sldChg chg="modNotesTx">
        <pc:chgData name="Mauranne Debosschere" userId="aa64685a-41d5-4f40-9eb9-0928998344e4" providerId="ADAL" clId="{15247FBB-EA62-47F3-A5C2-6FC4A86EAEA3}" dt="2023-11-28T09:22:10.913" v="2" actId="20577"/>
        <pc:sldMkLst>
          <pc:docMk/>
          <pc:sldMk cId="2491268371" sldId="278"/>
        </pc:sldMkLst>
      </pc:sldChg>
      <pc:sldChg chg="modNotesTx">
        <pc:chgData name="Mauranne Debosschere" userId="aa64685a-41d5-4f40-9eb9-0928998344e4" providerId="ADAL" clId="{15247FBB-EA62-47F3-A5C2-6FC4A86EAEA3}" dt="2023-11-28T09:22:25.925" v="7" actId="20577"/>
        <pc:sldMkLst>
          <pc:docMk/>
          <pc:sldMk cId="2763745648" sldId="282"/>
        </pc:sldMkLst>
      </pc:sldChg>
      <pc:sldChg chg="modNotesTx">
        <pc:chgData name="Mauranne Debosschere" userId="aa64685a-41d5-4f40-9eb9-0928998344e4" providerId="ADAL" clId="{15247FBB-EA62-47F3-A5C2-6FC4A86EAEA3}" dt="2023-11-28T09:22:27.394" v="8" actId="20577"/>
        <pc:sldMkLst>
          <pc:docMk/>
          <pc:sldMk cId="2210374101" sldId="283"/>
        </pc:sldMkLst>
      </pc:sldChg>
      <pc:sldChg chg="modNotesTx">
        <pc:chgData name="Mauranne Debosschere" userId="aa64685a-41d5-4f40-9eb9-0928998344e4" providerId="ADAL" clId="{15247FBB-EA62-47F3-A5C2-6FC4A86EAEA3}" dt="2023-11-28T09:22:28.995" v="9" actId="20577"/>
        <pc:sldMkLst>
          <pc:docMk/>
          <pc:sldMk cId="3193365419" sldId="284"/>
        </pc:sldMkLst>
      </pc:sldChg>
      <pc:sldChg chg="modNotesTx">
        <pc:chgData name="Mauranne Debosschere" userId="aa64685a-41d5-4f40-9eb9-0928998344e4" providerId="ADAL" clId="{15247FBB-EA62-47F3-A5C2-6FC4A86EAEA3}" dt="2023-11-28T09:22:13.388" v="3" actId="20577"/>
        <pc:sldMkLst>
          <pc:docMk/>
          <pc:sldMk cId="1780357102" sldId="285"/>
        </pc:sldMkLst>
      </pc:sldChg>
      <pc:sldChg chg="modNotesTx">
        <pc:chgData name="Mauranne Debosschere" userId="aa64685a-41d5-4f40-9eb9-0928998344e4" providerId="ADAL" clId="{15247FBB-EA62-47F3-A5C2-6FC4A86EAEA3}" dt="2023-11-28T09:22:15.841" v="4" actId="20577"/>
        <pc:sldMkLst>
          <pc:docMk/>
          <pc:sldMk cId="796697727" sldId="286"/>
        </pc:sldMkLst>
      </pc:sldChg>
      <pc:sldChg chg="modNotesTx">
        <pc:chgData name="Mauranne Debosschere" userId="aa64685a-41d5-4f40-9eb9-0928998344e4" providerId="ADAL" clId="{15247FBB-EA62-47F3-A5C2-6FC4A86EAEA3}" dt="2023-11-28T09:22:17.578" v="5" actId="20577"/>
        <pc:sldMkLst>
          <pc:docMk/>
          <pc:sldMk cId="121991852" sldId="287"/>
        </pc:sldMkLst>
      </pc:sldChg>
      <pc:sldChg chg="modNotesTx">
        <pc:chgData name="Mauranne Debosschere" userId="aa64685a-41d5-4f40-9eb9-0928998344e4" providerId="ADAL" clId="{15247FBB-EA62-47F3-A5C2-6FC4A86EAEA3}" dt="2023-11-28T09:22:33.251" v="11" actId="20577"/>
        <pc:sldMkLst>
          <pc:docMk/>
          <pc:sldMk cId="4216787058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0F13-A987-4CEB-9CCE-094BFAE46441}" type="datetimeFigureOut">
              <a:rPr lang="nl-BE" smtClean="0"/>
              <a:t>28/11/2023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BFF7B-5F35-4660-B52A-DBBAEC33484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80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778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778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08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93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410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30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12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509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65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74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101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831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Mauranne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292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BFF7B-5F35-4660-B52A-DBBAEC33484D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86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3B73B05E-432D-4092-8E36-E09A997233B5}"/>
              </a:ext>
            </a:extLst>
          </p:cNvPr>
          <p:cNvGrpSpPr/>
          <p:nvPr/>
        </p:nvGrpSpPr>
        <p:grpSpPr>
          <a:xfrm>
            <a:off x="12038037" y="-2619517"/>
            <a:ext cx="14463996" cy="14419881"/>
            <a:chOff x="12038037" y="-2619517"/>
            <a:chExt cx="14463996" cy="14419881"/>
          </a:xfrm>
        </p:grpSpPr>
        <p:grpSp>
          <p:nvGrpSpPr>
            <p:cNvPr id="2" name="Group 2"/>
            <p:cNvGrpSpPr/>
            <p:nvPr/>
          </p:nvGrpSpPr>
          <p:grpSpPr>
            <a:xfrm>
              <a:off x="13188304" y="-1513365"/>
              <a:ext cx="13313729" cy="13313729"/>
              <a:chOff x="0" y="0"/>
              <a:chExt cx="6350000" cy="6350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BCF6B"/>
              </a:solidFill>
            </p:spPr>
            <p:txBody>
              <a:bodyPr/>
              <a:lstStyle/>
              <a:p>
                <a:endParaRPr lang="nl-BE" dirty="0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 rot="-3270436">
              <a:off x="9315878" y="102642"/>
              <a:ext cx="12098771" cy="6654453"/>
              <a:chOff x="0" y="0"/>
              <a:chExt cx="4060919" cy="223354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050" y="19050"/>
                <a:ext cx="4022947" cy="2195449"/>
              </a:xfrm>
              <a:custGeom>
                <a:avLst/>
                <a:gdLst/>
                <a:ahLst/>
                <a:cxnLst/>
                <a:rect l="l" t="t" r="r" b="b"/>
                <a:pathLst>
                  <a:path w="4022947" h="2195449">
                    <a:moveTo>
                      <a:pt x="2925031" y="2195449"/>
                    </a:moveTo>
                    <a:lnTo>
                      <a:pt x="1097788" y="2195449"/>
                    </a:lnTo>
                    <a:cubicBezTo>
                      <a:pt x="491490" y="2195449"/>
                      <a:pt x="0" y="1703959"/>
                      <a:pt x="0" y="1097661"/>
                    </a:cubicBezTo>
                    <a:cubicBezTo>
                      <a:pt x="0" y="491490"/>
                      <a:pt x="491490" y="0"/>
                      <a:pt x="1097788" y="0"/>
                    </a:cubicBezTo>
                    <a:lnTo>
                      <a:pt x="2925158" y="0"/>
                    </a:lnTo>
                    <a:cubicBezTo>
                      <a:pt x="3531457" y="0"/>
                      <a:pt x="4022947" y="491490"/>
                      <a:pt x="4022947" y="1097788"/>
                    </a:cubicBezTo>
                    <a:cubicBezTo>
                      <a:pt x="4022820" y="1703959"/>
                      <a:pt x="3531329" y="2195449"/>
                      <a:pt x="2925031" y="2195449"/>
                    </a:cubicBezTo>
                    <a:close/>
                  </a:path>
                </a:pathLst>
              </a:custGeom>
              <a:solidFill>
                <a:srgbClr val="6AC7D4"/>
              </a:solidFill>
              <a:ln>
                <a:noFill/>
              </a:ln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4060920" cy="2233549"/>
              </a:xfrm>
              <a:custGeom>
                <a:avLst/>
                <a:gdLst/>
                <a:ahLst/>
                <a:cxnLst/>
                <a:rect l="l" t="t" r="r" b="b"/>
                <a:pathLst>
                  <a:path w="4060920" h="2233549">
                    <a:moveTo>
                      <a:pt x="2944081" y="2233549"/>
                    </a:moveTo>
                    <a:lnTo>
                      <a:pt x="1116838" y="2233549"/>
                    </a:lnTo>
                    <a:cubicBezTo>
                      <a:pt x="501015" y="2233549"/>
                      <a:pt x="0" y="1732534"/>
                      <a:pt x="0" y="1116838"/>
                    </a:cubicBezTo>
                    <a:cubicBezTo>
                      <a:pt x="0" y="501015"/>
                      <a:pt x="501015" y="0"/>
                      <a:pt x="1116838" y="0"/>
                    </a:cubicBezTo>
                    <a:lnTo>
                      <a:pt x="2944208" y="0"/>
                    </a:lnTo>
                    <a:cubicBezTo>
                      <a:pt x="3559904" y="0"/>
                      <a:pt x="4060920" y="501015"/>
                      <a:pt x="4060920" y="1116838"/>
                    </a:cubicBezTo>
                    <a:cubicBezTo>
                      <a:pt x="4060920" y="1732534"/>
                      <a:pt x="3559904" y="2233549"/>
                      <a:pt x="2944081" y="2233549"/>
                    </a:cubicBezTo>
                    <a:close/>
                    <a:moveTo>
                      <a:pt x="1116838" y="38100"/>
                    </a:moveTo>
                    <a:cubicBezTo>
                      <a:pt x="521970" y="38100"/>
                      <a:pt x="38100" y="521970"/>
                      <a:pt x="38100" y="1116838"/>
                    </a:cubicBezTo>
                    <a:cubicBezTo>
                      <a:pt x="38100" y="1711579"/>
                      <a:pt x="521970" y="2195576"/>
                      <a:pt x="1116838" y="2195576"/>
                    </a:cubicBezTo>
                    <a:lnTo>
                      <a:pt x="2944208" y="2195576"/>
                    </a:lnTo>
                    <a:cubicBezTo>
                      <a:pt x="3538950" y="2195576"/>
                      <a:pt x="4022947" y="1711706"/>
                      <a:pt x="4022947" y="1116838"/>
                    </a:cubicBezTo>
                    <a:cubicBezTo>
                      <a:pt x="4022820" y="521970"/>
                      <a:pt x="3538949" y="38100"/>
                      <a:pt x="2944081" y="38100"/>
                    </a:cubicBezTo>
                    <a:lnTo>
                      <a:pt x="1116838" y="38100"/>
                    </a:ln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3956589" y="8191018"/>
            <a:ext cx="1621129" cy="1785989"/>
          </a:xfrm>
          <a:custGeom>
            <a:avLst/>
            <a:gdLst/>
            <a:ahLst/>
            <a:cxnLst/>
            <a:rect l="l" t="t" r="r" b="b"/>
            <a:pathLst>
              <a:path w="1621129" h="1785989">
                <a:moveTo>
                  <a:pt x="0" y="0"/>
                </a:moveTo>
                <a:lnTo>
                  <a:pt x="1621129" y="0"/>
                </a:lnTo>
                <a:lnTo>
                  <a:pt x="1621129" y="1785989"/>
                </a:lnTo>
                <a:lnTo>
                  <a:pt x="0" y="1785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367572" y="8826126"/>
            <a:ext cx="3292150" cy="1150881"/>
          </a:xfrm>
          <a:custGeom>
            <a:avLst/>
            <a:gdLst/>
            <a:ahLst/>
            <a:cxnLst/>
            <a:rect l="l" t="t" r="r" b="b"/>
            <a:pathLst>
              <a:path w="3292150" h="1150881">
                <a:moveTo>
                  <a:pt x="0" y="0"/>
                </a:moveTo>
                <a:lnTo>
                  <a:pt x="3292150" y="0"/>
                </a:lnTo>
                <a:lnTo>
                  <a:pt x="3292150" y="1150881"/>
                </a:lnTo>
                <a:lnTo>
                  <a:pt x="0" y="1150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9" name="Group 9"/>
          <p:cNvGrpSpPr/>
          <p:nvPr/>
        </p:nvGrpSpPr>
        <p:grpSpPr>
          <a:xfrm>
            <a:off x="1192885" y="2022162"/>
            <a:ext cx="8295772" cy="5540148"/>
            <a:chOff x="0" y="0"/>
            <a:chExt cx="11061030" cy="738686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4974"/>
              <a:ext cx="11061030" cy="6608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870"/>
                </a:lnSpc>
              </a:pPr>
              <a:r>
                <a:rPr lang="en-US" sz="11700" spc="-526">
                  <a:solidFill>
                    <a:srgbClr val="000000"/>
                  </a:solidFill>
                  <a:latin typeface="Antonio Bold"/>
                </a:rPr>
                <a:t>WONEN MET EEN PSYCHISCHE KWETSBAARHEID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840697"/>
              <a:ext cx="11061030" cy="54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40"/>
                </a:lnSpc>
              </a:pPr>
              <a:r>
                <a:rPr lang="en-US" sz="2700" dirty="0" err="1">
                  <a:solidFill>
                    <a:srgbClr val="000000"/>
                  </a:solidFill>
                  <a:latin typeface="Open Sauce Bold"/>
                </a:rPr>
                <a:t>Denk</a:t>
              </a:r>
              <a:r>
                <a:rPr lang="en-US" sz="2700" dirty="0">
                  <a:solidFill>
                    <a:srgbClr val="000000"/>
                  </a:solidFill>
                  <a:latin typeface="Open Sauce Bold"/>
                </a:rPr>
                <a:t>- &amp; </a:t>
              </a:r>
              <a:r>
                <a:rPr lang="en-US" sz="2700" dirty="0" err="1">
                  <a:solidFill>
                    <a:srgbClr val="000000"/>
                  </a:solidFill>
                  <a:latin typeface="Open Sauce Bold"/>
                </a:rPr>
                <a:t>inspiratiemoment</a:t>
              </a:r>
              <a:endParaRPr lang="en-US" sz="2700" dirty="0">
                <a:solidFill>
                  <a:srgbClr val="000000"/>
                </a:solidFill>
                <a:latin typeface="Open Sauce Bold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5176853" y="0"/>
            <a:ext cx="5338747" cy="10287000"/>
            <a:chOff x="17122482" y="3464"/>
            <a:chExt cx="5338747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122482" y="3464"/>
              <a:ext cx="4670599" cy="10287000"/>
              <a:chOff x="13635053" y="0"/>
              <a:chExt cx="4670599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635053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5162044" y="1739057"/>
                <a:ext cx="23639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Groep 3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0760016-A595-4011-A75A-7983D88EDB62}"/>
                  </a:ext>
                </a:extLst>
              </p:cNvPr>
              <p:cNvSpPr txBox="1"/>
              <p:nvPr/>
            </p:nvSpPr>
            <p:spPr>
              <a:xfrm>
                <a:off x="14021274" y="3086099"/>
                <a:ext cx="42843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300" b="1" dirty="0">
                    <a:latin typeface="Open Sauce Bold" panose="020B0604020202020204" charset="0"/>
                  </a:rPr>
                  <a:t>Alternatieve woonvormen voor kwetsbare doelgroepen, voorbeelden uit de praktijk. 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Uitleg over het project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Robuuste woningen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(geïnspireerd op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Skaeve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Huse). Onder leiding van Ellen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Lemahie</a:t>
                </a:r>
                <a:r>
                  <a:rPr lang="nl-BE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u, Stafmedewerker daklozenbeleid bij stad Gent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nl-NL" sz="2100" b="1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First 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in woningen van de woonmaatschappij: meerwaarde en uitdagingen. Onder leiding van Griet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Turelinck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, coördinator/begeleider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First bij CAW De Kempen </a:t>
                </a: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168940" y="1790347"/>
              <a:ext cx="1746705" cy="837872"/>
            </a:xfrm>
            <a:prstGeom prst="triangle">
              <a:avLst>
                <a:gd name="adj" fmla="val 48953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4948253" y="11560"/>
            <a:ext cx="5295784" cy="10287000"/>
            <a:chOff x="9136862" y="3464"/>
            <a:chExt cx="5295784" cy="102870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2870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2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500635" y="3086099"/>
              <a:ext cx="42082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300" b="1" dirty="0">
                  <a:latin typeface="Open Sauce Bold" panose="020B0604020202020204" charset="0"/>
                </a:rPr>
                <a:t>Residentiële GGZ-zorg voor dak- en thuislozen, voorbeelden uit de praktijk.  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Over</a:t>
              </a:r>
              <a:r>
                <a:rPr lang="nl-BE" sz="2100" b="1" dirty="0">
                  <a:latin typeface="Open Sauce" panose="020B0604020202020204" charset="0"/>
                </a:rPr>
                <a:t> </a:t>
              </a:r>
              <a:r>
                <a:rPr lang="nl-BE" sz="2100" dirty="0">
                  <a:latin typeface="Open Sauce" panose="020B0604020202020204" charset="0"/>
                </a:rPr>
                <a:t>de werking van</a:t>
              </a:r>
              <a:r>
                <a:rPr lang="nl-BE" sz="2100" b="1" dirty="0">
                  <a:latin typeface="Open Sauce" panose="020B0604020202020204" charset="0"/>
                </a:rPr>
                <a:t> een rehabilitatie-afdeling voor dakloze mensen met een psychische kwetsbaarheid</a:t>
              </a:r>
              <a:r>
                <a:rPr lang="nl-BE" sz="2100" dirty="0">
                  <a:latin typeface="Open Sauce" panose="020B0604020202020204" charset="0"/>
                </a:rPr>
                <a:t>. Onder leiding van Peter </a:t>
              </a:r>
              <a:r>
                <a:rPr lang="nl-BE" sz="2100" dirty="0" err="1">
                  <a:latin typeface="Open Sauce" panose="020B0604020202020204" charset="0"/>
                </a:rPr>
                <a:t>Dierinck</a:t>
              </a:r>
              <a:r>
                <a:rPr lang="nl-BE" sz="2100" dirty="0">
                  <a:latin typeface="Open Sauce" panose="020B0604020202020204" charset="0"/>
                </a:rPr>
                <a:t>, psycholoog in PC Gent-</a:t>
              </a:r>
              <a:r>
                <a:rPr lang="nl-BE" sz="2100" dirty="0" err="1">
                  <a:latin typeface="Open Sauce" panose="020B0604020202020204" charset="0"/>
                </a:rPr>
                <a:t>Sleidinge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Kijken bij de noorderburen, een goede praktijk uit Nederland </a:t>
              </a: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553432" y="0"/>
            <a:ext cx="5299093" cy="10401300"/>
            <a:chOff x="4566139" y="0"/>
            <a:chExt cx="5299093" cy="104013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1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04272" y="3086100"/>
              <a:ext cx="43282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Op welke manier kunnen  GGZ dichter bij de cliënt brengen? </a:t>
              </a:r>
              <a:r>
                <a:rPr lang="nl-BE" sz="2300" b="1" dirty="0" err="1">
                  <a:latin typeface="Open Sauce Bold" panose="020B0604020202020204" charset="0"/>
                </a:rPr>
                <a:t>Good</a:t>
              </a:r>
              <a:r>
                <a:rPr lang="nl-BE" sz="2300" b="1" dirty="0">
                  <a:latin typeface="Open Sauce Bold" panose="020B0604020202020204" charset="0"/>
                </a:rPr>
                <a:t> </a:t>
              </a:r>
              <a:r>
                <a:rPr lang="nl-BE" sz="2300" b="1" dirty="0" err="1">
                  <a:latin typeface="Open Sauce Bold" panose="020B0604020202020204" charset="0"/>
                </a:rPr>
                <a:t>practices</a:t>
              </a:r>
              <a:r>
                <a:rPr lang="nl-BE" sz="2300" b="1" dirty="0">
                  <a:latin typeface="Open Sauce Bold" panose="020B0604020202020204" charset="0"/>
                </a:rPr>
                <a:t> uit Zuid-West-Vlaanderen. 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558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De ervaringen van Dr. Geerts over zijn maandelijkse consulten in het </a:t>
              </a:r>
              <a:r>
                <a:rPr lang="nl-BE" sz="2100" b="1" dirty="0">
                  <a:latin typeface="Open Sauce" panose="020B0604020202020204" charset="0"/>
                </a:rPr>
                <a:t>CAW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  <a:r>
                <a:rPr lang="nl-BE" sz="2100" b="1" dirty="0">
                  <a:latin typeface="Open Sauce" panose="020B0604020202020204" charset="0"/>
                </a:rPr>
                <a:t>Zuid-West-Vlaanderen</a:t>
              </a:r>
              <a:r>
                <a:rPr lang="nl-BE" sz="2100" dirty="0">
                  <a:latin typeface="Open Sauce" panose="020B0604020202020204" charset="0"/>
                </a:rPr>
                <a:t>. Onder leiding van </a:t>
              </a:r>
              <a:r>
                <a:rPr lang="nl-BE" sz="2100" b="1" dirty="0">
                  <a:latin typeface="Open Sauce" panose="020B0604020202020204" charset="0"/>
                </a:rPr>
                <a:t>Dr. Geerts, psychiater AZ </a:t>
              </a:r>
              <a:r>
                <a:rPr lang="nl-BE" sz="2100" b="1" dirty="0" err="1">
                  <a:latin typeface="Open Sauce" panose="020B0604020202020204" charset="0"/>
                </a:rPr>
                <a:t>Groeninge</a:t>
              </a:r>
              <a:r>
                <a:rPr lang="nl-BE" sz="2100" dirty="0">
                  <a:latin typeface="Open Sauce" panose="020B0604020202020204" charset="0"/>
                </a:rPr>
                <a:t> en Natalie Van </a:t>
              </a:r>
              <a:r>
                <a:rPr lang="nl-BE" sz="2100" dirty="0" err="1">
                  <a:latin typeface="Open Sauce" panose="020B0604020202020204" charset="0"/>
                </a:rPr>
                <a:t>Assche</a:t>
              </a:r>
              <a:r>
                <a:rPr lang="nl-BE" sz="2100" dirty="0">
                  <a:latin typeface="Open Sauce" panose="020B0604020202020204" charset="0"/>
                </a:rPr>
                <a:t>, coördinator team wonen en </a:t>
              </a:r>
              <a:r>
                <a:rPr lang="nl-BE" sz="2100" dirty="0" err="1">
                  <a:latin typeface="Open Sauce" panose="020B0604020202020204" charset="0"/>
                </a:rPr>
                <a:t>Housing</a:t>
              </a:r>
              <a:r>
                <a:rPr lang="nl-BE" sz="2100" dirty="0">
                  <a:latin typeface="Open Sauce" panose="020B0604020202020204" charset="0"/>
                </a:rPr>
                <a:t> First bij CAW Zuid-West-Vlaanderen </a:t>
              </a:r>
            </a:p>
            <a:p>
              <a:pPr marL="285750" lvl="0" indent="-285750">
                <a:buFontTx/>
                <a:buChar char="-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b="1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over aanklampende zorg binnen sociale huur. Onder leiding van Charlotte Parmentier, coördinator van </a:t>
              </a:r>
              <a:r>
                <a:rPr lang="nl-BE" sz="2100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6183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0161" y="342900"/>
              <a:ext cx="4031182" cy="989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PROGRAMMA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1190A67-BB31-4B95-8A3A-E131F4BEE8D1}"/>
                </a:ext>
              </a:extLst>
            </p:cNvPr>
            <p:cNvSpPr txBox="1"/>
            <p:nvPr/>
          </p:nvSpPr>
          <p:spPr>
            <a:xfrm>
              <a:off x="1102156" y="1739057"/>
              <a:ext cx="2327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 err="1">
                  <a:solidFill>
                    <a:schemeClr val="bg1"/>
                  </a:solidFill>
                  <a:latin typeface="Antonio Bold" panose="020B0604020202020204" charset="0"/>
                </a:rPr>
                <a:t>Keynote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234035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Peter </a:t>
              </a:r>
              <a:r>
                <a:rPr lang="nl-BE" sz="2300" b="1" dirty="0" err="1">
                  <a:latin typeface="Open Sauce Bold" panose="020B0604020202020204" charset="0"/>
                </a:rPr>
                <a:t>Dierinck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Psycholoog in het psychiatrisch centrum Gent-</a:t>
              </a:r>
              <a:r>
                <a:rPr lang="nl-NL" sz="2100" dirty="0" err="1">
                  <a:latin typeface="Open Sauce" panose="020B0604020202020204" charset="0"/>
                </a:rPr>
                <a:t>Sleidinge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74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9220200" y="0"/>
            <a:ext cx="5338747" cy="10287000"/>
            <a:chOff x="17122482" y="3464"/>
            <a:chExt cx="5338747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122482" y="3464"/>
              <a:ext cx="4670599" cy="10287000"/>
              <a:chOff x="13635053" y="0"/>
              <a:chExt cx="4670599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635053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5162044" y="1739057"/>
                <a:ext cx="23639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Groep 3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0760016-A595-4011-A75A-7983D88EDB62}"/>
                  </a:ext>
                </a:extLst>
              </p:cNvPr>
              <p:cNvSpPr txBox="1"/>
              <p:nvPr/>
            </p:nvSpPr>
            <p:spPr>
              <a:xfrm>
                <a:off x="14021274" y="3086099"/>
                <a:ext cx="42843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300" b="1" dirty="0">
                    <a:latin typeface="Open Sauce Bold" panose="020B0604020202020204" charset="0"/>
                  </a:rPr>
                  <a:t>Alternatieve woonvormen voor kwetsbare doelgroepen, voorbeelden uit de praktijk. 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Uitleg over het project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Robuuste woningen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(geïnspireerd op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Skaeve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Huse). Onder leiding van Ellen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Lemahie</a:t>
                </a:r>
                <a:r>
                  <a:rPr lang="nl-BE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u, Stafmedewerker daklozenbeleid bij stad Gent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nl-NL" sz="2100" b="1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First 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in woningen van de woonmaatschappij: meerwaarde en uitdagingen. Onder leiding van Griet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Turelinck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, coördinator/begeleider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First bij CAW De Kempen </a:t>
                </a: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168940" y="1790347"/>
              <a:ext cx="1746705" cy="837872"/>
            </a:xfrm>
            <a:prstGeom prst="triangle">
              <a:avLst>
                <a:gd name="adj" fmla="val 48953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8991600" y="11560"/>
            <a:ext cx="5295784" cy="10287000"/>
            <a:chOff x="9136862" y="3464"/>
            <a:chExt cx="5295784" cy="102870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2870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2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500635" y="3086099"/>
              <a:ext cx="42082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300" b="1" dirty="0">
                  <a:latin typeface="Open Sauce Bold" panose="020B0604020202020204" charset="0"/>
                </a:rPr>
                <a:t>Residentiële GGZ-zorg voor dak- en thuislozen, voorbeelden uit de praktijk.  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Over</a:t>
              </a:r>
              <a:r>
                <a:rPr lang="nl-BE" sz="2100" b="1" dirty="0">
                  <a:latin typeface="Open Sauce" panose="020B0604020202020204" charset="0"/>
                </a:rPr>
                <a:t> </a:t>
              </a:r>
              <a:r>
                <a:rPr lang="nl-BE" sz="2100" dirty="0">
                  <a:latin typeface="Open Sauce" panose="020B0604020202020204" charset="0"/>
                </a:rPr>
                <a:t>de werking van</a:t>
              </a:r>
              <a:r>
                <a:rPr lang="nl-BE" sz="2100" b="1" dirty="0">
                  <a:latin typeface="Open Sauce" panose="020B0604020202020204" charset="0"/>
                </a:rPr>
                <a:t> een rehabilitatie-afdeling voor dakloze mensen met een psychische kwetsbaarheid</a:t>
              </a:r>
              <a:r>
                <a:rPr lang="nl-BE" sz="2100" dirty="0">
                  <a:latin typeface="Open Sauce" panose="020B0604020202020204" charset="0"/>
                </a:rPr>
                <a:t>. Onder leiding van Peter </a:t>
              </a:r>
              <a:r>
                <a:rPr lang="nl-BE" sz="2100" dirty="0" err="1">
                  <a:latin typeface="Open Sauce" panose="020B0604020202020204" charset="0"/>
                </a:rPr>
                <a:t>Dierinck</a:t>
              </a:r>
              <a:r>
                <a:rPr lang="nl-BE" sz="2100" dirty="0">
                  <a:latin typeface="Open Sauce" panose="020B0604020202020204" charset="0"/>
                </a:rPr>
                <a:t>, psycholoog in PC Gent-</a:t>
              </a:r>
              <a:r>
                <a:rPr lang="nl-BE" sz="2100" dirty="0" err="1">
                  <a:latin typeface="Open Sauce" panose="020B0604020202020204" charset="0"/>
                </a:rPr>
                <a:t>Sleidinge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Kijken bij de noorderburen, een goede praktijk uit Nederland </a:t>
              </a: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553432" y="0"/>
            <a:ext cx="5299093" cy="10401300"/>
            <a:chOff x="4566139" y="0"/>
            <a:chExt cx="5299093" cy="104013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1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04272" y="3086100"/>
              <a:ext cx="43282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Op welke manier kunnen  GGZ dichter bij de cliënt brengen? </a:t>
              </a:r>
              <a:r>
                <a:rPr lang="nl-BE" sz="2300" b="1" dirty="0" err="1">
                  <a:latin typeface="Open Sauce Bold" panose="020B0604020202020204" charset="0"/>
                </a:rPr>
                <a:t>Good</a:t>
              </a:r>
              <a:r>
                <a:rPr lang="nl-BE" sz="2300" b="1" dirty="0">
                  <a:latin typeface="Open Sauce Bold" panose="020B0604020202020204" charset="0"/>
                </a:rPr>
                <a:t> </a:t>
              </a:r>
              <a:r>
                <a:rPr lang="nl-BE" sz="2300" b="1" dirty="0" err="1">
                  <a:latin typeface="Open Sauce Bold" panose="020B0604020202020204" charset="0"/>
                </a:rPr>
                <a:t>practices</a:t>
              </a:r>
              <a:r>
                <a:rPr lang="nl-BE" sz="2300" b="1" dirty="0">
                  <a:latin typeface="Open Sauce Bold" panose="020B0604020202020204" charset="0"/>
                </a:rPr>
                <a:t> uit Zuid-West-Vlaanderen. 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558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De ervaringen van Dr. Geerts over zijn maandelijkse consulten in het </a:t>
              </a:r>
              <a:r>
                <a:rPr lang="nl-BE" sz="2100" b="1" dirty="0">
                  <a:latin typeface="Open Sauce" panose="020B0604020202020204" charset="0"/>
                </a:rPr>
                <a:t>CAW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  <a:r>
                <a:rPr lang="nl-BE" sz="2100" b="1" dirty="0">
                  <a:latin typeface="Open Sauce" panose="020B0604020202020204" charset="0"/>
                </a:rPr>
                <a:t>Zuid-West-Vlaanderen</a:t>
              </a:r>
              <a:r>
                <a:rPr lang="nl-BE" sz="2100" dirty="0">
                  <a:latin typeface="Open Sauce" panose="020B0604020202020204" charset="0"/>
                </a:rPr>
                <a:t>. Onder leiding van </a:t>
              </a:r>
              <a:r>
                <a:rPr lang="nl-BE" sz="2100" b="1" dirty="0">
                  <a:latin typeface="Open Sauce" panose="020B0604020202020204" charset="0"/>
                </a:rPr>
                <a:t>Dr. Geerts, psychiater AZ </a:t>
              </a:r>
              <a:r>
                <a:rPr lang="nl-BE" sz="2100" b="1" dirty="0" err="1">
                  <a:latin typeface="Open Sauce" panose="020B0604020202020204" charset="0"/>
                </a:rPr>
                <a:t>Groeninge</a:t>
              </a:r>
              <a:r>
                <a:rPr lang="nl-BE" sz="2100" dirty="0">
                  <a:latin typeface="Open Sauce" panose="020B0604020202020204" charset="0"/>
                </a:rPr>
                <a:t> en Natalie Van </a:t>
              </a:r>
              <a:r>
                <a:rPr lang="nl-BE" sz="2100" dirty="0" err="1">
                  <a:latin typeface="Open Sauce" panose="020B0604020202020204" charset="0"/>
                </a:rPr>
                <a:t>Assche</a:t>
              </a:r>
              <a:r>
                <a:rPr lang="nl-BE" sz="2100" dirty="0">
                  <a:latin typeface="Open Sauce" panose="020B0604020202020204" charset="0"/>
                </a:rPr>
                <a:t>, coördinator team wonen en </a:t>
              </a:r>
              <a:r>
                <a:rPr lang="nl-BE" sz="2100" dirty="0" err="1">
                  <a:latin typeface="Open Sauce" panose="020B0604020202020204" charset="0"/>
                </a:rPr>
                <a:t>Housing</a:t>
              </a:r>
              <a:r>
                <a:rPr lang="nl-BE" sz="2100" dirty="0">
                  <a:latin typeface="Open Sauce" panose="020B0604020202020204" charset="0"/>
                </a:rPr>
                <a:t> First bij CAW Zuid-West-Vlaanderen </a:t>
              </a:r>
            </a:p>
            <a:p>
              <a:pPr marL="285750" lvl="0" indent="-285750">
                <a:buFontTx/>
                <a:buChar char="-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b="1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over aanklampende zorg binnen sociale huur. Onder leiding van Charlotte Parmentier, coördinator van </a:t>
              </a:r>
              <a:r>
                <a:rPr lang="nl-BE" sz="2100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6183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0161" y="342900"/>
              <a:ext cx="4031182" cy="989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PROGRAMMA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1190A67-BB31-4B95-8A3A-E131F4BEE8D1}"/>
                </a:ext>
              </a:extLst>
            </p:cNvPr>
            <p:cNvSpPr txBox="1"/>
            <p:nvPr/>
          </p:nvSpPr>
          <p:spPr>
            <a:xfrm>
              <a:off x="1102156" y="1739057"/>
              <a:ext cx="2327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 err="1">
                  <a:solidFill>
                    <a:schemeClr val="bg1"/>
                  </a:solidFill>
                  <a:latin typeface="Antonio Bold" panose="020B0604020202020204" charset="0"/>
                </a:rPr>
                <a:t>Keynote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234035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Peter </a:t>
              </a:r>
              <a:r>
                <a:rPr lang="nl-BE" sz="2300" b="1" dirty="0" err="1">
                  <a:latin typeface="Open Sauce Bold" panose="020B0604020202020204" charset="0"/>
                </a:rPr>
                <a:t>Dierinck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Psycholoog in het psychiatrisch centrum Gent-</a:t>
              </a:r>
              <a:r>
                <a:rPr lang="nl-NL" sz="2100" dirty="0" err="1">
                  <a:latin typeface="Open Sauce" panose="020B0604020202020204" charset="0"/>
                </a:rPr>
                <a:t>Sleidinge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37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13563600" y="0"/>
            <a:ext cx="5338747" cy="10287000"/>
            <a:chOff x="17122482" y="3464"/>
            <a:chExt cx="5338747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122482" y="3464"/>
              <a:ext cx="4670599" cy="10287000"/>
              <a:chOff x="13635053" y="0"/>
              <a:chExt cx="4670599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635053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5162044" y="1739057"/>
                <a:ext cx="23639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Groep 3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0760016-A595-4011-A75A-7983D88EDB62}"/>
                  </a:ext>
                </a:extLst>
              </p:cNvPr>
              <p:cNvSpPr txBox="1"/>
              <p:nvPr/>
            </p:nvSpPr>
            <p:spPr>
              <a:xfrm>
                <a:off x="14021274" y="3086099"/>
                <a:ext cx="42843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300" b="1" dirty="0">
                    <a:latin typeface="Open Sauce Bold" panose="020B0604020202020204" charset="0"/>
                  </a:rPr>
                  <a:t>Alternatieve woonvormen voor kwetsbare doelgroepen, voorbeelden uit de praktijk. 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Uitleg over het project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Robuuste woningen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(geïnspireerd op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Skaeve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Huse). Onder leiding van Ellen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Lemahie</a:t>
                </a:r>
                <a:r>
                  <a:rPr lang="nl-BE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u, Stafmedewerker daklozenbeleid bij stad Gent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nl-NL" sz="2100" b="1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First 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in woningen van de woonmaatschappij: meerwaarde en uitdagingen. Onder leiding van Griet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Turelinck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, coördinator/begeleider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First bij CAW De Kempen </a:t>
                </a: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168940" y="1790347"/>
              <a:ext cx="1746705" cy="837872"/>
            </a:xfrm>
            <a:prstGeom prst="triangle">
              <a:avLst>
                <a:gd name="adj" fmla="val 48953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8991600" y="11560"/>
            <a:ext cx="5295784" cy="10287000"/>
            <a:chOff x="9136862" y="3464"/>
            <a:chExt cx="5295784" cy="102870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2870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2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500635" y="3086099"/>
              <a:ext cx="42082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300" b="1" dirty="0">
                  <a:latin typeface="Open Sauce Bold" panose="020B0604020202020204" charset="0"/>
                </a:rPr>
                <a:t>Residentiële GGZ-zorg voor dak- en thuislozen, voorbeelden uit de praktijk.  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Over</a:t>
              </a:r>
              <a:r>
                <a:rPr lang="nl-BE" sz="2100" b="1" dirty="0">
                  <a:latin typeface="Open Sauce" panose="020B0604020202020204" charset="0"/>
                </a:rPr>
                <a:t> </a:t>
              </a:r>
              <a:r>
                <a:rPr lang="nl-BE" sz="2100" dirty="0">
                  <a:latin typeface="Open Sauce" panose="020B0604020202020204" charset="0"/>
                </a:rPr>
                <a:t>de werking van</a:t>
              </a:r>
              <a:r>
                <a:rPr lang="nl-BE" sz="2100" b="1" dirty="0">
                  <a:latin typeface="Open Sauce" panose="020B0604020202020204" charset="0"/>
                </a:rPr>
                <a:t> een rehabilitatie-afdeling voor dakloze mensen met een psychische kwetsbaarheid</a:t>
              </a:r>
              <a:r>
                <a:rPr lang="nl-BE" sz="2100" dirty="0">
                  <a:latin typeface="Open Sauce" panose="020B0604020202020204" charset="0"/>
                </a:rPr>
                <a:t>. Onder leiding van Peter </a:t>
              </a:r>
              <a:r>
                <a:rPr lang="nl-BE" sz="2100" dirty="0" err="1">
                  <a:latin typeface="Open Sauce" panose="020B0604020202020204" charset="0"/>
                </a:rPr>
                <a:t>Dierinck</a:t>
              </a:r>
              <a:r>
                <a:rPr lang="nl-BE" sz="2100" dirty="0">
                  <a:latin typeface="Open Sauce" panose="020B0604020202020204" charset="0"/>
                </a:rPr>
                <a:t>, psycholoog in PC Gent-</a:t>
              </a:r>
              <a:r>
                <a:rPr lang="nl-BE" sz="2100" dirty="0" err="1">
                  <a:latin typeface="Open Sauce" panose="020B0604020202020204" charset="0"/>
                </a:rPr>
                <a:t>Sleidinge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Kijken bij de noorderburen, een goede praktijk uit Nederland </a:t>
              </a: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553432" y="0"/>
            <a:ext cx="5299093" cy="10401300"/>
            <a:chOff x="4566139" y="0"/>
            <a:chExt cx="5299093" cy="104013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1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04272" y="3086100"/>
              <a:ext cx="43282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Op welke manier kunnen  GGZ dichter bij de cliënt brengen? </a:t>
              </a:r>
              <a:r>
                <a:rPr lang="nl-BE" sz="2300" b="1" dirty="0" err="1">
                  <a:latin typeface="Open Sauce Bold" panose="020B0604020202020204" charset="0"/>
                </a:rPr>
                <a:t>Good</a:t>
              </a:r>
              <a:r>
                <a:rPr lang="nl-BE" sz="2300" b="1" dirty="0">
                  <a:latin typeface="Open Sauce Bold" panose="020B0604020202020204" charset="0"/>
                </a:rPr>
                <a:t> </a:t>
              </a:r>
              <a:r>
                <a:rPr lang="nl-BE" sz="2300" b="1" dirty="0" err="1">
                  <a:latin typeface="Open Sauce Bold" panose="020B0604020202020204" charset="0"/>
                </a:rPr>
                <a:t>practices</a:t>
              </a:r>
              <a:r>
                <a:rPr lang="nl-BE" sz="2300" b="1" dirty="0">
                  <a:latin typeface="Open Sauce Bold" panose="020B0604020202020204" charset="0"/>
                </a:rPr>
                <a:t> uit Zuid-West-Vlaanderen. 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558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De ervaringen van Dr. Geerts over zijn maandelijkse consulten in het </a:t>
              </a:r>
              <a:r>
                <a:rPr lang="nl-BE" sz="2100" b="1" dirty="0">
                  <a:latin typeface="Open Sauce" panose="020B0604020202020204" charset="0"/>
                </a:rPr>
                <a:t>CAW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  <a:r>
                <a:rPr lang="nl-BE" sz="2100" b="1" dirty="0">
                  <a:latin typeface="Open Sauce" panose="020B0604020202020204" charset="0"/>
                </a:rPr>
                <a:t>Zuid-West-Vlaanderen</a:t>
              </a:r>
              <a:r>
                <a:rPr lang="nl-BE" sz="2100" dirty="0">
                  <a:latin typeface="Open Sauce" panose="020B0604020202020204" charset="0"/>
                </a:rPr>
                <a:t>. Onder leiding van </a:t>
              </a:r>
              <a:r>
                <a:rPr lang="nl-BE" sz="2100" b="1" dirty="0">
                  <a:latin typeface="Open Sauce" panose="020B0604020202020204" charset="0"/>
                </a:rPr>
                <a:t>Dr. Geerts, psychiater AZ </a:t>
              </a:r>
              <a:r>
                <a:rPr lang="nl-BE" sz="2100" b="1" dirty="0" err="1">
                  <a:latin typeface="Open Sauce" panose="020B0604020202020204" charset="0"/>
                </a:rPr>
                <a:t>Groeninge</a:t>
              </a:r>
              <a:r>
                <a:rPr lang="nl-BE" sz="2100" dirty="0">
                  <a:latin typeface="Open Sauce" panose="020B0604020202020204" charset="0"/>
                </a:rPr>
                <a:t> en Natalie Van </a:t>
              </a:r>
              <a:r>
                <a:rPr lang="nl-BE" sz="2100" dirty="0" err="1">
                  <a:latin typeface="Open Sauce" panose="020B0604020202020204" charset="0"/>
                </a:rPr>
                <a:t>Assche</a:t>
              </a:r>
              <a:r>
                <a:rPr lang="nl-BE" sz="2100" dirty="0">
                  <a:latin typeface="Open Sauce" panose="020B0604020202020204" charset="0"/>
                </a:rPr>
                <a:t>, coördinator team wonen en </a:t>
              </a:r>
              <a:r>
                <a:rPr lang="nl-BE" sz="2100" dirty="0" err="1">
                  <a:latin typeface="Open Sauce" panose="020B0604020202020204" charset="0"/>
                </a:rPr>
                <a:t>Housing</a:t>
              </a:r>
              <a:r>
                <a:rPr lang="nl-BE" sz="2100" dirty="0">
                  <a:latin typeface="Open Sauce" panose="020B0604020202020204" charset="0"/>
                </a:rPr>
                <a:t> First bij CAW Zuid-West-Vlaanderen </a:t>
              </a:r>
            </a:p>
            <a:p>
              <a:pPr marL="285750" lvl="0" indent="-285750">
                <a:buFontTx/>
                <a:buChar char="-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b="1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over aanklampende zorg binnen sociale huur. Onder leiding van Charlotte Parmentier, coördinator van </a:t>
              </a:r>
              <a:r>
                <a:rPr lang="nl-BE" sz="2100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6183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0161" y="342900"/>
              <a:ext cx="4031182" cy="989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PROGRAMMA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1190A67-BB31-4B95-8A3A-E131F4BEE8D1}"/>
                </a:ext>
              </a:extLst>
            </p:cNvPr>
            <p:cNvSpPr txBox="1"/>
            <p:nvPr/>
          </p:nvSpPr>
          <p:spPr>
            <a:xfrm>
              <a:off x="1102156" y="1739057"/>
              <a:ext cx="2327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 err="1">
                  <a:solidFill>
                    <a:schemeClr val="bg1"/>
                  </a:solidFill>
                  <a:latin typeface="Antonio Bold" panose="020B0604020202020204" charset="0"/>
                </a:rPr>
                <a:t>Keynote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234035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Peter </a:t>
              </a:r>
              <a:r>
                <a:rPr lang="nl-BE" sz="2300" b="1" dirty="0" err="1">
                  <a:latin typeface="Open Sauce Bold" panose="020B0604020202020204" charset="0"/>
                </a:rPr>
                <a:t>Dierinck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Psycholoog in het psychiatrisch centrum Gent-</a:t>
              </a:r>
              <a:r>
                <a:rPr lang="nl-NL" sz="2100" dirty="0" err="1">
                  <a:latin typeface="Open Sauce" panose="020B0604020202020204" charset="0"/>
                </a:rPr>
                <a:t>Sleidinge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36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27586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AC7D4"/>
            </a:solidFill>
          </p:spPr>
          <p:txBody>
            <a:bodyPr/>
            <a:lstStyle/>
            <a:p>
              <a:endParaRPr lang="nl-BE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75611" y="2521243"/>
            <a:ext cx="4911328" cy="3009968"/>
            <a:chOff x="0" y="9503"/>
            <a:chExt cx="6548437" cy="4013291"/>
          </a:xfrm>
        </p:grpSpPr>
        <p:sp>
          <p:nvSpPr>
            <p:cNvPr id="5" name="TextBox 5"/>
            <p:cNvSpPr txBox="1"/>
            <p:nvPr/>
          </p:nvSpPr>
          <p:spPr>
            <a:xfrm>
              <a:off x="0" y="9503"/>
              <a:ext cx="6548437" cy="281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8399"/>
                </a:lnSpc>
              </a:pPr>
              <a:r>
                <a:rPr lang="en-US" sz="6999" spc="-139" dirty="0">
                  <a:solidFill>
                    <a:srgbClr val="FFFFFF"/>
                  </a:solidFill>
                  <a:latin typeface="Antonio Bold"/>
                </a:rPr>
                <a:t>DOEL VAN VANDAAG</a:t>
              </a:r>
              <a:endParaRPr lang="en-US" sz="6999" u="none" spc="-139" dirty="0">
                <a:solidFill>
                  <a:srgbClr val="FFFFFF"/>
                </a:solidFill>
                <a:latin typeface="Antonio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68395"/>
              <a:ext cx="6548437" cy="454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FFFFFF"/>
                </a:solidFill>
                <a:latin typeface="Open Sauce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821861" y="3800188"/>
            <a:ext cx="7787725" cy="889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7"/>
              </a:lnSpc>
            </a:pPr>
            <a:r>
              <a:rPr lang="en-US" sz="2775" dirty="0" err="1">
                <a:solidFill>
                  <a:srgbClr val="000000"/>
                </a:solidFill>
                <a:latin typeface="Open Sauce Bold"/>
              </a:rPr>
              <a:t>Minstens</a:t>
            </a:r>
            <a:r>
              <a:rPr lang="en-US" sz="2775" dirty="0">
                <a:solidFill>
                  <a:srgbClr val="000000"/>
                </a:solidFill>
                <a:latin typeface="Open Sauce Bold"/>
              </a:rPr>
              <a:t> 1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haalbaar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en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concreet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op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korte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–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middellange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termijn</a:t>
            </a:r>
            <a:endParaRPr lang="en-US" sz="2775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21861" y="5953445"/>
            <a:ext cx="7787725" cy="925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607"/>
              </a:lnSpc>
            </a:pPr>
            <a:r>
              <a:rPr lang="en-US" sz="2775" dirty="0" err="1">
                <a:solidFill>
                  <a:srgbClr val="000000"/>
                </a:solidFill>
                <a:latin typeface="Open Sauce Bold"/>
              </a:rPr>
              <a:t>Mogelijks</a:t>
            </a:r>
            <a:r>
              <a:rPr lang="en-US" sz="2775" dirty="0">
                <a:solidFill>
                  <a:srgbClr val="000000"/>
                </a:solidFill>
                <a:latin typeface="Open Sauce Bold"/>
              </a:rPr>
              <a:t> 1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vanuit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de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utopie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op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lange</a:t>
            </a:r>
            <a:r>
              <a:rPr lang="en-US" sz="2775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Open Sauce"/>
              </a:rPr>
              <a:t>termijn</a:t>
            </a:r>
            <a:endParaRPr lang="en-US" sz="2775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3900"/>
              </a:lnSpc>
            </a:pPr>
            <a:endParaRPr lang="en-US" sz="30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821861" y="1611837"/>
            <a:ext cx="8018339" cy="963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dirty="0">
                <a:solidFill>
                  <a:srgbClr val="000000"/>
                </a:solidFill>
                <a:latin typeface="Open Sauce Bold"/>
              </a:rPr>
              <a:t>3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strategische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doelstellingen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per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thema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formuleren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, </a:t>
            </a:r>
            <a:r>
              <a:rPr lang="en-US" sz="3000" b="1" dirty="0">
                <a:solidFill>
                  <a:srgbClr val="000000"/>
                </a:solidFill>
                <a:latin typeface="Open Sauce Bold" panose="020B0604020202020204" charset="0"/>
              </a:rPr>
              <a:t>9</a:t>
            </a:r>
            <a:r>
              <a:rPr lang="en-US" sz="3000" b="1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in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totaal</a:t>
            </a:r>
            <a:endParaRPr lang="en-US" sz="3000" dirty="0">
              <a:solidFill>
                <a:srgbClr val="000000"/>
              </a:solidFill>
              <a:latin typeface="Open Sauc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21861" y="8106701"/>
            <a:ext cx="7787725" cy="146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uce Bold"/>
              </a:rPr>
              <a:t>Plenair</a:t>
            </a:r>
            <a:r>
              <a:rPr lang="en-US" sz="3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 Bold"/>
              </a:rPr>
              <a:t>afronden</a:t>
            </a:r>
            <a:r>
              <a:rPr lang="en-US" sz="30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waarbij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alle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doelstellingen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worden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gebracht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&amp; </a:t>
            </a:r>
          </a:p>
          <a:p>
            <a:pPr>
              <a:lnSpc>
                <a:spcPts val="3900"/>
              </a:lnSpc>
            </a:pPr>
            <a:r>
              <a:rPr lang="en-US" sz="3000" b="1" dirty="0">
                <a:solidFill>
                  <a:srgbClr val="000000"/>
                </a:solidFill>
                <a:latin typeface="Open Sauce Bold" panose="020B0604020202020204" charset="0"/>
              </a:rPr>
              <a:t>3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prioriteiten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worden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uce"/>
              </a:rPr>
              <a:t>bepaald</a:t>
            </a:r>
            <a:r>
              <a:rPr lang="en-US" sz="3000" dirty="0">
                <a:solidFill>
                  <a:srgbClr val="000000"/>
                </a:solidFill>
                <a:latin typeface="Open Sauce"/>
              </a:rPr>
              <a:t> 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8821861" y="2985481"/>
            <a:ext cx="778772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16" name="AutoShape 16"/>
          <p:cNvSpPr/>
          <p:nvPr/>
        </p:nvSpPr>
        <p:spPr>
          <a:xfrm>
            <a:off x="8821861" y="5138738"/>
            <a:ext cx="778772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17" name="AutoShape 17"/>
          <p:cNvSpPr/>
          <p:nvPr/>
        </p:nvSpPr>
        <p:spPr>
          <a:xfrm>
            <a:off x="8821861" y="7291994"/>
            <a:ext cx="778772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7F6B4C0-3A8B-4E76-88C9-4863E4CF86A5}"/>
              </a:ext>
            </a:extLst>
          </p:cNvPr>
          <p:cNvSpPr txBox="1"/>
          <p:nvPr/>
        </p:nvSpPr>
        <p:spPr>
          <a:xfrm>
            <a:off x="975611" y="5190412"/>
            <a:ext cx="4510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Antonio Bold" panose="020B0604020202020204" charset="0"/>
              </a:rPr>
              <a:t>Tot een consensus komen over 3 prioritaire strategische doelstellingen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13563600" y="0"/>
            <a:ext cx="5338747" cy="10287000"/>
            <a:chOff x="17122482" y="3464"/>
            <a:chExt cx="5338747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122482" y="3464"/>
              <a:ext cx="4670599" cy="10287000"/>
              <a:chOff x="13635053" y="0"/>
              <a:chExt cx="4670599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635053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5162044" y="1739057"/>
                <a:ext cx="23639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Groep 3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0760016-A595-4011-A75A-7983D88EDB62}"/>
                  </a:ext>
                </a:extLst>
              </p:cNvPr>
              <p:cNvSpPr txBox="1"/>
              <p:nvPr/>
            </p:nvSpPr>
            <p:spPr>
              <a:xfrm>
                <a:off x="14021274" y="3086099"/>
                <a:ext cx="42843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300" b="1" dirty="0">
                    <a:latin typeface="Open Sauce Bold" panose="020B0604020202020204" charset="0"/>
                  </a:rPr>
                  <a:t>Alternatieve woonvormen voor kwetsbare doelgroepen, voorbeelden uit de praktijk. </a:t>
                </a: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168940" y="1790347"/>
              <a:ext cx="1746705" cy="837872"/>
            </a:xfrm>
            <a:prstGeom prst="triangle">
              <a:avLst>
                <a:gd name="adj" fmla="val 48953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8991600" y="11560"/>
            <a:ext cx="5295784" cy="10287000"/>
            <a:chOff x="9136862" y="3464"/>
            <a:chExt cx="5295784" cy="102870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2870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2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500635" y="3086099"/>
              <a:ext cx="42082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300" b="1" dirty="0">
                  <a:latin typeface="Open Sauce Bold" panose="020B0604020202020204" charset="0"/>
                </a:rPr>
                <a:t>Residentiële GGZ-zorg voor dak- en thuislozen, voorbeelden uit de praktijk.  </a:t>
              </a: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553432" y="0"/>
            <a:ext cx="5299093" cy="10287000"/>
            <a:chOff x="4566139" y="0"/>
            <a:chExt cx="5299093" cy="102870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1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04272" y="3086100"/>
              <a:ext cx="43282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Op welke manier kunnen  GGZ dichter bij de cliënt brengen? </a:t>
              </a:r>
              <a:r>
                <a:rPr lang="nl-BE" sz="2300" b="1" dirty="0" err="1">
                  <a:latin typeface="Open Sauce Bold" panose="020B0604020202020204" charset="0"/>
                </a:rPr>
                <a:t>Good</a:t>
              </a:r>
              <a:r>
                <a:rPr lang="nl-BE" sz="2300" b="1" dirty="0">
                  <a:latin typeface="Open Sauce Bold" panose="020B0604020202020204" charset="0"/>
                </a:rPr>
                <a:t> </a:t>
              </a:r>
              <a:r>
                <a:rPr lang="nl-BE" sz="2300" b="1" dirty="0" err="1">
                  <a:latin typeface="Open Sauce Bold" panose="020B0604020202020204" charset="0"/>
                </a:rPr>
                <a:t>practices</a:t>
              </a:r>
              <a:r>
                <a:rPr lang="nl-BE" sz="2300" b="1" dirty="0">
                  <a:latin typeface="Open Sauce Bold" panose="020B0604020202020204" charset="0"/>
                </a:rPr>
                <a:t> uit Zuid-West-Vlaanderen. 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nl-BE" sz="2100" dirty="0">
                <a:latin typeface="Open Sauce" panose="020B0604020202020204" charset="0"/>
              </a:endParaRP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0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0836" y="1021749"/>
              <a:ext cx="4031182" cy="2053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Even </a:t>
              </a:r>
            </a:p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Koffiepauze</a:t>
              </a:r>
              <a:endParaRPr lang="en-US" sz="6000" spc="-137" dirty="0">
                <a:solidFill>
                  <a:schemeClr val="bg1"/>
                </a:solidFill>
                <a:latin typeface="Antonio Bold"/>
              </a:endParaRPr>
            </a:p>
          </p:txBody>
        </p:sp>
      </p:grpSp>
      <p:sp>
        <p:nvSpPr>
          <p:cNvPr id="28" name="Tekstvak 27">
            <a:extLst>
              <a:ext uri="{FF2B5EF4-FFF2-40B4-BE49-F238E27FC236}">
                <a16:creationId xmlns:a16="http://schemas.microsoft.com/office/drawing/2014/main" id="{0580A149-C7B9-4D97-BC3A-EC6912AD95F7}"/>
              </a:ext>
            </a:extLst>
          </p:cNvPr>
          <p:cNvSpPr txBox="1"/>
          <p:nvPr/>
        </p:nvSpPr>
        <p:spPr>
          <a:xfrm>
            <a:off x="1084262" y="6975675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Lokaal 7</a:t>
            </a:r>
            <a:endParaRPr lang="nl-BE" sz="5400" dirty="0">
              <a:solidFill>
                <a:schemeClr val="bg1"/>
              </a:solidFill>
              <a:latin typeface="Antonio Bold" panose="020B0604020202020204" charset="0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3F5D01A-D667-456B-B056-B2FE358BE5DE}"/>
              </a:ext>
            </a:extLst>
          </p:cNvPr>
          <p:cNvSpPr txBox="1"/>
          <p:nvPr/>
        </p:nvSpPr>
        <p:spPr>
          <a:xfrm>
            <a:off x="10392711" y="6975675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Lokaal</a:t>
            </a:r>
          </a:p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13</a:t>
            </a:r>
            <a:endParaRPr lang="nl-BE" sz="5400" dirty="0">
              <a:solidFill>
                <a:schemeClr val="bg1"/>
              </a:solidFill>
              <a:latin typeface="Antonio Bold" panose="020B0604020202020204" charset="0"/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57D1093-E743-4555-865D-F9D93FF6E8B1}"/>
              </a:ext>
            </a:extLst>
          </p:cNvPr>
          <p:cNvSpPr txBox="1"/>
          <p:nvPr/>
        </p:nvSpPr>
        <p:spPr>
          <a:xfrm>
            <a:off x="14827570" y="6994248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Lokaal</a:t>
            </a:r>
          </a:p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9</a:t>
            </a:r>
            <a:endParaRPr lang="nl-BE" sz="5400" dirty="0">
              <a:solidFill>
                <a:schemeClr val="bg1"/>
              </a:solidFill>
              <a:latin typeface="Antonio Bold" panose="020B0604020202020204" charset="0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DCC338FC-DA3E-463B-AD50-F8B78CF3F68A}"/>
              </a:ext>
            </a:extLst>
          </p:cNvPr>
          <p:cNvSpPr txBox="1"/>
          <p:nvPr/>
        </p:nvSpPr>
        <p:spPr>
          <a:xfrm>
            <a:off x="606250" y="3094195"/>
            <a:ext cx="3765295" cy="2416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14u15: Ronde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tafels</a:t>
            </a:r>
            <a:endParaRPr lang="en-US" sz="27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ct val="150000"/>
              </a:lnSpc>
            </a:pPr>
            <a:endParaRPr lang="en-US" sz="27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15u45: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Plenaire</a:t>
            </a:r>
            <a:r>
              <a:rPr lang="en-US" sz="27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afronding</a:t>
            </a:r>
            <a:endParaRPr lang="en-US" sz="2700" dirty="0">
              <a:solidFill>
                <a:srgbClr val="000000"/>
              </a:solidFill>
              <a:latin typeface="Open Sauce Bold"/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8DEFB44-00BC-4122-944B-39B2E7BDE83F}"/>
              </a:ext>
            </a:extLst>
          </p:cNvPr>
          <p:cNvSpPr txBox="1"/>
          <p:nvPr/>
        </p:nvSpPr>
        <p:spPr>
          <a:xfrm>
            <a:off x="5775057" y="6975675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Lokaal</a:t>
            </a:r>
          </a:p>
          <a:p>
            <a:r>
              <a:rPr lang="nl-NL" sz="5400" dirty="0">
                <a:solidFill>
                  <a:schemeClr val="bg1"/>
                </a:solidFill>
                <a:latin typeface="Antonio Bold" panose="020B0604020202020204" charset="0"/>
              </a:rPr>
              <a:t>7</a:t>
            </a:r>
            <a:endParaRPr lang="nl-BE" sz="5400" dirty="0">
              <a:solidFill>
                <a:schemeClr val="bg1"/>
              </a:solidFill>
              <a:latin typeface="Antoni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8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56034"/>
              </p:ext>
            </p:extLst>
          </p:nvPr>
        </p:nvGraphicFramePr>
        <p:xfrm>
          <a:off x="6430976" y="484600"/>
          <a:ext cx="11430000" cy="9437666"/>
        </p:xfrm>
        <a:graphic>
          <a:graphicData uri="http://schemas.openxmlformats.org/drawingml/2006/table">
            <a:tbl>
              <a:tblPr/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347553898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113922705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59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800"/>
                        </a:lnSpc>
                        <a:defRPr/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Open Sauce Bold" panose="020B0604020202020204" charset="0"/>
                          <a:ea typeface="+mn-ea"/>
                          <a:cs typeface="+mn-cs"/>
                        </a:rPr>
                        <a:t>GROEP 1: </a:t>
                      </a:r>
                      <a:r>
                        <a:rPr lang="nl-BE" sz="2800" b="1" dirty="0">
                          <a:latin typeface="Open Sauce Bold" panose="020B0604020202020204" charset="0"/>
                        </a:rPr>
                        <a:t>Op welke manier kunnen we GGZ dichter bij de cliënt brengen? 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Open Sauce Bold" panose="020B060402020202020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>
                          <a:latin typeface="Open Sauce Bold" panose="020B0604020202020204" charset="0"/>
                        </a:rPr>
                        <a:t>Duo</a:t>
                      </a:r>
                    </a:p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 err="1">
                          <a:latin typeface="Open Sauce Bold" panose="020B0604020202020204" charset="0"/>
                        </a:rPr>
                        <a:t>begeleiding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tussen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verschillende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sectoren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 err="1">
                          <a:latin typeface="Open Sauce Bold" panose="020B0604020202020204" charset="0"/>
                        </a:rPr>
                        <a:t>Structurele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samenwerking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organiseren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vanuit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idee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omgeving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aanpassen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aan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de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cliënt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 err="1">
                          <a:latin typeface="Open Sauce Bold" panose="020B0604020202020204" charset="0"/>
                        </a:rPr>
                        <a:t>Realiseren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van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langdurige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mobiele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teams over de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ganse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regio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– met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uitbreiding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crisisteams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Open Sauce Bold" panose="020B0604020202020204" charset="0"/>
                          <a:ea typeface="+mn-ea"/>
                          <a:cs typeface="+mn-cs"/>
                        </a:rPr>
                        <a:t>GROEP 2: </a:t>
                      </a:r>
                      <a:r>
                        <a:rPr lang="nl-BE" sz="2800" b="1" dirty="0">
                          <a:latin typeface="Open Sauce Bold" panose="020B0604020202020204" charset="0"/>
                        </a:rPr>
                        <a:t>Residentiële GGZ-zorg voor dak- en thuislozen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Open Sauce Bold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nl-NL" sz="2400" dirty="0">
                          <a:latin typeface="Open Sauce Bold" panose="020B0604020202020204" charset="0"/>
                        </a:rPr>
                        <a:t>Meer samenwerking van diensten en casusmanagement organiseren met aandacht voor langdurige zorg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nl-NL" sz="2400" dirty="0">
                          <a:latin typeface="Open Sauce Bold" panose="020B0604020202020204" charset="0"/>
                        </a:rPr>
                        <a:t>Dienst elkaar echt leren kennen - aanbod - versterken en verbinden wat er is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nl-NL" sz="2400" dirty="0">
                          <a:latin typeface="Open Sauce Bold" panose="020B0604020202020204" charset="0"/>
                        </a:rPr>
                        <a:t>organisatie overstijgend denken en gastvrij ontvangen zonder concrete hulpvraag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9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rgbClr val="000000"/>
                          </a:solidFill>
                          <a:latin typeface="Open Sauce Bold" panose="020B0604020202020204" charset="0"/>
                          <a:ea typeface="+mn-ea"/>
                          <a:cs typeface="+mn-cs"/>
                        </a:rPr>
                        <a:t>GROEP 3: </a:t>
                      </a:r>
                      <a:r>
                        <a:rPr lang="nl-NL" sz="2800" b="1" dirty="0">
                          <a:latin typeface="Open Sauce Bold" panose="020B0604020202020204" charset="0"/>
                        </a:rPr>
                        <a:t>Alternatieve woonvormen voor kwetsbare doelgroepen</a:t>
                      </a:r>
                      <a:endParaRPr lang="en-US" sz="2800" kern="1200" dirty="0">
                        <a:solidFill>
                          <a:srgbClr val="000000"/>
                        </a:solidFill>
                        <a:latin typeface="Open Sauce Bold" panose="020B0604020202020204" charset="0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>
                          <a:latin typeface="Open Sauce Bold" panose="020B0604020202020204" charset="0"/>
                        </a:rPr>
                        <a:t>In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regio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willen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pijler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3 HF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woningen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+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robuuste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woningen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(met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begeleiding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 err="1">
                          <a:latin typeface="Open Sauce Bold" panose="020B0604020202020204" charset="0"/>
                        </a:rPr>
                        <a:t>Alternatieve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woonvormen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voor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alle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doelgroepen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(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bv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ook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grote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gezinnen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)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400" dirty="0" err="1">
                          <a:latin typeface="Open Sauce Bold" panose="020B0604020202020204" charset="0"/>
                        </a:rPr>
                        <a:t>Andere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cultuur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van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samenwerking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en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gedeelde</a:t>
                      </a:r>
                      <a:r>
                        <a:rPr lang="en-US" sz="2400" dirty="0">
                          <a:latin typeface="Open Sauce Bold" panose="020B0604020202020204" charset="0"/>
                        </a:rPr>
                        <a:t> </a:t>
                      </a:r>
                      <a:r>
                        <a:rPr lang="en-US" sz="2400" dirty="0" err="1">
                          <a:latin typeface="Open Sauce Bold" panose="020B0604020202020204" charset="0"/>
                        </a:rPr>
                        <a:t>verantwoordelijkheid</a:t>
                      </a:r>
                      <a:endParaRPr lang="en-US" sz="2400" dirty="0">
                        <a:latin typeface="Open Sauce Bold" panose="020B0604020202020204" charset="0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38226" y="847725"/>
            <a:ext cx="5103800" cy="2108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99"/>
              </a:lnSpc>
            </a:pPr>
            <a:r>
              <a:rPr lang="en-US" sz="6999" u="none" spc="-139" dirty="0" err="1">
                <a:solidFill>
                  <a:srgbClr val="000000"/>
                </a:solidFill>
                <a:latin typeface="Antonio Bold"/>
              </a:rPr>
              <a:t>Strategische</a:t>
            </a:r>
            <a:r>
              <a:rPr lang="en-US" sz="6999" u="none" spc="-139" dirty="0">
                <a:solidFill>
                  <a:srgbClr val="000000"/>
                </a:solidFill>
                <a:latin typeface="Antonio Bold"/>
              </a:rPr>
              <a:t> </a:t>
            </a:r>
            <a:r>
              <a:rPr lang="nl-BE" sz="6999" u="none" spc="-139" dirty="0">
                <a:solidFill>
                  <a:srgbClr val="000000"/>
                </a:solidFill>
                <a:latin typeface="Antonio Bold"/>
              </a:rPr>
              <a:t>doelstellingen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B8902A-8BA1-4A95-B62E-4C6B6D997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3" t="20415" r="81832" b="53659"/>
          <a:stretch/>
        </p:blipFill>
        <p:spPr>
          <a:xfrm>
            <a:off x="1795274" y="6591300"/>
            <a:ext cx="2683763" cy="266700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4591FDF-AC60-4AF6-9F4D-1F783C7A1A7B}"/>
              </a:ext>
            </a:extLst>
          </p:cNvPr>
          <p:cNvSpPr txBox="1"/>
          <p:nvPr/>
        </p:nvSpPr>
        <p:spPr>
          <a:xfrm>
            <a:off x="1735837" y="408167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Antonio Bold" panose="020B0604020202020204" charset="0"/>
              </a:rPr>
              <a:t>STEM VIA</a:t>
            </a:r>
          </a:p>
          <a:p>
            <a:pPr algn="ctr"/>
            <a:r>
              <a:rPr lang="nl-NL" sz="4400" dirty="0">
                <a:latin typeface="Antonio Bold" panose="020B0604020202020204" charset="0"/>
              </a:rPr>
              <a:t>slido.com</a:t>
            </a:r>
          </a:p>
          <a:p>
            <a:pPr algn="ctr"/>
            <a:r>
              <a:rPr lang="nl-NL" sz="4400" dirty="0">
                <a:latin typeface="Antonio Bold" panose="020B0604020202020204" charset="0"/>
              </a:rPr>
              <a:t>#2236 904</a:t>
            </a:r>
            <a:endParaRPr lang="nl-BE" sz="4400" dirty="0">
              <a:latin typeface="Antonio Bol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3B73B05E-432D-4092-8E36-E09A997233B5}"/>
              </a:ext>
            </a:extLst>
          </p:cNvPr>
          <p:cNvGrpSpPr/>
          <p:nvPr/>
        </p:nvGrpSpPr>
        <p:grpSpPr>
          <a:xfrm>
            <a:off x="12038037" y="-2619517"/>
            <a:ext cx="14463996" cy="14419881"/>
            <a:chOff x="12038037" y="-2619517"/>
            <a:chExt cx="14463996" cy="14419881"/>
          </a:xfrm>
        </p:grpSpPr>
        <p:grpSp>
          <p:nvGrpSpPr>
            <p:cNvPr id="2" name="Group 2"/>
            <p:cNvGrpSpPr/>
            <p:nvPr/>
          </p:nvGrpSpPr>
          <p:grpSpPr>
            <a:xfrm>
              <a:off x="13188304" y="-1513365"/>
              <a:ext cx="13313729" cy="13313729"/>
              <a:chOff x="0" y="0"/>
              <a:chExt cx="6350000" cy="6350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BCF6B"/>
              </a:solidFill>
            </p:spPr>
            <p:txBody>
              <a:bodyPr/>
              <a:lstStyle/>
              <a:p>
                <a:endParaRPr lang="nl-BE" dirty="0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 rot="-3270436">
              <a:off x="9315878" y="102642"/>
              <a:ext cx="12098771" cy="6654453"/>
              <a:chOff x="0" y="0"/>
              <a:chExt cx="4060919" cy="223354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050" y="19050"/>
                <a:ext cx="4022947" cy="2195449"/>
              </a:xfrm>
              <a:custGeom>
                <a:avLst/>
                <a:gdLst/>
                <a:ahLst/>
                <a:cxnLst/>
                <a:rect l="l" t="t" r="r" b="b"/>
                <a:pathLst>
                  <a:path w="4022947" h="2195449">
                    <a:moveTo>
                      <a:pt x="2925031" y="2195449"/>
                    </a:moveTo>
                    <a:lnTo>
                      <a:pt x="1097788" y="2195449"/>
                    </a:lnTo>
                    <a:cubicBezTo>
                      <a:pt x="491490" y="2195449"/>
                      <a:pt x="0" y="1703959"/>
                      <a:pt x="0" y="1097661"/>
                    </a:cubicBezTo>
                    <a:cubicBezTo>
                      <a:pt x="0" y="491490"/>
                      <a:pt x="491490" y="0"/>
                      <a:pt x="1097788" y="0"/>
                    </a:cubicBezTo>
                    <a:lnTo>
                      <a:pt x="2925158" y="0"/>
                    </a:lnTo>
                    <a:cubicBezTo>
                      <a:pt x="3531457" y="0"/>
                      <a:pt x="4022947" y="491490"/>
                      <a:pt x="4022947" y="1097788"/>
                    </a:cubicBezTo>
                    <a:cubicBezTo>
                      <a:pt x="4022820" y="1703959"/>
                      <a:pt x="3531329" y="2195449"/>
                      <a:pt x="2925031" y="2195449"/>
                    </a:cubicBezTo>
                    <a:close/>
                  </a:path>
                </a:pathLst>
              </a:custGeom>
              <a:solidFill>
                <a:srgbClr val="6AC7D4"/>
              </a:solidFill>
              <a:ln>
                <a:noFill/>
              </a:ln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4060920" cy="2233549"/>
              </a:xfrm>
              <a:custGeom>
                <a:avLst/>
                <a:gdLst/>
                <a:ahLst/>
                <a:cxnLst/>
                <a:rect l="l" t="t" r="r" b="b"/>
                <a:pathLst>
                  <a:path w="4060920" h="2233549">
                    <a:moveTo>
                      <a:pt x="2944081" y="2233549"/>
                    </a:moveTo>
                    <a:lnTo>
                      <a:pt x="1116838" y="2233549"/>
                    </a:lnTo>
                    <a:cubicBezTo>
                      <a:pt x="501015" y="2233549"/>
                      <a:pt x="0" y="1732534"/>
                      <a:pt x="0" y="1116838"/>
                    </a:cubicBezTo>
                    <a:cubicBezTo>
                      <a:pt x="0" y="501015"/>
                      <a:pt x="501015" y="0"/>
                      <a:pt x="1116838" y="0"/>
                    </a:cubicBezTo>
                    <a:lnTo>
                      <a:pt x="2944208" y="0"/>
                    </a:lnTo>
                    <a:cubicBezTo>
                      <a:pt x="3559904" y="0"/>
                      <a:pt x="4060920" y="501015"/>
                      <a:pt x="4060920" y="1116838"/>
                    </a:cubicBezTo>
                    <a:cubicBezTo>
                      <a:pt x="4060920" y="1732534"/>
                      <a:pt x="3559904" y="2233549"/>
                      <a:pt x="2944081" y="2233549"/>
                    </a:cubicBezTo>
                    <a:close/>
                    <a:moveTo>
                      <a:pt x="1116838" y="38100"/>
                    </a:moveTo>
                    <a:cubicBezTo>
                      <a:pt x="521970" y="38100"/>
                      <a:pt x="38100" y="521970"/>
                      <a:pt x="38100" y="1116838"/>
                    </a:cubicBezTo>
                    <a:cubicBezTo>
                      <a:pt x="38100" y="1711579"/>
                      <a:pt x="521970" y="2195576"/>
                      <a:pt x="1116838" y="2195576"/>
                    </a:cubicBezTo>
                    <a:lnTo>
                      <a:pt x="2944208" y="2195576"/>
                    </a:lnTo>
                    <a:cubicBezTo>
                      <a:pt x="3538950" y="2195576"/>
                      <a:pt x="4022947" y="1711706"/>
                      <a:pt x="4022947" y="1116838"/>
                    </a:cubicBezTo>
                    <a:cubicBezTo>
                      <a:pt x="4022820" y="521970"/>
                      <a:pt x="3538949" y="38100"/>
                      <a:pt x="2944081" y="38100"/>
                    </a:cubicBezTo>
                    <a:lnTo>
                      <a:pt x="1116838" y="38100"/>
                    </a:ln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3956589" y="8191018"/>
            <a:ext cx="1621129" cy="1785989"/>
          </a:xfrm>
          <a:custGeom>
            <a:avLst/>
            <a:gdLst/>
            <a:ahLst/>
            <a:cxnLst/>
            <a:rect l="l" t="t" r="r" b="b"/>
            <a:pathLst>
              <a:path w="1621129" h="1785989">
                <a:moveTo>
                  <a:pt x="0" y="0"/>
                </a:moveTo>
                <a:lnTo>
                  <a:pt x="1621129" y="0"/>
                </a:lnTo>
                <a:lnTo>
                  <a:pt x="1621129" y="1785989"/>
                </a:lnTo>
                <a:lnTo>
                  <a:pt x="0" y="1785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367572" y="8826126"/>
            <a:ext cx="3292150" cy="1150881"/>
          </a:xfrm>
          <a:custGeom>
            <a:avLst/>
            <a:gdLst/>
            <a:ahLst/>
            <a:cxnLst/>
            <a:rect l="l" t="t" r="r" b="b"/>
            <a:pathLst>
              <a:path w="3292150" h="1150881">
                <a:moveTo>
                  <a:pt x="0" y="0"/>
                </a:moveTo>
                <a:lnTo>
                  <a:pt x="3292150" y="0"/>
                </a:lnTo>
                <a:lnTo>
                  <a:pt x="3292150" y="1150881"/>
                </a:lnTo>
                <a:lnTo>
                  <a:pt x="0" y="1150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TextBox 10"/>
          <p:cNvSpPr txBox="1"/>
          <p:nvPr/>
        </p:nvSpPr>
        <p:spPr>
          <a:xfrm>
            <a:off x="1192885" y="2100893"/>
            <a:ext cx="8295772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70"/>
              </a:lnSpc>
            </a:pPr>
            <a:r>
              <a:rPr lang="en-US" sz="11700" spc="-526" dirty="0">
                <a:solidFill>
                  <a:srgbClr val="000000"/>
                </a:solidFill>
                <a:latin typeface="Antonio Bold"/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215053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956589" y="8191018"/>
            <a:ext cx="1621129" cy="1785989"/>
          </a:xfrm>
          <a:custGeom>
            <a:avLst/>
            <a:gdLst/>
            <a:ahLst/>
            <a:cxnLst/>
            <a:rect l="l" t="t" r="r" b="b"/>
            <a:pathLst>
              <a:path w="1621129" h="1785989">
                <a:moveTo>
                  <a:pt x="0" y="0"/>
                </a:moveTo>
                <a:lnTo>
                  <a:pt x="1621129" y="0"/>
                </a:lnTo>
                <a:lnTo>
                  <a:pt x="1621129" y="1785989"/>
                </a:lnTo>
                <a:lnTo>
                  <a:pt x="0" y="1785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367572" y="8826126"/>
            <a:ext cx="3292150" cy="1150881"/>
          </a:xfrm>
          <a:custGeom>
            <a:avLst/>
            <a:gdLst/>
            <a:ahLst/>
            <a:cxnLst/>
            <a:rect l="l" t="t" r="r" b="b"/>
            <a:pathLst>
              <a:path w="3292150" h="1150881">
                <a:moveTo>
                  <a:pt x="0" y="0"/>
                </a:moveTo>
                <a:lnTo>
                  <a:pt x="3292150" y="0"/>
                </a:lnTo>
                <a:lnTo>
                  <a:pt x="3292150" y="1150881"/>
                </a:lnTo>
                <a:lnTo>
                  <a:pt x="0" y="1150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TextBox 10"/>
          <p:cNvSpPr txBox="1"/>
          <p:nvPr/>
        </p:nvSpPr>
        <p:spPr>
          <a:xfrm>
            <a:off x="1192885" y="2100893"/>
            <a:ext cx="7951114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870"/>
              </a:lnSpc>
            </a:pPr>
            <a:r>
              <a:rPr lang="en-US" sz="11700" spc="-526" dirty="0" err="1">
                <a:solidFill>
                  <a:srgbClr val="000000"/>
                </a:solidFill>
                <a:latin typeface="Antonio Bold"/>
              </a:rPr>
              <a:t>Dak</a:t>
            </a:r>
            <a:r>
              <a:rPr lang="en-US" sz="11700" spc="-526" dirty="0">
                <a:solidFill>
                  <a:srgbClr val="000000"/>
                </a:solidFill>
                <a:latin typeface="Antonio Bold"/>
              </a:rPr>
              <a:t>- </a:t>
            </a:r>
            <a:r>
              <a:rPr lang="en-US" sz="11700" spc="-526" dirty="0" err="1">
                <a:solidFill>
                  <a:srgbClr val="000000"/>
                </a:solidFill>
                <a:latin typeface="Antonio Bold"/>
              </a:rPr>
              <a:t>en</a:t>
            </a:r>
            <a:r>
              <a:rPr lang="en-US" sz="11700" spc="-526" dirty="0">
                <a:solidFill>
                  <a:srgbClr val="000000"/>
                </a:solidFill>
                <a:latin typeface="Antonio Bold"/>
              </a:rPr>
              <a:t> </a:t>
            </a:r>
            <a:r>
              <a:rPr lang="en-US" sz="11700" spc="-526" dirty="0" err="1">
                <a:solidFill>
                  <a:srgbClr val="000000"/>
                </a:solidFill>
                <a:latin typeface="Antonio Bold"/>
              </a:rPr>
              <a:t>thuislozen</a:t>
            </a:r>
            <a:r>
              <a:rPr lang="en-US" sz="11700" spc="-526" dirty="0">
                <a:solidFill>
                  <a:srgbClr val="000000"/>
                </a:solidFill>
                <a:latin typeface="Antonio Bold"/>
              </a:rPr>
              <a:t> telling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1CCE49E6-334E-4E48-8842-94F3D675C453}"/>
              </a:ext>
            </a:extLst>
          </p:cNvPr>
          <p:cNvSpPr/>
          <p:nvPr/>
        </p:nvSpPr>
        <p:spPr>
          <a:xfrm>
            <a:off x="13188304" y="-1513365"/>
            <a:ext cx="13313729" cy="13313729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BCF6B"/>
          </a:solidFill>
        </p:spPr>
        <p:txBody>
          <a:bodyPr/>
          <a:lstStyle/>
          <a:p>
            <a:endParaRPr lang="nl-BE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CFF2AC3-A092-4765-B60B-77CB987E1DAD}"/>
              </a:ext>
            </a:extLst>
          </p:cNvPr>
          <p:cNvSpPr/>
          <p:nvPr/>
        </p:nvSpPr>
        <p:spPr>
          <a:xfrm rot="18329564">
            <a:off x="9372554" y="159243"/>
            <a:ext cx="11985640" cy="6540941"/>
          </a:xfrm>
          <a:custGeom>
            <a:avLst/>
            <a:gdLst/>
            <a:ahLst/>
            <a:cxnLst/>
            <a:rect l="l" t="t" r="r" b="b"/>
            <a:pathLst>
              <a:path w="4022947" h="2195449">
                <a:moveTo>
                  <a:pt x="2925031" y="2195449"/>
                </a:moveTo>
                <a:lnTo>
                  <a:pt x="1097788" y="2195449"/>
                </a:lnTo>
                <a:cubicBezTo>
                  <a:pt x="491490" y="2195449"/>
                  <a:pt x="0" y="1703959"/>
                  <a:pt x="0" y="1097661"/>
                </a:cubicBezTo>
                <a:cubicBezTo>
                  <a:pt x="0" y="491490"/>
                  <a:pt x="491490" y="0"/>
                  <a:pt x="1097788" y="0"/>
                </a:cubicBezTo>
                <a:lnTo>
                  <a:pt x="2925158" y="0"/>
                </a:lnTo>
                <a:cubicBezTo>
                  <a:pt x="3531457" y="0"/>
                  <a:pt x="4022947" y="491490"/>
                  <a:pt x="4022947" y="1097788"/>
                </a:cubicBezTo>
                <a:cubicBezTo>
                  <a:pt x="4022820" y="1703959"/>
                  <a:pt x="3531329" y="2195449"/>
                  <a:pt x="2925031" y="2195449"/>
                </a:cubicBezTo>
                <a:close/>
              </a:path>
            </a:pathLst>
          </a:custGeom>
          <a:solidFill>
            <a:srgbClr val="6AC7D4"/>
          </a:solidFill>
          <a:ln>
            <a:noFill/>
          </a:ln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076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838200" y="0"/>
            <a:ext cx="5275452" cy="10287000"/>
            <a:chOff x="17203429" y="3464"/>
            <a:chExt cx="5275452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203429" y="3464"/>
              <a:ext cx="4606636" cy="10287000"/>
              <a:chOff x="13716000" y="0"/>
              <a:chExt cx="4606636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716000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4778434" y="914889"/>
                <a:ext cx="33212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Verlies </a:t>
                </a:r>
                <a:r>
                  <a:rPr lang="nl-NL" sz="5400" dirty="0" err="1">
                    <a:solidFill>
                      <a:schemeClr val="bg1"/>
                    </a:solidFill>
                    <a:latin typeface="Antonio Bold" panose="020B0604020202020204" charset="0"/>
                  </a:rPr>
                  <a:t>woon-zekerheid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12% omwille van de psychische problematiek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10,6% omwille van verslaving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13% ontslag uit een instelling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344039" y="1802322"/>
              <a:ext cx="1601234" cy="668450"/>
            </a:xfrm>
            <a:prstGeom prst="triangle">
              <a:avLst>
                <a:gd name="adj" fmla="val 50000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571976" y="-38100"/>
            <a:ext cx="5295784" cy="10325100"/>
            <a:chOff x="9136862" y="3464"/>
            <a:chExt cx="5295784" cy="103251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3251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8%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301853" y="3827022"/>
              <a:ext cx="42082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300" b="1" dirty="0">
                  <a:latin typeface="Open Sauce Bold" panose="020B0604020202020204" charset="0"/>
                </a:rPr>
                <a:t>behoort tot de doelgroep </a:t>
              </a:r>
              <a:r>
                <a:rPr lang="nl-NL" sz="2300" b="1" dirty="0" err="1">
                  <a:latin typeface="Open Sauce Bold" panose="020B0604020202020204" charset="0"/>
                </a:rPr>
                <a:t>Housing</a:t>
              </a:r>
              <a:r>
                <a:rPr lang="nl-NL" sz="2300" b="1" dirty="0">
                  <a:latin typeface="Open Sauce Bold" panose="020B0604020202020204" charset="0"/>
                </a:rPr>
                <a:t> First (63 personen) 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2100">
                  <a:latin typeface="Open Sauce" panose="020B0604020202020204" charset="0"/>
                </a:rPr>
                <a:t>HF werd strikt afgebakend nl.  </a:t>
              </a:r>
              <a:r>
                <a:rPr lang="nl-NL" sz="2100" dirty="0">
                  <a:latin typeface="Open Sauce" panose="020B0604020202020204" charset="0"/>
                </a:rPr>
                <a:t>dak- en thuisloze personen die +2 jaar dakloos zijn en kampen met (vermoeden) van psychische problemen/ (vermoeden) verslavingsproblemen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>
                <a:latin typeface="Open Sauce" panose="020B0604020202020204" charset="0"/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323732" y="0"/>
            <a:ext cx="5299093" cy="10287000"/>
            <a:chOff x="4566139" y="0"/>
            <a:chExt cx="5299093" cy="102870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27%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14749" y="3785458"/>
              <a:ext cx="432824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Heeft een (vermoeden van) psychische of psychiatrische problematiek (=224 personen)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nl-NL" sz="2000" dirty="0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11176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067" y="573883"/>
              <a:ext cx="4208276" cy="3118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Dak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thuislozen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telling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840172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Oktober 2021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1313 dak- en thuislozen in Zuid-West-Vlaanderen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26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5163948" y="0"/>
            <a:ext cx="5275452" cy="10287000"/>
            <a:chOff x="17203429" y="3464"/>
            <a:chExt cx="5275452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203429" y="3464"/>
              <a:ext cx="4606636" cy="10287000"/>
              <a:chOff x="13716000" y="0"/>
              <a:chExt cx="4606636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716000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4778434" y="914889"/>
                <a:ext cx="33212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Verlies </a:t>
                </a:r>
                <a:r>
                  <a:rPr lang="nl-NL" sz="5400" dirty="0" err="1">
                    <a:solidFill>
                      <a:schemeClr val="bg1"/>
                    </a:solidFill>
                    <a:latin typeface="Antonio Bold" panose="020B0604020202020204" charset="0"/>
                  </a:rPr>
                  <a:t>woon-zekerheid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12% omwille van de psychische problematiek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10,6% omwille van verslaving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13% ontslag uit een instelling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344039" y="1802322"/>
              <a:ext cx="1601234" cy="668450"/>
            </a:xfrm>
            <a:prstGeom prst="triangle">
              <a:avLst>
                <a:gd name="adj" fmla="val 50000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4897724" y="-38100"/>
            <a:ext cx="5295784" cy="10325100"/>
            <a:chOff x="9136862" y="3464"/>
            <a:chExt cx="5295784" cy="103251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3251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8%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301853" y="3827022"/>
              <a:ext cx="42082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300" b="1" dirty="0">
                  <a:latin typeface="Open Sauce Bold" panose="020B0604020202020204" charset="0"/>
                </a:rPr>
                <a:t>behoort tot de doelgroep </a:t>
              </a:r>
              <a:r>
                <a:rPr lang="nl-NL" sz="2300" b="1" dirty="0" err="1">
                  <a:latin typeface="Open Sauce Bold" panose="020B0604020202020204" charset="0"/>
                </a:rPr>
                <a:t>Housing</a:t>
              </a:r>
              <a:r>
                <a:rPr lang="nl-NL" sz="2300" b="1" dirty="0">
                  <a:latin typeface="Open Sauce Bold" panose="020B0604020202020204" charset="0"/>
                </a:rPr>
                <a:t> First (63 personen) 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2100">
                  <a:latin typeface="Open Sauce" panose="020B0604020202020204" charset="0"/>
                </a:rPr>
                <a:t>HF werd strikt afgebakend nl.  </a:t>
              </a:r>
              <a:r>
                <a:rPr lang="nl-NL" sz="2100" dirty="0">
                  <a:latin typeface="Open Sauce" panose="020B0604020202020204" charset="0"/>
                </a:rPr>
                <a:t>dak- en thuisloze personen die +2 jaar dakloos zijn en kampen met (vermoeden) van psychische problemen/ (vermoeden) verslavingsproblemen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>
                <a:latin typeface="Open Sauce" panose="020B0604020202020204" charset="0"/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649480" y="0"/>
            <a:ext cx="5299093" cy="10287000"/>
            <a:chOff x="4566139" y="0"/>
            <a:chExt cx="5299093" cy="102870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27%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14749" y="3785458"/>
              <a:ext cx="432824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Heeft een (vermoeden van) psychische of psychiatrische problematiek (=224 personen)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nl-NL" sz="2000" dirty="0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11176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067" y="573883"/>
              <a:ext cx="4208276" cy="3118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Dak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thuislozen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telling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840172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Oktober 2021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1313 dak- en thuislozen in Zuid-West-Vlaanderen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357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9431148" y="0"/>
            <a:ext cx="5275452" cy="10287000"/>
            <a:chOff x="17203429" y="3464"/>
            <a:chExt cx="5275452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203429" y="3464"/>
              <a:ext cx="4606636" cy="10287000"/>
              <a:chOff x="13716000" y="0"/>
              <a:chExt cx="4606636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716000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4778434" y="914889"/>
                <a:ext cx="33212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Verlies </a:t>
                </a:r>
                <a:r>
                  <a:rPr lang="nl-NL" sz="5400" dirty="0" err="1">
                    <a:solidFill>
                      <a:schemeClr val="bg1"/>
                    </a:solidFill>
                    <a:latin typeface="Antonio Bold" panose="020B0604020202020204" charset="0"/>
                  </a:rPr>
                  <a:t>woon-zekerheid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12% omwille van de psychische problematiek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10,6% omwille van verslaving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13% ontslag uit een instelling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344039" y="1802322"/>
              <a:ext cx="1601234" cy="668450"/>
            </a:xfrm>
            <a:prstGeom prst="triangle">
              <a:avLst>
                <a:gd name="adj" fmla="val 50000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9164924" y="-38100"/>
            <a:ext cx="5295784" cy="10325100"/>
            <a:chOff x="9136862" y="3464"/>
            <a:chExt cx="5295784" cy="103251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3251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8%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301853" y="3827022"/>
              <a:ext cx="42082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300" b="1" dirty="0">
                  <a:latin typeface="Open Sauce Bold" panose="020B0604020202020204" charset="0"/>
                </a:rPr>
                <a:t>behoort tot de doelgroep </a:t>
              </a:r>
              <a:r>
                <a:rPr lang="nl-NL" sz="2300" b="1" dirty="0" err="1">
                  <a:latin typeface="Open Sauce Bold" panose="020B0604020202020204" charset="0"/>
                </a:rPr>
                <a:t>Housing</a:t>
              </a:r>
              <a:r>
                <a:rPr lang="nl-NL" sz="2300" b="1" dirty="0">
                  <a:latin typeface="Open Sauce Bold" panose="020B0604020202020204" charset="0"/>
                </a:rPr>
                <a:t> First (63 personen) 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2100">
                  <a:latin typeface="Open Sauce" panose="020B0604020202020204" charset="0"/>
                </a:rPr>
                <a:t>HF werd strikt afgebakend nl.  </a:t>
              </a:r>
              <a:r>
                <a:rPr lang="nl-NL" sz="2100" dirty="0">
                  <a:latin typeface="Open Sauce" panose="020B0604020202020204" charset="0"/>
                </a:rPr>
                <a:t>dak- en thuisloze personen die +2 jaar dakloos zijn en kampen met (vermoeden) van psychische problemen/ (vermoeden) verslavingsproblemen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>
                <a:latin typeface="Open Sauce" panose="020B0604020202020204" charset="0"/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649480" y="0"/>
            <a:ext cx="5299093" cy="10287000"/>
            <a:chOff x="4566139" y="0"/>
            <a:chExt cx="5299093" cy="102870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27%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14749" y="3785458"/>
              <a:ext cx="432824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Heeft een (vermoeden van) psychische of psychiatrische problematiek (=224 personen)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nl-NL" sz="2000" dirty="0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11176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067" y="573883"/>
              <a:ext cx="4208276" cy="3118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Dak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thuislozen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telling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840172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Oktober 2021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1313 dak- en thuislozen in Zuid-West-Vlaanderen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697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13774548" y="0"/>
            <a:ext cx="5275452" cy="10287000"/>
            <a:chOff x="17203429" y="3464"/>
            <a:chExt cx="5275452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203429" y="3464"/>
              <a:ext cx="4606636" cy="10287000"/>
              <a:chOff x="13716000" y="0"/>
              <a:chExt cx="4606636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716000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4778434" y="914889"/>
                <a:ext cx="33212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Verlies </a:t>
                </a:r>
                <a:r>
                  <a:rPr lang="nl-NL" sz="5400" dirty="0" err="1">
                    <a:solidFill>
                      <a:schemeClr val="bg1"/>
                    </a:solidFill>
                    <a:latin typeface="Antonio Bold" panose="020B0604020202020204" charset="0"/>
                  </a:rPr>
                  <a:t>woon-zekerheid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12% omwille van de psychische problematiek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10,6% omwille van verslaving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Calibri" panose="020F0502020204030204" pitchFamily="34" charset="0"/>
                  </a:rPr>
                  <a:t>13% ontslag uit een instelling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344039" y="1802322"/>
              <a:ext cx="1601234" cy="668450"/>
            </a:xfrm>
            <a:prstGeom prst="triangle">
              <a:avLst>
                <a:gd name="adj" fmla="val 50000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9164924" y="-38100"/>
            <a:ext cx="5295784" cy="10325100"/>
            <a:chOff x="9136862" y="3464"/>
            <a:chExt cx="5295784" cy="103251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3251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8%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301853" y="3827022"/>
              <a:ext cx="420827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300" b="1" dirty="0">
                  <a:latin typeface="Open Sauce Bold" panose="020B0604020202020204" charset="0"/>
                </a:rPr>
                <a:t>behoort tot de doelgroep </a:t>
              </a:r>
              <a:r>
                <a:rPr lang="nl-NL" sz="2300" b="1" dirty="0" err="1">
                  <a:latin typeface="Open Sauce Bold" panose="020B0604020202020204" charset="0"/>
                </a:rPr>
                <a:t>Housing</a:t>
              </a:r>
              <a:r>
                <a:rPr lang="nl-NL" sz="2300" b="1" dirty="0">
                  <a:latin typeface="Open Sauce Bold" panose="020B0604020202020204" charset="0"/>
                </a:rPr>
                <a:t> First (63 personen) 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NL" sz="2100">
                  <a:latin typeface="Open Sauce" panose="020B0604020202020204" charset="0"/>
                </a:rPr>
                <a:t>HF werd strikt afgebakend nl.  </a:t>
              </a:r>
              <a:r>
                <a:rPr lang="nl-NL" sz="2100" dirty="0">
                  <a:latin typeface="Open Sauce" panose="020B0604020202020204" charset="0"/>
                </a:rPr>
                <a:t>dak- en thuisloze personen die +2 jaar dakloos zijn en kampen met (vermoeden) van psychische problemen/ (vermoeden) verslavingsproblemen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>
                <a:latin typeface="Open Sauce" panose="020B0604020202020204" charset="0"/>
              </a:endParaRP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4649480" y="0"/>
            <a:ext cx="5299093" cy="10287000"/>
            <a:chOff x="4566139" y="0"/>
            <a:chExt cx="5299093" cy="102870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27%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14749" y="3785458"/>
              <a:ext cx="432824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Heeft een (vermoeden van) psychische of psychiatrische problematiek (=224 personen)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nl-NL" sz="2000" dirty="0"/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11176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3067" y="573883"/>
              <a:ext cx="4208276" cy="3118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Dak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</a:t>
              </a:r>
              <a:r>
                <a:rPr lang="en-US" sz="6000" spc="-137" dirty="0" err="1">
                  <a:solidFill>
                    <a:schemeClr val="bg1"/>
                  </a:solidFill>
                  <a:latin typeface="Antonio Bold"/>
                </a:rPr>
                <a:t>thuislozen</a:t>
              </a: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 telling</a:t>
              </a: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840172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Oktober 2021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1313 dak- en thuislozen in Zuid-West-Vlaanderen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91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3B73B05E-432D-4092-8E36-E09A997233B5}"/>
              </a:ext>
            </a:extLst>
          </p:cNvPr>
          <p:cNvGrpSpPr/>
          <p:nvPr/>
        </p:nvGrpSpPr>
        <p:grpSpPr>
          <a:xfrm>
            <a:off x="12038037" y="-2619517"/>
            <a:ext cx="14463996" cy="14419881"/>
            <a:chOff x="12038037" y="-2619517"/>
            <a:chExt cx="14463996" cy="14419881"/>
          </a:xfrm>
        </p:grpSpPr>
        <p:grpSp>
          <p:nvGrpSpPr>
            <p:cNvPr id="2" name="Group 2"/>
            <p:cNvGrpSpPr/>
            <p:nvPr/>
          </p:nvGrpSpPr>
          <p:grpSpPr>
            <a:xfrm>
              <a:off x="13188304" y="-1513365"/>
              <a:ext cx="13313729" cy="13313729"/>
              <a:chOff x="0" y="0"/>
              <a:chExt cx="6350000" cy="63500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BCF6B"/>
              </a:solidFill>
            </p:spPr>
            <p:txBody>
              <a:bodyPr/>
              <a:lstStyle/>
              <a:p>
                <a:endParaRPr lang="nl-BE" dirty="0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 rot="-3270436">
              <a:off x="9315878" y="102642"/>
              <a:ext cx="12098771" cy="6654453"/>
              <a:chOff x="0" y="0"/>
              <a:chExt cx="4060919" cy="223354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9050" y="19050"/>
                <a:ext cx="4022947" cy="2195449"/>
              </a:xfrm>
              <a:custGeom>
                <a:avLst/>
                <a:gdLst/>
                <a:ahLst/>
                <a:cxnLst/>
                <a:rect l="l" t="t" r="r" b="b"/>
                <a:pathLst>
                  <a:path w="4022947" h="2195449">
                    <a:moveTo>
                      <a:pt x="2925031" y="2195449"/>
                    </a:moveTo>
                    <a:lnTo>
                      <a:pt x="1097788" y="2195449"/>
                    </a:lnTo>
                    <a:cubicBezTo>
                      <a:pt x="491490" y="2195449"/>
                      <a:pt x="0" y="1703959"/>
                      <a:pt x="0" y="1097661"/>
                    </a:cubicBezTo>
                    <a:cubicBezTo>
                      <a:pt x="0" y="491490"/>
                      <a:pt x="491490" y="0"/>
                      <a:pt x="1097788" y="0"/>
                    </a:cubicBezTo>
                    <a:lnTo>
                      <a:pt x="2925158" y="0"/>
                    </a:lnTo>
                    <a:cubicBezTo>
                      <a:pt x="3531457" y="0"/>
                      <a:pt x="4022947" y="491490"/>
                      <a:pt x="4022947" y="1097788"/>
                    </a:cubicBezTo>
                    <a:cubicBezTo>
                      <a:pt x="4022820" y="1703959"/>
                      <a:pt x="3531329" y="2195449"/>
                      <a:pt x="2925031" y="2195449"/>
                    </a:cubicBezTo>
                    <a:close/>
                  </a:path>
                </a:pathLst>
              </a:custGeom>
              <a:solidFill>
                <a:srgbClr val="6AC7D4"/>
              </a:solidFill>
              <a:ln>
                <a:noFill/>
              </a:ln>
            </p:spPr>
            <p:txBody>
              <a:bodyPr/>
              <a:lstStyle/>
              <a:p>
                <a:endParaRPr lang="nl-BE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4060920" cy="2233549"/>
              </a:xfrm>
              <a:custGeom>
                <a:avLst/>
                <a:gdLst/>
                <a:ahLst/>
                <a:cxnLst/>
                <a:rect l="l" t="t" r="r" b="b"/>
                <a:pathLst>
                  <a:path w="4060920" h="2233549">
                    <a:moveTo>
                      <a:pt x="2944081" y="2233549"/>
                    </a:moveTo>
                    <a:lnTo>
                      <a:pt x="1116838" y="2233549"/>
                    </a:lnTo>
                    <a:cubicBezTo>
                      <a:pt x="501015" y="2233549"/>
                      <a:pt x="0" y="1732534"/>
                      <a:pt x="0" y="1116838"/>
                    </a:cubicBezTo>
                    <a:cubicBezTo>
                      <a:pt x="0" y="501015"/>
                      <a:pt x="501015" y="0"/>
                      <a:pt x="1116838" y="0"/>
                    </a:cubicBezTo>
                    <a:lnTo>
                      <a:pt x="2944208" y="0"/>
                    </a:lnTo>
                    <a:cubicBezTo>
                      <a:pt x="3559904" y="0"/>
                      <a:pt x="4060920" y="501015"/>
                      <a:pt x="4060920" y="1116838"/>
                    </a:cubicBezTo>
                    <a:cubicBezTo>
                      <a:pt x="4060920" y="1732534"/>
                      <a:pt x="3559904" y="2233549"/>
                      <a:pt x="2944081" y="2233549"/>
                    </a:cubicBezTo>
                    <a:close/>
                    <a:moveTo>
                      <a:pt x="1116838" y="38100"/>
                    </a:moveTo>
                    <a:cubicBezTo>
                      <a:pt x="521970" y="38100"/>
                      <a:pt x="38100" y="521970"/>
                      <a:pt x="38100" y="1116838"/>
                    </a:cubicBezTo>
                    <a:cubicBezTo>
                      <a:pt x="38100" y="1711579"/>
                      <a:pt x="521970" y="2195576"/>
                      <a:pt x="1116838" y="2195576"/>
                    </a:cubicBezTo>
                    <a:lnTo>
                      <a:pt x="2944208" y="2195576"/>
                    </a:lnTo>
                    <a:cubicBezTo>
                      <a:pt x="3538950" y="2195576"/>
                      <a:pt x="4022947" y="1711706"/>
                      <a:pt x="4022947" y="1116838"/>
                    </a:cubicBezTo>
                    <a:cubicBezTo>
                      <a:pt x="4022820" y="521970"/>
                      <a:pt x="3538949" y="38100"/>
                      <a:pt x="2944081" y="38100"/>
                    </a:cubicBezTo>
                    <a:lnTo>
                      <a:pt x="1116838" y="38100"/>
                    </a:lnTo>
                    <a:close/>
                  </a:path>
                </a:pathLst>
              </a:custGeom>
              <a:solidFill>
                <a:srgbClr val="F1EEEE"/>
              </a:solidFill>
            </p:spPr>
            <p:txBody>
              <a:bodyPr/>
              <a:lstStyle/>
              <a:p>
                <a:endParaRPr lang="nl-BE"/>
              </a:p>
            </p:txBody>
          </p:sp>
        </p:grpSp>
      </p:grpSp>
      <p:sp>
        <p:nvSpPr>
          <p:cNvPr id="7" name="Freeform 7"/>
          <p:cNvSpPr/>
          <p:nvPr/>
        </p:nvSpPr>
        <p:spPr>
          <a:xfrm>
            <a:off x="3956589" y="8191018"/>
            <a:ext cx="1621129" cy="1785989"/>
          </a:xfrm>
          <a:custGeom>
            <a:avLst/>
            <a:gdLst/>
            <a:ahLst/>
            <a:cxnLst/>
            <a:rect l="l" t="t" r="r" b="b"/>
            <a:pathLst>
              <a:path w="1621129" h="1785989">
                <a:moveTo>
                  <a:pt x="0" y="0"/>
                </a:moveTo>
                <a:lnTo>
                  <a:pt x="1621129" y="0"/>
                </a:lnTo>
                <a:lnTo>
                  <a:pt x="1621129" y="1785989"/>
                </a:lnTo>
                <a:lnTo>
                  <a:pt x="0" y="1785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Freeform 8"/>
          <p:cNvSpPr/>
          <p:nvPr/>
        </p:nvSpPr>
        <p:spPr>
          <a:xfrm>
            <a:off x="367572" y="8826126"/>
            <a:ext cx="3292150" cy="1150881"/>
          </a:xfrm>
          <a:custGeom>
            <a:avLst/>
            <a:gdLst/>
            <a:ahLst/>
            <a:cxnLst/>
            <a:rect l="l" t="t" r="r" b="b"/>
            <a:pathLst>
              <a:path w="3292150" h="1150881">
                <a:moveTo>
                  <a:pt x="0" y="0"/>
                </a:moveTo>
                <a:lnTo>
                  <a:pt x="3292150" y="0"/>
                </a:lnTo>
                <a:lnTo>
                  <a:pt x="3292150" y="1150881"/>
                </a:lnTo>
                <a:lnTo>
                  <a:pt x="0" y="11508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TextBox 10"/>
          <p:cNvSpPr txBox="1"/>
          <p:nvPr/>
        </p:nvSpPr>
        <p:spPr>
          <a:xfrm>
            <a:off x="1192885" y="2100893"/>
            <a:ext cx="8295772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70"/>
              </a:lnSpc>
            </a:pPr>
            <a:r>
              <a:rPr lang="en-US" sz="11700" spc="-526" dirty="0" err="1">
                <a:solidFill>
                  <a:srgbClr val="000000"/>
                </a:solidFill>
                <a:latin typeface="Antonio Bold"/>
              </a:rPr>
              <a:t>Programma</a:t>
            </a:r>
            <a:endParaRPr lang="en-US" sz="11700" spc="-526" dirty="0">
              <a:solidFill>
                <a:srgbClr val="000000"/>
              </a:solidFill>
              <a:latin typeface="Antonio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34F664B-892E-4C80-8919-4AA1ECBE09CF}"/>
              </a:ext>
            </a:extLst>
          </p:cNvPr>
          <p:cNvSpPr txBox="1"/>
          <p:nvPr/>
        </p:nvSpPr>
        <p:spPr>
          <a:xfrm>
            <a:off x="1219200" y="3691137"/>
            <a:ext cx="8295772" cy="241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13u: Keynote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14: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Koffiepauze</a:t>
            </a:r>
            <a:endParaRPr lang="en-US" sz="27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14u15: Ronde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tafels</a:t>
            </a:r>
            <a:endParaRPr lang="en-US" sz="2700" dirty="0">
              <a:solidFill>
                <a:srgbClr val="000000"/>
              </a:solidFill>
              <a:latin typeface="Open Sauce Bold"/>
            </a:endParaRPr>
          </a:p>
          <a:p>
            <a:pPr>
              <a:lnSpc>
                <a:spcPct val="150000"/>
              </a:lnSpc>
            </a:pPr>
            <a:r>
              <a:rPr lang="en-US" sz="2700" dirty="0">
                <a:solidFill>
                  <a:srgbClr val="000000"/>
                </a:solidFill>
                <a:latin typeface="Open Sauce Bold"/>
              </a:rPr>
              <a:t>15u45: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Plenaire</a:t>
            </a:r>
            <a:r>
              <a:rPr lang="en-US" sz="2700" dirty="0">
                <a:solidFill>
                  <a:srgbClr val="000000"/>
                </a:solidFill>
                <a:latin typeface="Open Sauce Bold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Open Sauce Bold"/>
              </a:rPr>
              <a:t>afronding</a:t>
            </a:r>
            <a:endParaRPr lang="en-US" sz="2700" dirty="0">
              <a:solidFill>
                <a:srgbClr val="000000"/>
              </a:solidFill>
              <a:latin typeface="Open Sauce Bold"/>
            </a:endParaRPr>
          </a:p>
        </p:txBody>
      </p:sp>
    </p:spTree>
    <p:extLst>
      <p:ext uri="{BB962C8B-B14F-4D97-AF65-F5344CB8AC3E}">
        <p14:creationId xmlns:p14="http://schemas.microsoft.com/office/powerpoint/2010/main" val="413554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FB5E5A07-9C41-4C7A-B8C9-F9EA7168B421}"/>
              </a:ext>
            </a:extLst>
          </p:cNvPr>
          <p:cNvGrpSpPr/>
          <p:nvPr/>
        </p:nvGrpSpPr>
        <p:grpSpPr>
          <a:xfrm>
            <a:off x="914400" y="0"/>
            <a:ext cx="5338747" cy="10287000"/>
            <a:chOff x="17122482" y="3464"/>
            <a:chExt cx="5338747" cy="10287000"/>
          </a:xfrm>
        </p:grpSpPr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92813438-B998-4296-8F1D-7F055ECDE8C2}"/>
                </a:ext>
              </a:extLst>
            </p:cNvPr>
            <p:cNvGrpSpPr/>
            <p:nvPr/>
          </p:nvGrpSpPr>
          <p:grpSpPr>
            <a:xfrm>
              <a:off x="17122482" y="3464"/>
              <a:ext cx="4670599" cy="10287000"/>
              <a:chOff x="13635053" y="0"/>
              <a:chExt cx="4670599" cy="10287000"/>
            </a:xfrm>
          </p:grpSpPr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B9FC5597-E297-4E88-8BA1-D2571E1268F4}"/>
                  </a:ext>
                </a:extLst>
              </p:cNvPr>
              <p:cNvSpPr/>
              <p:nvPr/>
            </p:nvSpPr>
            <p:spPr>
              <a:xfrm>
                <a:off x="13635053" y="0"/>
                <a:ext cx="4606636" cy="10287000"/>
              </a:xfrm>
              <a:prstGeom prst="rect">
                <a:avLst/>
              </a:prstGeom>
              <a:solidFill>
                <a:srgbClr val="CDE2A7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9C1873C1-DB91-4CC9-A7A7-B6D349FDF2D4}"/>
                  </a:ext>
                </a:extLst>
              </p:cNvPr>
              <p:cNvSpPr txBox="1"/>
              <p:nvPr/>
            </p:nvSpPr>
            <p:spPr>
              <a:xfrm>
                <a:off x="15162044" y="1739057"/>
                <a:ext cx="23639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5400" dirty="0">
                    <a:solidFill>
                      <a:schemeClr val="bg1"/>
                    </a:solidFill>
                    <a:latin typeface="Antonio Bold" panose="020B0604020202020204" charset="0"/>
                  </a:rPr>
                  <a:t>Groep 3</a:t>
                </a:r>
                <a:endParaRPr lang="nl-BE" sz="5400" dirty="0">
                  <a:solidFill>
                    <a:schemeClr val="bg1"/>
                  </a:solidFill>
                  <a:latin typeface="Antonio Bold" panose="020B0604020202020204" charset="0"/>
                </a:endParaRP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0760016-A595-4011-A75A-7983D88EDB62}"/>
                  </a:ext>
                </a:extLst>
              </p:cNvPr>
              <p:cNvSpPr txBox="1"/>
              <p:nvPr/>
            </p:nvSpPr>
            <p:spPr>
              <a:xfrm>
                <a:off x="14021274" y="3086099"/>
                <a:ext cx="4284378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300" b="1" dirty="0">
                    <a:latin typeface="Open Sauce Bold" panose="020B0604020202020204" charset="0"/>
                  </a:rPr>
                  <a:t>Alternatieve woonvormen voor kwetsbare doelgroepen, voorbeelden uit de praktijk. </a:t>
                </a: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BB9BC771-23B6-4FE1-8051-05FE4E6F270F}"/>
                  </a:ext>
                </a:extLst>
              </p:cNvPr>
              <p:cNvSpPr/>
              <p:nvPr/>
            </p:nvSpPr>
            <p:spPr>
              <a:xfrm>
                <a:off x="13915179" y="4655760"/>
                <a:ext cx="4208277" cy="5586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Uitleg over het project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Robuuste woningen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(geïnspireerd op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Skaeve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Huse). Onder leiding van Ellen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Lemahie</a:t>
                </a:r>
                <a:r>
                  <a:rPr lang="nl-BE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u, Stafmedewerker daklozenbeleid bij stad Gent </a:t>
                </a:r>
              </a:p>
              <a:p>
                <a:pPr marL="342900" indent="-342900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nl-NL" sz="2100" b="1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b="1" dirty="0">
                    <a:latin typeface="Open Sauce" panose="020B0604020202020204" charset="0"/>
                    <a:ea typeface="Times New Roman" panose="02020603050405020304" pitchFamily="18" charset="0"/>
                  </a:rPr>
                  <a:t> First 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in woningen van de woonmaatschappij: meerwaarde en uitdagingen. Onder leiding van Griet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Turelinck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, coördinator/begeleider </a:t>
                </a:r>
                <a:r>
                  <a:rPr lang="nl-NL" sz="2100" dirty="0" err="1">
                    <a:latin typeface="Open Sauce" panose="020B0604020202020204" charset="0"/>
                    <a:ea typeface="Times New Roman" panose="02020603050405020304" pitchFamily="18" charset="0"/>
                  </a:rPr>
                  <a:t>Housing</a:t>
                </a:r>
                <a:r>
                  <a:rPr lang="nl-NL" sz="2100" dirty="0">
                    <a:latin typeface="Open Sauce" panose="020B0604020202020204" charset="0"/>
                    <a:ea typeface="Times New Roman" panose="02020603050405020304" pitchFamily="18" charset="0"/>
                  </a:rPr>
                  <a:t> First bij CAW De Kempen </a:t>
                </a:r>
                <a:endParaRPr lang="nl-BE" sz="2100" dirty="0">
                  <a:latin typeface="Open Sauce" panose="020B060402020202020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59" name="Gelijkbenige driehoek 58">
              <a:extLst>
                <a:ext uri="{FF2B5EF4-FFF2-40B4-BE49-F238E27FC236}">
                  <a16:creationId xmlns:a16="http://schemas.microsoft.com/office/drawing/2014/main" id="{3DCD0C25-3812-439B-8884-BFBACB030A1F}"/>
                </a:ext>
              </a:extLst>
            </p:cNvPr>
            <p:cNvSpPr/>
            <p:nvPr/>
          </p:nvSpPr>
          <p:spPr>
            <a:xfrm rot="5400000">
              <a:off x="21168940" y="1790347"/>
              <a:ext cx="1746705" cy="837872"/>
            </a:xfrm>
            <a:prstGeom prst="triangle">
              <a:avLst>
                <a:gd name="adj" fmla="val 48953"/>
              </a:avLst>
            </a:prstGeom>
            <a:solidFill>
              <a:srgbClr val="CDE2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57" name="Groep 56">
            <a:extLst>
              <a:ext uri="{FF2B5EF4-FFF2-40B4-BE49-F238E27FC236}">
                <a16:creationId xmlns:a16="http://schemas.microsoft.com/office/drawing/2014/main" id="{CC37C82F-A969-4705-8018-A64BEB3ED294}"/>
              </a:ext>
            </a:extLst>
          </p:cNvPr>
          <p:cNvGrpSpPr/>
          <p:nvPr/>
        </p:nvGrpSpPr>
        <p:grpSpPr>
          <a:xfrm>
            <a:off x="685800" y="11560"/>
            <a:ext cx="5295784" cy="10287000"/>
            <a:chOff x="9136862" y="3464"/>
            <a:chExt cx="5295784" cy="10287000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5ECF8C7-9DAF-4FD0-B274-90910C32C1D6}"/>
                </a:ext>
              </a:extLst>
            </p:cNvPr>
            <p:cNvSpPr/>
            <p:nvPr/>
          </p:nvSpPr>
          <p:spPr>
            <a:xfrm>
              <a:off x="9136862" y="3464"/>
              <a:ext cx="5295784" cy="10287000"/>
            </a:xfrm>
            <a:custGeom>
              <a:avLst/>
              <a:gdLst>
                <a:gd name="connsiteX0" fmla="*/ 0 w 5295784"/>
                <a:gd name="connsiteY0" fmla="*/ 0 h 10287000"/>
                <a:gd name="connsiteX1" fmla="*/ 4606636 w 5295784"/>
                <a:gd name="connsiteY1" fmla="*/ 0 h 10287000"/>
                <a:gd name="connsiteX2" fmla="*/ 4606636 w 5295784"/>
                <a:gd name="connsiteY2" fmla="*/ 1384877 h 10287000"/>
                <a:gd name="connsiteX3" fmla="*/ 5295784 w 5295784"/>
                <a:gd name="connsiteY3" fmla="*/ 2134160 h 10287000"/>
                <a:gd name="connsiteX4" fmla="*/ 4606636 w 5295784"/>
                <a:gd name="connsiteY4" fmla="*/ 2883442 h 10287000"/>
                <a:gd name="connsiteX5" fmla="*/ 4606636 w 5295784"/>
                <a:gd name="connsiteY5" fmla="*/ 10287000 h 10287000"/>
                <a:gd name="connsiteX6" fmla="*/ 0 w 5295784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784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84877"/>
                  </a:lnTo>
                  <a:lnTo>
                    <a:pt x="5295784" y="2134160"/>
                  </a:lnTo>
                  <a:lnTo>
                    <a:pt x="4606636" y="2883442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BCF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B7EEF862-4409-4FEC-AE2D-211B787E071E}"/>
                </a:ext>
              </a:extLst>
            </p:cNvPr>
            <p:cNvSpPr txBox="1"/>
            <p:nvPr/>
          </p:nvSpPr>
          <p:spPr>
            <a:xfrm>
              <a:off x="10594630" y="1739057"/>
              <a:ext cx="23986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2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52" name="Tekstvak 51">
              <a:extLst>
                <a:ext uri="{FF2B5EF4-FFF2-40B4-BE49-F238E27FC236}">
                  <a16:creationId xmlns:a16="http://schemas.microsoft.com/office/drawing/2014/main" id="{39EDA833-0AF2-481E-9C7D-02649404D499}"/>
                </a:ext>
              </a:extLst>
            </p:cNvPr>
            <p:cNvSpPr txBox="1"/>
            <p:nvPr/>
          </p:nvSpPr>
          <p:spPr>
            <a:xfrm>
              <a:off x="9500635" y="3086099"/>
              <a:ext cx="42082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300" b="1" dirty="0">
                  <a:latin typeface="Open Sauce Bold" panose="020B0604020202020204" charset="0"/>
                </a:rPr>
                <a:t>Residentiële GGZ-zorg voor dak- en thuislozen, voorbeelden uit de praktijk.  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7D34D3C1-A59C-4DFE-85EB-976C055ACA5D}"/>
                </a:ext>
              </a:extLst>
            </p:cNvPr>
            <p:cNvSpPr/>
            <p:nvPr/>
          </p:nvSpPr>
          <p:spPr>
            <a:xfrm>
              <a:off x="9347378" y="4758046"/>
              <a:ext cx="4208277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Over</a:t>
              </a:r>
              <a:r>
                <a:rPr lang="nl-BE" sz="2100" b="1" dirty="0">
                  <a:latin typeface="Open Sauce" panose="020B0604020202020204" charset="0"/>
                </a:rPr>
                <a:t> </a:t>
              </a:r>
              <a:r>
                <a:rPr lang="nl-BE" sz="2100" dirty="0">
                  <a:latin typeface="Open Sauce" panose="020B0604020202020204" charset="0"/>
                </a:rPr>
                <a:t>de werking van</a:t>
              </a:r>
              <a:r>
                <a:rPr lang="nl-BE" sz="2100" b="1" dirty="0">
                  <a:latin typeface="Open Sauce" panose="020B0604020202020204" charset="0"/>
                </a:rPr>
                <a:t> een rehabilitatie-afdeling voor dakloze mensen met een psychische kwetsbaarheid</a:t>
              </a:r>
              <a:r>
                <a:rPr lang="nl-BE" sz="2100" dirty="0">
                  <a:latin typeface="Open Sauce" panose="020B0604020202020204" charset="0"/>
                </a:rPr>
                <a:t>. Onder leiding van Peter </a:t>
              </a:r>
              <a:r>
                <a:rPr lang="nl-BE" sz="2100" dirty="0" err="1">
                  <a:latin typeface="Open Sauce" panose="020B0604020202020204" charset="0"/>
                </a:rPr>
                <a:t>Dierinck</a:t>
              </a:r>
              <a:r>
                <a:rPr lang="nl-BE" sz="2100" dirty="0">
                  <a:latin typeface="Open Sauce" panose="020B0604020202020204" charset="0"/>
                </a:rPr>
                <a:t>, psycholoog in PC Gent-</a:t>
              </a:r>
              <a:r>
                <a:rPr lang="nl-BE" sz="2100" dirty="0" err="1">
                  <a:latin typeface="Open Sauce" panose="020B0604020202020204" charset="0"/>
                </a:rPr>
                <a:t>Sleidinge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Kijken bij de noorderburen, een goede praktijk uit Nederland </a:t>
              </a:r>
            </a:p>
          </p:txBody>
        </p:sp>
      </p:grpSp>
      <p:grpSp>
        <p:nvGrpSpPr>
          <p:cNvPr id="56" name="Groep 55">
            <a:extLst>
              <a:ext uri="{FF2B5EF4-FFF2-40B4-BE49-F238E27FC236}">
                <a16:creationId xmlns:a16="http://schemas.microsoft.com/office/drawing/2014/main" id="{9BB2D6CB-645A-4900-9B4B-C69718D4529A}"/>
              </a:ext>
            </a:extLst>
          </p:cNvPr>
          <p:cNvGrpSpPr/>
          <p:nvPr/>
        </p:nvGrpSpPr>
        <p:grpSpPr>
          <a:xfrm>
            <a:off x="381000" y="0"/>
            <a:ext cx="5299093" cy="10401300"/>
            <a:chOff x="4566139" y="0"/>
            <a:chExt cx="5299093" cy="10401300"/>
          </a:xfrm>
        </p:grpSpPr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85AF57D-07BA-48C7-8E31-8057F61288C5}"/>
                </a:ext>
              </a:extLst>
            </p:cNvPr>
            <p:cNvSpPr/>
            <p:nvPr/>
          </p:nvSpPr>
          <p:spPr>
            <a:xfrm>
              <a:off x="4566139" y="0"/>
              <a:ext cx="5299093" cy="10287000"/>
            </a:xfrm>
            <a:custGeom>
              <a:avLst/>
              <a:gdLst>
                <a:gd name="connsiteX0" fmla="*/ 0 w 5299093"/>
                <a:gd name="connsiteY0" fmla="*/ 0 h 10287000"/>
                <a:gd name="connsiteX1" fmla="*/ 4606636 w 5299093"/>
                <a:gd name="connsiteY1" fmla="*/ 0 h 10287000"/>
                <a:gd name="connsiteX2" fmla="*/ 4606636 w 5299093"/>
                <a:gd name="connsiteY2" fmla="*/ 1306282 h 10287000"/>
                <a:gd name="connsiteX3" fmla="*/ 5299093 w 5299093"/>
                <a:gd name="connsiteY3" fmla="*/ 2059161 h 10287000"/>
                <a:gd name="connsiteX4" fmla="*/ 4606636 w 5299093"/>
                <a:gd name="connsiteY4" fmla="*/ 2812039 h 10287000"/>
                <a:gd name="connsiteX5" fmla="*/ 4606636 w 5299093"/>
                <a:gd name="connsiteY5" fmla="*/ 10287000 h 10287000"/>
                <a:gd name="connsiteX6" fmla="*/ 0 w 5299093"/>
                <a:gd name="connsiteY6" fmla="*/ 10287000 h 1028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9093" h="10287000">
                  <a:moveTo>
                    <a:pt x="0" y="0"/>
                  </a:moveTo>
                  <a:lnTo>
                    <a:pt x="4606636" y="0"/>
                  </a:lnTo>
                  <a:lnTo>
                    <a:pt x="4606636" y="1306282"/>
                  </a:lnTo>
                  <a:lnTo>
                    <a:pt x="5299093" y="2059161"/>
                  </a:lnTo>
                  <a:lnTo>
                    <a:pt x="4606636" y="2812039"/>
                  </a:lnTo>
                  <a:lnTo>
                    <a:pt x="4606636" y="1028700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A5DDE5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0913BF9C-09FE-4008-9021-252E1424DA8E}"/>
                </a:ext>
              </a:extLst>
            </p:cNvPr>
            <p:cNvSpPr txBox="1"/>
            <p:nvPr/>
          </p:nvSpPr>
          <p:spPr>
            <a:xfrm>
              <a:off x="6015493" y="1739057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>
                  <a:solidFill>
                    <a:schemeClr val="bg1"/>
                  </a:solidFill>
                  <a:latin typeface="Antonio Bold" panose="020B0604020202020204" charset="0"/>
                </a:rPr>
                <a:t>Groep 1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6E1DFBBC-ECE6-4FFD-8EAE-0DEABF7C4D17}"/>
                </a:ext>
              </a:extLst>
            </p:cNvPr>
            <p:cNvSpPr txBox="1"/>
            <p:nvPr/>
          </p:nvSpPr>
          <p:spPr>
            <a:xfrm>
              <a:off x="4804272" y="3086100"/>
              <a:ext cx="432824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Op welke manier kunnen  GGZ dichter bij de cliënt brengen? </a:t>
              </a:r>
              <a:r>
                <a:rPr lang="nl-BE" sz="2300" b="1" dirty="0" err="1">
                  <a:latin typeface="Open Sauce Bold" panose="020B0604020202020204" charset="0"/>
                </a:rPr>
                <a:t>Good</a:t>
              </a:r>
              <a:r>
                <a:rPr lang="nl-BE" sz="2300" b="1" dirty="0">
                  <a:latin typeface="Open Sauce Bold" panose="020B0604020202020204" charset="0"/>
                </a:rPr>
                <a:t> </a:t>
              </a:r>
              <a:r>
                <a:rPr lang="nl-BE" sz="2300" b="1" dirty="0" err="1">
                  <a:latin typeface="Open Sauce Bold" panose="020B0604020202020204" charset="0"/>
                </a:rPr>
                <a:t>practices</a:t>
              </a:r>
              <a:r>
                <a:rPr lang="nl-BE" sz="2300" b="1" dirty="0">
                  <a:latin typeface="Open Sauce Bold" panose="020B0604020202020204" charset="0"/>
                </a:rPr>
                <a:t> uit Zuid-West-Vlaanderen. 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7313C4B7-FD34-4469-A96D-1AEA10874DF2}"/>
                </a:ext>
              </a:extLst>
            </p:cNvPr>
            <p:cNvSpPr/>
            <p:nvPr/>
          </p:nvSpPr>
          <p:spPr>
            <a:xfrm>
              <a:off x="4775795" y="4815155"/>
              <a:ext cx="4157538" cy="5586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dirty="0">
                  <a:latin typeface="Open Sauce" panose="020B0604020202020204" charset="0"/>
                </a:rPr>
                <a:t>De ervaringen van Dr. Geerts over zijn maandelijkse consulten in het </a:t>
              </a:r>
              <a:r>
                <a:rPr lang="nl-BE" sz="2100" b="1" dirty="0">
                  <a:latin typeface="Open Sauce" panose="020B0604020202020204" charset="0"/>
                </a:rPr>
                <a:t>CAW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  <a:r>
                <a:rPr lang="nl-BE" sz="2100" b="1" dirty="0">
                  <a:latin typeface="Open Sauce" panose="020B0604020202020204" charset="0"/>
                </a:rPr>
                <a:t>Zuid-West-Vlaanderen</a:t>
              </a:r>
              <a:r>
                <a:rPr lang="nl-BE" sz="2100" dirty="0">
                  <a:latin typeface="Open Sauce" panose="020B0604020202020204" charset="0"/>
                </a:rPr>
                <a:t>. Onder leiding van </a:t>
              </a:r>
              <a:r>
                <a:rPr lang="nl-BE" sz="2100" b="1" dirty="0">
                  <a:latin typeface="Open Sauce" panose="020B0604020202020204" charset="0"/>
                </a:rPr>
                <a:t>Dr. Geerts, psychiater AZ </a:t>
              </a:r>
              <a:r>
                <a:rPr lang="nl-BE" sz="2100" b="1" dirty="0" err="1">
                  <a:latin typeface="Open Sauce" panose="020B0604020202020204" charset="0"/>
                </a:rPr>
                <a:t>Groeninge</a:t>
              </a:r>
              <a:r>
                <a:rPr lang="nl-BE" sz="2100" dirty="0">
                  <a:latin typeface="Open Sauce" panose="020B0604020202020204" charset="0"/>
                </a:rPr>
                <a:t> en Natalie Van </a:t>
              </a:r>
              <a:r>
                <a:rPr lang="nl-BE" sz="2100" dirty="0" err="1">
                  <a:latin typeface="Open Sauce" panose="020B0604020202020204" charset="0"/>
                </a:rPr>
                <a:t>Assche</a:t>
              </a:r>
              <a:r>
                <a:rPr lang="nl-BE" sz="2100" dirty="0">
                  <a:latin typeface="Open Sauce" panose="020B0604020202020204" charset="0"/>
                </a:rPr>
                <a:t>, coördinator team wonen en </a:t>
              </a:r>
              <a:r>
                <a:rPr lang="nl-BE" sz="2100" dirty="0" err="1">
                  <a:latin typeface="Open Sauce" panose="020B0604020202020204" charset="0"/>
                </a:rPr>
                <a:t>Housing</a:t>
              </a:r>
              <a:r>
                <a:rPr lang="nl-BE" sz="2100" dirty="0">
                  <a:latin typeface="Open Sauce" panose="020B0604020202020204" charset="0"/>
                </a:rPr>
                <a:t> First bij CAW Zuid-West-Vlaanderen </a:t>
              </a:r>
            </a:p>
            <a:p>
              <a:pPr marL="285750" lvl="0" indent="-285750">
                <a:buFontTx/>
                <a:buChar char="-"/>
              </a:pPr>
              <a:endParaRPr lang="nl-BE" sz="2100" dirty="0">
                <a:latin typeface="Open Sauce" panose="020B060402020202020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nl-BE" sz="2100" b="1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over aanklampende zorg binnen sociale huur. Onder leiding van Charlotte Parmentier, coördinator van </a:t>
              </a:r>
              <a:r>
                <a:rPr lang="nl-BE" sz="2100" dirty="0" err="1">
                  <a:latin typeface="Open Sauce" panose="020B0604020202020204" charset="0"/>
                </a:rPr>
                <a:t>Anzoh</a:t>
              </a:r>
              <a:r>
                <a:rPr lang="nl-BE" sz="2100" dirty="0">
                  <a:latin typeface="Open Sauce" panose="020B0604020202020204" charset="0"/>
                </a:rPr>
                <a:t> </a:t>
              </a:r>
            </a:p>
          </p:txBody>
        </p:sp>
      </p:grpSp>
      <p:grpSp>
        <p:nvGrpSpPr>
          <p:cNvPr id="61" name="Groep 60">
            <a:extLst>
              <a:ext uri="{FF2B5EF4-FFF2-40B4-BE49-F238E27FC236}">
                <a16:creationId xmlns:a16="http://schemas.microsoft.com/office/drawing/2014/main" id="{6639929A-AEB0-41DA-A70A-EB78348A3D17}"/>
              </a:ext>
            </a:extLst>
          </p:cNvPr>
          <p:cNvGrpSpPr/>
          <p:nvPr/>
        </p:nvGrpSpPr>
        <p:grpSpPr>
          <a:xfrm>
            <a:off x="6183" y="0"/>
            <a:ext cx="5327817" cy="10287000"/>
            <a:chOff x="-34635" y="-3463"/>
            <a:chExt cx="5327817" cy="10287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B7A21A9-2999-4712-A3DF-F35715E75FB3}"/>
                </a:ext>
              </a:extLst>
            </p:cNvPr>
            <p:cNvSpPr/>
            <p:nvPr/>
          </p:nvSpPr>
          <p:spPr>
            <a:xfrm rot="5400000">
              <a:off x="-2514226" y="2476128"/>
              <a:ext cx="10287000" cy="5327817"/>
            </a:xfrm>
            <a:custGeom>
              <a:avLst/>
              <a:gdLst>
                <a:gd name="connsiteX0" fmla="*/ 0 w 10287000"/>
                <a:gd name="connsiteY0" fmla="*/ 5327817 h 5327817"/>
                <a:gd name="connsiteX1" fmla="*/ 0 w 10287000"/>
                <a:gd name="connsiteY1" fmla="*/ 721182 h 5327817"/>
                <a:gd name="connsiteX2" fmla="*/ 1272262 w 10287000"/>
                <a:gd name="connsiteY2" fmla="*/ 721182 h 5327817"/>
                <a:gd name="connsiteX3" fmla="*/ 2056372 w 10287000"/>
                <a:gd name="connsiteY3" fmla="*/ 0 h 5327817"/>
                <a:gd name="connsiteX4" fmla="*/ 2840482 w 10287000"/>
                <a:gd name="connsiteY4" fmla="*/ 721182 h 5327817"/>
                <a:gd name="connsiteX5" fmla="*/ 10287000 w 10287000"/>
                <a:gd name="connsiteY5" fmla="*/ 721182 h 5327817"/>
                <a:gd name="connsiteX6" fmla="*/ 10287000 w 10287000"/>
                <a:gd name="connsiteY6" fmla="*/ 5327817 h 5327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87000" h="5327817">
                  <a:moveTo>
                    <a:pt x="0" y="5327817"/>
                  </a:moveTo>
                  <a:lnTo>
                    <a:pt x="0" y="721182"/>
                  </a:lnTo>
                  <a:lnTo>
                    <a:pt x="1272262" y="721182"/>
                  </a:lnTo>
                  <a:lnTo>
                    <a:pt x="2056372" y="0"/>
                  </a:lnTo>
                  <a:lnTo>
                    <a:pt x="2840482" y="721182"/>
                  </a:lnTo>
                  <a:lnTo>
                    <a:pt x="10287000" y="721182"/>
                  </a:lnTo>
                  <a:lnTo>
                    <a:pt x="10287000" y="5327817"/>
                  </a:lnTo>
                  <a:close/>
                </a:path>
              </a:pathLst>
            </a:custGeom>
            <a:solidFill>
              <a:srgbClr val="6A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50161" y="342900"/>
              <a:ext cx="4031182" cy="989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79"/>
                </a:lnSpc>
              </a:pPr>
              <a:r>
                <a:rPr lang="en-US" sz="6000" spc="-137" dirty="0">
                  <a:solidFill>
                    <a:schemeClr val="bg1"/>
                  </a:solidFill>
                  <a:latin typeface="Antonio Bold"/>
                </a:rPr>
                <a:t>PROGRAMMA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21190A67-BB31-4B95-8A3A-E131F4BEE8D1}"/>
                </a:ext>
              </a:extLst>
            </p:cNvPr>
            <p:cNvSpPr txBox="1"/>
            <p:nvPr/>
          </p:nvSpPr>
          <p:spPr>
            <a:xfrm>
              <a:off x="1102156" y="1739057"/>
              <a:ext cx="2327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5400" dirty="0" err="1">
                  <a:solidFill>
                    <a:schemeClr val="bg1"/>
                  </a:solidFill>
                  <a:latin typeface="Antonio Bold" panose="020B0604020202020204" charset="0"/>
                </a:rPr>
                <a:t>Keynote</a:t>
              </a:r>
              <a:endParaRPr lang="nl-BE" sz="5400" dirty="0">
                <a:solidFill>
                  <a:schemeClr val="bg1"/>
                </a:solidFill>
                <a:latin typeface="Antonio Bold" panose="020B0604020202020204" charset="0"/>
              </a:endParaRPr>
            </a:p>
          </p:txBody>
        </p: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10835A0E-C714-40BA-BCF3-2353AD228788}"/>
                </a:ext>
              </a:extLst>
            </p:cNvPr>
            <p:cNvSpPr txBox="1"/>
            <p:nvPr/>
          </p:nvSpPr>
          <p:spPr>
            <a:xfrm>
              <a:off x="199423" y="3234035"/>
              <a:ext cx="4208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nl-BE" sz="2300" b="1" dirty="0">
                  <a:latin typeface="Open Sauce Bold" panose="020B0604020202020204" charset="0"/>
                </a:rPr>
                <a:t>Peter </a:t>
              </a:r>
              <a:r>
                <a:rPr lang="nl-BE" sz="2300" b="1" dirty="0" err="1">
                  <a:latin typeface="Open Sauce Bold" panose="020B0604020202020204" charset="0"/>
                </a:rPr>
                <a:t>Dierinck</a:t>
              </a:r>
              <a:endParaRPr lang="nl-BE" sz="2300" b="1" dirty="0">
                <a:latin typeface="Open Sauce Bold" panose="020B0604020202020204" charset="0"/>
              </a:endParaRP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CA6C6324-2B3D-4685-8DB2-762B4DC90CF9}"/>
                </a:ext>
              </a:extLst>
            </p:cNvPr>
            <p:cNvSpPr/>
            <p:nvPr/>
          </p:nvSpPr>
          <p:spPr>
            <a:xfrm>
              <a:off x="250161" y="4764008"/>
              <a:ext cx="41575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nl-NL" sz="2100" dirty="0">
                  <a:latin typeface="Open Sauce" panose="020B0604020202020204" charset="0"/>
                </a:rPr>
                <a:t>Psycholoog in het psychiatrisch centrum Gent-</a:t>
              </a:r>
              <a:r>
                <a:rPr lang="nl-NL" sz="2100" dirty="0" err="1">
                  <a:latin typeface="Open Sauce" panose="020B0604020202020204" charset="0"/>
                </a:rPr>
                <a:t>Sleidinge</a:t>
              </a:r>
              <a:endParaRPr lang="nl-BE" sz="2100" dirty="0">
                <a:latin typeface="Open Sauce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248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582d66-3cf6-42cc-b117-652322dcc811">
      <Terms xmlns="http://schemas.microsoft.com/office/infopath/2007/PartnerControls"/>
    </lcf76f155ced4ddcb4097134ff3c332f>
    <TaxCatchAll xmlns="87081af4-f34b-417d-92e4-66c5d6467a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C4ED838D8B6419DD1EC19D0FA81B0" ma:contentTypeVersion="15" ma:contentTypeDescription="Een nieuw document maken." ma:contentTypeScope="" ma:versionID="67cd4a057d43aa672d1cbe56d7c609b3">
  <xsd:schema xmlns:xsd="http://www.w3.org/2001/XMLSchema" xmlns:xs="http://www.w3.org/2001/XMLSchema" xmlns:p="http://schemas.microsoft.com/office/2006/metadata/properties" xmlns:ns2="fd582d66-3cf6-42cc-b117-652322dcc811" xmlns:ns3="87081af4-f34b-417d-92e4-66c5d6467a7d" targetNamespace="http://schemas.microsoft.com/office/2006/metadata/properties" ma:root="true" ma:fieldsID="6d2957b5a79e4628ba19b699a44eac4f" ns2:_="" ns3:_="">
    <xsd:import namespace="fd582d66-3cf6-42cc-b117-652322dcc811"/>
    <xsd:import namespace="87081af4-f34b-417d-92e4-66c5d6467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82d66-3cf6-42cc-b117-652322dcc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fd45ee95-5268-48ab-ae6c-85fa015fc9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1af4-f34b-417d-92e4-66c5d6467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73cd5e9-0ecb-484b-9b4c-a07eaff6840a}" ma:internalName="TaxCatchAll" ma:showField="CatchAllData" ma:web="87081af4-f34b-417d-92e4-66c5d6467a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DD0786-3A06-486A-9255-CB1F4F142FF8}">
  <ds:schemaRefs>
    <ds:schemaRef ds:uri="http://schemas.microsoft.com/office/2006/metadata/properties"/>
    <ds:schemaRef ds:uri="http://schemas.microsoft.com/office/infopath/2007/PartnerControls"/>
    <ds:schemaRef ds:uri="fd582d66-3cf6-42cc-b117-652322dcc811"/>
    <ds:schemaRef ds:uri="87081af4-f34b-417d-92e4-66c5d6467a7d"/>
  </ds:schemaRefs>
</ds:datastoreItem>
</file>

<file path=customXml/itemProps2.xml><?xml version="1.0" encoding="utf-8"?>
<ds:datastoreItem xmlns:ds="http://schemas.openxmlformats.org/officeDocument/2006/customXml" ds:itemID="{D52CFAF3-D7E3-4ADB-8036-877BDCDB7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9D9FB-4F69-480E-8F8A-B25F78B71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582d66-3cf6-42cc-b117-652322dcc811"/>
    <ds:schemaRef ds:uri="87081af4-f34b-417d-92e4-66c5d6467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1439</Words>
  <Application>Microsoft Office PowerPoint</Application>
  <PresentationFormat>Aangepast</PresentationFormat>
  <Paragraphs>190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Antonio Bold</vt:lpstr>
      <vt:lpstr>Symbol</vt:lpstr>
      <vt:lpstr>Calibri</vt:lpstr>
      <vt:lpstr>Arial</vt:lpstr>
      <vt:lpstr>Open Sauce Bold</vt:lpstr>
      <vt:lpstr>Open Sauce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Denk- en inspiratiemoment</dc:title>
  <dc:creator>Lisa Verbeke Netwerkcoördinator</dc:creator>
  <cp:lastModifiedBy>Mauranne Debosschere</cp:lastModifiedBy>
  <cp:revision>26</cp:revision>
  <dcterms:created xsi:type="dcterms:W3CDTF">2006-08-16T00:00:00Z</dcterms:created>
  <dcterms:modified xsi:type="dcterms:W3CDTF">2023-11-28T09:22:38Z</dcterms:modified>
  <dc:identifier>DAF0IY_avpo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0x0101000E4C4ED838D8B6419DD1EC19D0FA81B0</vt:lpwstr>
  </property>
</Properties>
</file>