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sldIdLst>
    <p:sldId id="256" r:id="rId2"/>
    <p:sldId id="257" r:id="rId3"/>
    <p:sldId id="258" r:id="rId4"/>
    <p:sldId id="259" r:id="rId5"/>
    <p:sldId id="260" r:id="rId6"/>
    <p:sldId id="272" r:id="rId7"/>
    <p:sldId id="261" r:id="rId8"/>
    <p:sldId id="265" r:id="rId9"/>
    <p:sldId id="267" r:id="rId10"/>
    <p:sldId id="263" r:id="rId11"/>
    <p:sldId id="268" r:id="rId12"/>
    <p:sldId id="271" r:id="rId13"/>
    <p:sldId id="269" r:id="rId14"/>
    <p:sldId id="270" r:id="rId15"/>
    <p:sldId id="262" r:id="rId16"/>
    <p:sldId id="273" r:id="rId17"/>
    <p:sldId id="274" r:id="rId18"/>
    <p:sldId id="34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7" d="100"/>
          <a:sy n="77" d="100"/>
        </p:scale>
        <p:origin x="7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1A811-AE4F-4B70-8323-B6A9B1ADFE7E}"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0E6B246F-9B50-43FE-9D2F-7BE6EB8C7F62}">
      <dgm:prSet/>
      <dgm:spPr/>
      <dgm:t>
        <a:bodyPr/>
        <a:lstStyle/>
        <a:p>
          <a:r>
            <a:rPr lang="nl-NL" b="1"/>
            <a:t>Psychisch kwetsbaar en dakloos</a:t>
          </a:r>
          <a:endParaRPr lang="en-US"/>
        </a:p>
      </dgm:t>
    </dgm:pt>
    <dgm:pt modelId="{319E3B55-21B5-4735-81BB-E61F30140B11}" type="parTrans" cxnId="{ACFBFD2C-0813-4622-85BF-0DE0E4726EA0}">
      <dgm:prSet/>
      <dgm:spPr/>
      <dgm:t>
        <a:bodyPr/>
        <a:lstStyle/>
        <a:p>
          <a:endParaRPr lang="en-US"/>
        </a:p>
      </dgm:t>
    </dgm:pt>
    <dgm:pt modelId="{8D075F1C-36DB-4F8A-9567-320CC034FC9C}" type="sibTrans" cxnId="{ACFBFD2C-0813-4622-85BF-0DE0E4726EA0}">
      <dgm:prSet/>
      <dgm:spPr/>
      <dgm:t>
        <a:bodyPr/>
        <a:lstStyle/>
        <a:p>
          <a:endParaRPr lang="en-US"/>
        </a:p>
      </dgm:t>
    </dgm:pt>
    <dgm:pt modelId="{242696E9-EF69-41E7-974E-E97C5E2B61F4}">
      <dgm:prSet/>
      <dgm:spPr/>
      <dgm:t>
        <a:bodyPr/>
        <a:lstStyle/>
        <a:p>
          <a:r>
            <a:rPr lang="nl-NL"/>
            <a:t>(lang verblijf, kort verblijf, telefonische opvolging, dagopvang, continuïteit in de begeleiding voorzien, outreach, ondersteuning van het netwerk…)</a:t>
          </a:r>
          <a:endParaRPr lang="en-US"/>
        </a:p>
      </dgm:t>
    </dgm:pt>
    <dgm:pt modelId="{BCC49976-43A6-4023-8CD0-EF83A8A7507F}" type="parTrans" cxnId="{B5BF67CD-5C55-4868-B735-9983EA53CBC3}">
      <dgm:prSet/>
      <dgm:spPr/>
      <dgm:t>
        <a:bodyPr/>
        <a:lstStyle/>
        <a:p>
          <a:endParaRPr lang="en-US"/>
        </a:p>
      </dgm:t>
    </dgm:pt>
    <dgm:pt modelId="{FB8B6C75-4501-4DA5-9ACA-D3CC8C9E904A}" type="sibTrans" cxnId="{B5BF67CD-5C55-4868-B735-9983EA53CBC3}">
      <dgm:prSet/>
      <dgm:spPr/>
      <dgm:t>
        <a:bodyPr/>
        <a:lstStyle/>
        <a:p>
          <a:endParaRPr lang="en-US"/>
        </a:p>
      </dgm:t>
    </dgm:pt>
    <dgm:pt modelId="{AE8BE5BF-32B2-4ABB-802C-B9003FCA6F31}" type="pres">
      <dgm:prSet presAssocID="{39F1A811-AE4F-4B70-8323-B6A9B1ADFE7E}" presName="Name0" presStyleCnt="0">
        <dgm:presLayoutVars>
          <dgm:dir/>
          <dgm:animLvl val="lvl"/>
          <dgm:resizeHandles val="exact"/>
        </dgm:presLayoutVars>
      </dgm:prSet>
      <dgm:spPr/>
    </dgm:pt>
    <dgm:pt modelId="{E4890A8E-9339-416E-9E2C-88FE75EBB0D0}" type="pres">
      <dgm:prSet presAssocID="{242696E9-EF69-41E7-974E-E97C5E2B61F4}" presName="boxAndChildren" presStyleCnt="0"/>
      <dgm:spPr/>
    </dgm:pt>
    <dgm:pt modelId="{64221492-1080-4803-801E-8FD605BD8899}" type="pres">
      <dgm:prSet presAssocID="{242696E9-EF69-41E7-974E-E97C5E2B61F4}" presName="parentTextBox" presStyleLbl="node1" presStyleIdx="0" presStyleCnt="2"/>
      <dgm:spPr/>
    </dgm:pt>
    <dgm:pt modelId="{4956DE09-8F7A-467A-AA65-FA4D71EFBA20}" type="pres">
      <dgm:prSet presAssocID="{8D075F1C-36DB-4F8A-9567-320CC034FC9C}" presName="sp" presStyleCnt="0"/>
      <dgm:spPr/>
    </dgm:pt>
    <dgm:pt modelId="{5586D0DA-32EA-4062-96F8-3BB89108AEE2}" type="pres">
      <dgm:prSet presAssocID="{0E6B246F-9B50-43FE-9D2F-7BE6EB8C7F62}" presName="arrowAndChildren" presStyleCnt="0"/>
      <dgm:spPr/>
    </dgm:pt>
    <dgm:pt modelId="{C74031CC-3553-4536-9171-64D7DABD1957}" type="pres">
      <dgm:prSet presAssocID="{0E6B246F-9B50-43FE-9D2F-7BE6EB8C7F62}" presName="parentTextArrow" presStyleLbl="node1" presStyleIdx="1" presStyleCnt="2"/>
      <dgm:spPr/>
    </dgm:pt>
  </dgm:ptLst>
  <dgm:cxnLst>
    <dgm:cxn modelId="{ACFBFD2C-0813-4622-85BF-0DE0E4726EA0}" srcId="{39F1A811-AE4F-4B70-8323-B6A9B1ADFE7E}" destId="{0E6B246F-9B50-43FE-9D2F-7BE6EB8C7F62}" srcOrd="0" destOrd="0" parTransId="{319E3B55-21B5-4735-81BB-E61F30140B11}" sibTransId="{8D075F1C-36DB-4F8A-9567-320CC034FC9C}"/>
    <dgm:cxn modelId="{642A7A40-0B51-4D0C-9423-1353DDB2A001}" type="presOf" srcId="{0E6B246F-9B50-43FE-9D2F-7BE6EB8C7F62}" destId="{C74031CC-3553-4536-9171-64D7DABD1957}" srcOrd="0" destOrd="0" presId="urn:microsoft.com/office/officeart/2005/8/layout/process4"/>
    <dgm:cxn modelId="{A3F4AC61-18DB-48EB-B32A-E1C76F171D24}" type="presOf" srcId="{39F1A811-AE4F-4B70-8323-B6A9B1ADFE7E}" destId="{AE8BE5BF-32B2-4ABB-802C-B9003FCA6F31}" srcOrd="0" destOrd="0" presId="urn:microsoft.com/office/officeart/2005/8/layout/process4"/>
    <dgm:cxn modelId="{C2D76599-2860-470B-AE9D-63B472CAF255}" type="presOf" srcId="{242696E9-EF69-41E7-974E-E97C5E2B61F4}" destId="{64221492-1080-4803-801E-8FD605BD8899}" srcOrd="0" destOrd="0" presId="urn:microsoft.com/office/officeart/2005/8/layout/process4"/>
    <dgm:cxn modelId="{B5BF67CD-5C55-4868-B735-9983EA53CBC3}" srcId="{39F1A811-AE4F-4B70-8323-B6A9B1ADFE7E}" destId="{242696E9-EF69-41E7-974E-E97C5E2B61F4}" srcOrd="1" destOrd="0" parTransId="{BCC49976-43A6-4023-8CD0-EF83A8A7507F}" sibTransId="{FB8B6C75-4501-4DA5-9ACA-D3CC8C9E904A}"/>
    <dgm:cxn modelId="{1C56EF70-D4DA-4ADC-BE7A-BF9C77BC068F}" type="presParOf" srcId="{AE8BE5BF-32B2-4ABB-802C-B9003FCA6F31}" destId="{E4890A8E-9339-416E-9E2C-88FE75EBB0D0}" srcOrd="0" destOrd="0" presId="urn:microsoft.com/office/officeart/2005/8/layout/process4"/>
    <dgm:cxn modelId="{A270EE79-0BED-41A3-98D3-D801A7ED97E7}" type="presParOf" srcId="{E4890A8E-9339-416E-9E2C-88FE75EBB0D0}" destId="{64221492-1080-4803-801E-8FD605BD8899}" srcOrd="0" destOrd="0" presId="urn:microsoft.com/office/officeart/2005/8/layout/process4"/>
    <dgm:cxn modelId="{188897BD-75AD-4A7C-934C-9A882028EE8B}" type="presParOf" srcId="{AE8BE5BF-32B2-4ABB-802C-B9003FCA6F31}" destId="{4956DE09-8F7A-467A-AA65-FA4D71EFBA20}" srcOrd="1" destOrd="0" presId="urn:microsoft.com/office/officeart/2005/8/layout/process4"/>
    <dgm:cxn modelId="{BFBEB6DC-241E-430B-B897-749AA9A82FC8}" type="presParOf" srcId="{AE8BE5BF-32B2-4ABB-802C-B9003FCA6F31}" destId="{5586D0DA-32EA-4062-96F8-3BB89108AEE2}" srcOrd="2" destOrd="0" presId="urn:microsoft.com/office/officeart/2005/8/layout/process4"/>
    <dgm:cxn modelId="{3072F48F-DA6E-4107-B84C-46B76D0331CE}" type="presParOf" srcId="{5586D0DA-32EA-4062-96F8-3BB89108AEE2}" destId="{C74031CC-3553-4536-9171-64D7DABD195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21492-1080-4803-801E-8FD605BD8899}">
      <dsp:nvSpPr>
        <dsp:cNvPr id="0" name=""/>
        <dsp:cNvSpPr/>
      </dsp:nvSpPr>
      <dsp:spPr>
        <a:xfrm>
          <a:off x="0" y="3005509"/>
          <a:ext cx="5664038" cy="19719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a:t>(lang verblijf, kort verblijf, telefonische opvolging, dagopvang, continuïteit in de begeleiding voorzien, outreach, ondersteuning van het netwerk…)</a:t>
          </a:r>
          <a:endParaRPr lang="en-US" sz="2400" kern="1200"/>
        </a:p>
      </dsp:txBody>
      <dsp:txXfrm>
        <a:off x="0" y="3005509"/>
        <a:ext cx="5664038" cy="1971939"/>
      </dsp:txXfrm>
    </dsp:sp>
    <dsp:sp modelId="{C74031CC-3553-4536-9171-64D7DABD1957}">
      <dsp:nvSpPr>
        <dsp:cNvPr id="0" name=""/>
        <dsp:cNvSpPr/>
      </dsp:nvSpPr>
      <dsp:spPr>
        <a:xfrm rot="10800000">
          <a:off x="0" y="2245"/>
          <a:ext cx="5664038" cy="3032842"/>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b="1" kern="1200"/>
            <a:t>Psychisch kwetsbaar en dakloos</a:t>
          </a:r>
          <a:endParaRPr lang="en-US" sz="2400" kern="1200"/>
        </a:p>
      </dsp:txBody>
      <dsp:txXfrm rot="10800000">
        <a:off x="0" y="2245"/>
        <a:ext cx="5664038" cy="19706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11/19/2023</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38817667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11/19/2023</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43136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11/19/2023</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3386857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11/19/2023</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183592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11/19/2023</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163197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11/19/2023</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126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11/19/2023</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1452951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11/19/2023</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17348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11/19/2023</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89433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11/19/2023</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1798535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11/19/2023</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2057820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11/19/2023</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3176800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19" r:id="rId6"/>
    <p:sldLayoutId id="2147483715" r:id="rId7"/>
    <p:sldLayoutId id="2147483716" r:id="rId8"/>
    <p:sldLayoutId id="2147483717" r:id="rId9"/>
    <p:sldLayoutId id="2147483718" r:id="rId10"/>
    <p:sldLayoutId id="2147483720"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hGe2vVryw98" TargetMode="External"/><Relationship Id="rId2" Type="http://schemas.openxmlformats.org/officeDocument/2006/relationships/hyperlink" Target="http://www.lecarillon.org/"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AC1F763-0F2F-B67A-DE82-8E36DF5625D3}"/>
              </a:ext>
            </a:extLst>
          </p:cNvPr>
          <p:cNvSpPr>
            <a:spLocks noGrp="1"/>
          </p:cNvSpPr>
          <p:nvPr>
            <p:ph type="ctrTitle"/>
          </p:nvPr>
        </p:nvSpPr>
        <p:spPr>
          <a:xfrm>
            <a:off x="5978914" y="893935"/>
            <a:ext cx="5364937" cy="3339390"/>
          </a:xfrm>
        </p:spPr>
        <p:txBody>
          <a:bodyPr anchor="ctr">
            <a:normAutofit/>
          </a:bodyPr>
          <a:lstStyle/>
          <a:p>
            <a:r>
              <a:rPr lang="nl-NL" sz="6000" dirty="0"/>
              <a:t>HOOP VERLENEN</a:t>
            </a:r>
            <a:endParaRPr lang="nl-BE" sz="6000" dirty="0"/>
          </a:p>
        </p:txBody>
      </p:sp>
      <p:sp>
        <p:nvSpPr>
          <p:cNvPr id="3" name="Ondertitel 2">
            <a:extLst>
              <a:ext uri="{FF2B5EF4-FFF2-40B4-BE49-F238E27FC236}">
                <a16:creationId xmlns:a16="http://schemas.microsoft.com/office/drawing/2014/main" id="{EE6217D8-2680-6E97-7DDD-CF1AD49264C8}"/>
              </a:ext>
            </a:extLst>
          </p:cNvPr>
          <p:cNvSpPr>
            <a:spLocks noGrp="1"/>
          </p:cNvSpPr>
          <p:nvPr>
            <p:ph type="subTitle" idx="1"/>
          </p:nvPr>
        </p:nvSpPr>
        <p:spPr>
          <a:xfrm>
            <a:off x="5978915" y="4876803"/>
            <a:ext cx="5364936" cy="909848"/>
          </a:xfrm>
        </p:spPr>
        <p:txBody>
          <a:bodyPr anchor="t">
            <a:normAutofit/>
          </a:bodyPr>
          <a:lstStyle/>
          <a:p>
            <a:r>
              <a:rPr lang="nl-NL" dirty="0"/>
              <a:t>Dakloosheid en psychische kwetsbaarheid</a:t>
            </a:r>
            <a:endParaRPr lang="nl-BE" dirty="0"/>
          </a:p>
        </p:txBody>
      </p:sp>
      <p:pic>
        <p:nvPicPr>
          <p:cNvPr id="14" name="Picture 3" descr="Kleurrijke bladpatronen">
            <a:extLst>
              <a:ext uri="{FF2B5EF4-FFF2-40B4-BE49-F238E27FC236}">
                <a16:creationId xmlns:a16="http://schemas.microsoft.com/office/drawing/2014/main" id="{AFD7F9B7-E1A4-9055-C4C0-530D8C976A03}"/>
              </a:ext>
            </a:extLst>
          </p:cNvPr>
          <p:cNvPicPr>
            <a:picLocks noChangeAspect="1"/>
          </p:cNvPicPr>
          <p:nvPr/>
        </p:nvPicPr>
        <p:blipFill rotWithShape="1">
          <a:blip r:embed="rId2"/>
          <a:srcRect l="17768" r="29001" b="1"/>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cxnSp>
        <p:nvCxnSpPr>
          <p:cNvPr id="11" name="Straight Connector 10">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982493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0" name="Straight Connector 9">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A302DE0-0BA2-0842-476B-9A08E79F3269}"/>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3800" i="1" kern="1200" spc="100" baseline="0">
                <a:solidFill>
                  <a:schemeClr val="bg1"/>
                </a:solidFill>
                <a:latin typeface="+mj-lt"/>
                <a:ea typeface="+mj-ea"/>
                <a:cs typeface="+mj-cs"/>
              </a:rPr>
              <a:t>Ondersteunende principes voor de werking</a:t>
            </a:r>
          </a:p>
        </p:txBody>
      </p:sp>
      <p:pic>
        <p:nvPicPr>
          <p:cNvPr id="3" name="Tijdelijke aanduiding voor inhoud 4">
            <a:extLst>
              <a:ext uri="{FF2B5EF4-FFF2-40B4-BE49-F238E27FC236}">
                <a16:creationId xmlns:a16="http://schemas.microsoft.com/office/drawing/2014/main" id="{91A251FF-9BAB-52A3-A5A0-697E4FDCEDF5}"/>
              </a:ext>
            </a:extLst>
          </p:cNvPr>
          <p:cNvPicPr>
            <a:picLocks noChangeAspect="1"/>
          </p:cNvPicPr>
          <p:nvPr/>
        </p:nvPicPr>
        <p:blipFill>
          <a:blip r:embed="rId2"/>
          <a:stretch>
            <a:fillRect/>
          </a:stretch>
        </p:blipFill>
        <p:spPr>
          <a:xfrm>
            <a:off x="5796500" y="1363733"/>
            <a:ext cx="5640399" cy="4187996"/>
          </a:xfrm>
          <a:prstGeom prst="rect">
            <a:avLst/>
          </a:prstGeom>
        </p:spPr>
      </p:pic>
      <p:sp>
        <p:nvSpPr>
          <p:cNvPr id="16"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09607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03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033" name="Rectangle 1032">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AB7A656-33D1-C106-AEBE-07067EC4E7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5029" y="468086"/>
            <a:ext cx="9452431" cy="5671457"/>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 name="Tekstvak 1">
            <a:extLst>
              <a:ext uri="{FF2B5EF4-FFF2-40B4-BE49-F238E27FC236}">
                <a16:creationId xmlns:a16="http://schemas.microsoft.com/office/drawing/2014/main" id="{8E732668-BB56-DC61-787C-0E540CAF3FF7}"/>
              </a:ext>
            </a:extLst>
          </p:cNvPr>
          <p:cNvSpPr txBox="1"/>
          <p:nvPr/>
        </p:nvSpPr>
        <p:spPr>
          <a:xfrm>
            <a:off x="1045029" y="6228619"/>
            <a:ext cx="6847114" cy="369332"/>
          </a:xfrm>
          <a:prstGeom prst="rect">
            <a:avLst/>
          </a:prstGeom>
          <a:noFill/>
        </p:spPr>
        <p:txBody>
          <a:bodyPr wrap="square" rtlCol="0">
            <a:spAutoFit/>
          </a:bodyPr>
          <a:lstStyle/>
          <a:p>
            <a:r>
              <a:rPr lang="nl-NL" dirty="0"/>
              <a:t>Het gevaar van probeerhuizen: voorbeeld..</a:t>
            </a:r>
            <a:endParaRPr lang="nl-BE" dirty="0"/>
          </a:p>
        </p:txBody>
      </p:sp>
    </p:spTree>
    <p:extLst>
      <p:ext uri="{BB962C8B-B14F-4D97-AF65-F5344CB8AC3E}">
        <p14:creationId xmlns:p14="http://schemas.microsoft.com/office/powerpoint/2010/main" val="229826249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32" name="Straight Connector 22">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3" name="Rectangle 24">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6">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A302DE0-0BA2-0842-476B-9A08E79F3269}"/>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3800" i="1" kern="1200" spc="100" baseline="0">
                <a:solidFill>
                  <a:schemeClr val="bg1"/>
                </a:solidFill>
                <a:latin typeface="+mj-lt"/>
                <a:ea typeface="+mj-ea"/>
                <a:cs typeface="+mj-cs"/>
              </a:rPr>
              <a:t>Ondersteunende principes voor de werking</a:t>
            </a:r>
          </a:p>
        </p:txBody>
      </p:sp>
      <p:pic>
        <p:nvPicPr>
          <p:cNvPr id="4" name="Picture 4" descr="Open hiring - Research project">
            <a:extLst>
              <a:ext uri="{FF2B5EF4-FFF2-40B4-BE49-F238E27FC236}">
                <a16:creationId xmlns:a16="http://schemas.microsoft.com/office/drawing/2014/main" id="{9A0F93D3-07AE-C2FF-C878-4522A7D365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5796500" y="1974852"/>
            <a:ext cx="5640399" cy="2965758"/>
          </a:xfrm>
          <a:prstGeom prst="rect">
            <a:avLst/>
          </a:prstGeom>
          <a:noFill/>
          <a:extLst>
            <a:ext uri="{909E8E84-426E-40DD-AFC4-6F175D3DCCD1}">
              <a14:hiddenFill xmlns:a14="http://schemas.microsoft.com/office/drawing/2010/main">
                <a:solidFill>
                  <a:srgbClr val="FFFFFF"/>
                </a:solidFill>
              </a14:hiddenFill>
            </a:ext>
          </a:extLst>
        </p:spPr>
      </p:pic>
      <p:sp>
        <p:nvSpPr>
          <p:cNvPr id="35"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58916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cxnSp>
        <p:nvCxnSpPr>
          <p:cNvPr id="10" name="Straight Connector 9">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4" name="Freeform: Shape 13">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el 1">
            <a:extLst>
              <a:ext uri="{FF2B5EF4-FFF2-40B4-BE49-F238E27FC236}">
                <a16:creationId xmlns:a16="http://schemas.microsoft.com/office/drawing/2014/main" id="{1A302DE0-0BA2-0842-476B-9A08E79F3269}"/>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3800" i="1" kern="1200" spc="100" baseline="0">
                <a:solidFill>
                  <a:schemeClr val="bg1"/>
                </a:solidFill>
                <a:latin typeface="+mj-lt"/>
                <a:ea typeface="+mj-ea"/>
                <a:cs typeface="+mj-cs"/>
              </a:rPr>
              <a:t>Ondersteunende principes voor de werking</a:t>
            </a:r>
          </a:p>
        </p:txBody>
      </p:sp>
      <p:sp>
        <p:nvSpPr>
          <p:cNvPr id="16"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4" name="Tekstvak 3">
            <a:extLst>
              <a:ext uri="{FF2B5EF4-FFF2-40B4-BE49-F238E27FC236}">
                <a16:creationId xmlns:a16="http://schemas.microsoft.com/office/drawing/2014/main" id="{7D684CA0-308E-5AE9-E9F1-C184861B8E43}"/>
              </a:ext>
            </a:extLst>
          </p:cNvPr>
          <p:cNvSpPr txBox="1"/>
          <p:nvPr/>
        </p:nvSpPr>
        <p:spPr>
          <a:xfrm>
            <a:off x="5729316" y="2799956"/>
            <a:ext cx="6054695" cy="2554545"/>
          </a:xfrm>
          <a:prstGeom prst="rect">
            <a:avLst/>
          </a:prstGeom>
          <a:noFill/>
        </p:spPr>
        <p:txBody>
          <a:bodyPr wrap="square" rtlCol="0">
            <a:spAutoFit/>
          </a:bodyPr>
          <a:lstStyle/>
          <a:p>
            <a:r>
              <a:rPr lang="nl-NL" sz="3200" dirty="0"/>
              <a:t>IPS is </a:t>
            </a:r>
            <a:r>
              <a:rPr lang="nl-NL" sz="3200" dirty="0" err="1"/>
              <a:t>individual</a:t>
            </a:r>
            <a:r>
              <a:rPr lang="nl-NL" sz="3200" dirty="0"/>
              <a:t> placement </a:t>
            </a:r>
            <a:r>
              <a:rPr lang="nl-NL" sz="3200" dirty="0" err="1"/>
              <a:t>and</a:t>
            </a:r>
            <a:r>
              <a:rPr lang="nl-NL" sz="3200" dirty="0"/>
              <a:t> support</a:t>
            </a:r>
          </a:p>
          <a:p>
            <a:endParaRPr lang="nl-NL" sz="3200" dirty="0"/>
          </a:p>
          <a:p>
            <a:r>
              <a:rPr lang="nl-NL" sz="3200" dirty="0"/>
              <a:t>Voorbeeld: piloot van een lijnvliegtuig</a:t>
            </a:r>
            <a:endParaRPr lang="nl-BE" sz="3200" dirty="0"/>
          </a:p>
        </p:txBody>
      </p:sp>
    </p:spTree>
    <p:extLst>
      <p:ext uri="{BB962C8B-B14F-4D97-AF65-F5344CB8AC3E}">
        <p14:creationId xmlns:p14="http://schemas.microsoft.com/office/powerpoint/2010/main" val="471348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cxnSp>
        <p:nvCxnSpPr>
          <p:cNvPr id="10" name="Straight Connector 9">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4" name="Freeform: Shape 13">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el 1">
            <a:extLst>
              <a:ext uri="{FF2B5EF4-FFF2-40B4-BE49-F238E27FC236}">
                <a16:creationId xmlns:a16="http://schemas.microsoft.com/office/drawing/2014/main" id="{1A302DE0-0BA2-0842-476B-9A08E79F3269}"/>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3800" i="1" kern="1200" spc="100" baseline="0">
                <a:solidFill>
                  <a:schemeClr val="bg1"/>
                </a:solidFill>
                <a:latin typeface="+mj-lt"/>
                <a:ea typeface="+mj-ea"/>
                <a:cs typeface="+mj-cs"/>
              </a:rPr>
              <a:t>Ondersteunende principes voor de werking</a:t>
            </a:r>
          </a:p>
        </p:txBody>
      </p:sp>
      <p:sp>
        <p:nvSpPr>
          <p:cNvPr id="16"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pic>
        <p:nvPicPr>
          <p:cNvPr id="3" name="Tijdelijke aanduiding voor inhoud 5">
            <a:extLst>
              <a:ext uri="{FF2B5EF4-FFF2-40B4-BE49-F238E27FC236}">
                <a16:creationId xmlns:a16="http://schemas.microsoft.com/office/drawing/2014/main" id="{E6C6B657-C478-A6DF-0370-C2E179E9412D}"/>
              </a:ext>
            </a:extLst>
          </p:cNvPr>
          <p:cNvPicPr>
            <a:picLocks noChangeAspect="1"/>
          </p:cNvPicPr>
          <p:nvPr/>
        </p:nvPicPr>
        <p:blipFill>
          <a:blip r:embed="rId2"/>
          <a:stretch>
            <a:fillRect/>
          </a:stretch>
        </p:blipFill>
        <p:spPr>
          <a:xfrm>
            <a:off x="5587457" y="3156516"/>
            <a:ext cx="5991106" cy="3369998"/>
          </a:xfrm>
          <a:prstGeom prst="rect">
            <a:avLst/>
          </a:prstGeom>
        </p:spPr>
      </p:pic>
      <p:pic>
        <p:nvPicPr>
          <p:cNvPr id="5" name="Afbeelding 4">
            <a:extLst>
              <a:ext uri="{FF2B5EF4-FFF2-40B4-BE49-F238E27FC236}">
                <a16:creationId xmlns:a16="http://schemas.microsoft.com/office/drawing/2014/main" id="{C83C380D-7B2B-1804-386A-1A0358EEC45D}"/>
              </a:ext>
            </a:extLst>
          </p:cNvPr>
          <p:cNvPicPr>
            <a:picLocks noChangeAspect="1"/>
          </p:cNvPicPr>
          <p:nvPr/>
        </p:nvPicPr>
        <p:blipFill>
          <a:blip r:embed="rId3"/>
          <a:stretch>
            <a:fillRect/>
          </a:stretch>
        </p:blipFill>
        <p:spPr>
          <a:xfrm>
            <a:off x="6468889" y="555281"/>
            <a:ext cx="3815408" cy="2146166"/>
          </a:xfrm>
          <a:prstGeom prst="rect">
            <a:avLst/>
          </a:prstGeom>
        </p:spPr>
      </p:pic>
    </p:spTree>
    <p:extLst>
      <p:ext uri="{BB962C8B-B14F-4D97-AF65-F5344CB8AC3E}">
        <p14:creationId xmlns:p14="http://schemas.microsoft.com/office/powerpoint/2010/main" val="41312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947AA-48DA-0FE8-A8C4-CEC181FE96F6}"/>
              </a:ext>
            </a:extLst>
          </p:cNvPr>
          <p:cNvSpPr>
            <a:spLocks noGrp="1"/>
          </p:cNvSpPr>
          <p:nvPr>
            <p:ph type="title"/>
          </p:nvPr>
        </p:nvSpPr>
        <p:spPr>
          <a:xfrm>
            <a:off x="312638" y="511629"/>
            <a:ext cx="2931305" cy="4754880"/>
          </a:xfrm>
        </p:spPr>
        <p:txBody>
          <a:bodyPr/>
          <a:lstStyle/>
          <a:p>
            <a:r>
              <a:rPr lang="nl-NL" dirty="0"/>
              <a:t>Concreet</a:t>
            </a:r>
            <a:endParaRPr lang="nl-BE" dirty="0"/>
          </a:p>
        </p:txBody>
      </p:sp>
      <p:sp>
        <p:nvSpPr>
          <p:cNvPr id="3" name="Tekstvak 2">
            <a:extLst>
              <a:ext uri="{FF2B5EF4-FFF2-40B4-BE49-F238E27FC236}">
                <a16:creationId xmlns:a16="http://schemas.microsoft.com/office/drawing/2014/main" id="{9D035178-29BC-A522-32ED-719FFAA0CA10}"/>
              </a:ext>
            </a:extLst>
          </p:cNvPr>
          <p:cNvSpPr txBox="1"/>
          <p:nvPr/>
        </p:nvSpPr>
        <p:spPr>
          <a:xfrm>
            <a:off x="3592286" y="511629"/>
            <a:ext cx="8287076" cy="7294305"/>
          </a:xfrm>
          <a:prstGeom prst="rect">
            <a:avLst/>
          </a:prstGeom>
          <a:noFill/>
        </p:spPr>
        <p:txBody>
          <a:bodyPr wrap="square" rtlCol="0">
            <a:spAutoFit/>
          </a:bodyPr>
          <a:lstStyle/>
          <a:p>
            <a:r>
              <a:rPr lang="nl-NL" dirty="0"/>
              <a:t>Geen verplichte therapieën. Warme ontvangst op de afdeling</a:t>
            </a:r>
          </a:p>
          <a:p>
            <a:endParaRPr lang="nl-NL" dirty="0"/>
          </a:p>
          <a:p>
            <a:r>
              <a:rPr lang="nl-NL" dirty="0"/>
              <a:t>Individuele traject. Je kan in opname blijven tot je een woonplaats hebt gevonden</a:t>
            </a:r>
          </a:p>
          <a:p>
            <a:endParaRPr lang="nl-NL" dirty="0"/>
          </a:p>
          <a:p>
            <a:r>
              <a:rPr lang="nl-NL" dirty="0"/>
              <a:t>In gesprek gaan met elkaar</a:t>
            </a:r>
          </a:p>
          <a:p>
            <a:endParaRPr lang="nl-NL" dirty="0"/>
          </a:p>
          <a:p>
            <a:r>
              <a:rPr lang="nl-NL" dirty="0" err="1"/>
              <a:t>Outreach</a:t>
            </a:r>
            <a:r>
              <a:rPr lang="nl-NL" dirty="0"/>
              <a:t> is onderdeel van het werk</a:t>
            </a:r>
          </a:p>
          <a:p>
            <a:endParaRPr lang="nl-NL" dirty="0"/>
          </a:p>
          <a:p>
            <a:r>
              <a:rPr lang="nl-NL" dirty="0"/>
              <a:t>Geen bezoekuren</a:t>
            </a:r>
          </a:p>
          <a:p>
            <a:endParaRPr lang="nl-NL" dirty="0"/>
          </a:p>
          <a:p>
            <a:r>
              <a:rPr lang="nl-NL" dirty="0"/>
              <a:t>Werk, activiteiten en contacten buiten de afdeling krijgen  voorrang</a:t>
            </a:r>
          </a:p>
          <a:p>
            <a:endParaRPr lang="nl-NL" dirty="0"/>
          </a:p>
          <a:p>
            <a:r>
              <a:rPr lang="nl-NL" dirty="0"/>
              <a:t>Simultaan en niet serieel</a:t>
            </a:r>
          </a:p>
          <a:p>
            <a:endParaRPr lang="nl-NL" dirty="0"/>
          </a:p>
          <a:p>
            <a:r>
              <a:rPr lang="nl-NL" dirty="0"/>
              <a:t>Afschaffen van de teamvergadering (belang van intervisie en supervisie) ten voordele van miniteams.</a:t>
            </a:r>
          </a:p>
          <a:p>
            <a:endParaRPr lang="nl-NL" dirty="0"/>
          </a:p>
          <a:p>
            <a:r>
              <a:rPr lang="nl-NL" dirty="0"/>
              <a:t>Open </a:t>
            </a:r>
            <a:r>
              <a:rPr lang="nl-NL" dirty="0" err="1"/>
              <a:t>Dialogue</a:t>
            </a:r>
            <a:endParaRPr lang="nl-NL" dirty="0"/>
          </a:p>
          <a:p>
            <a:endParaRPr lang="nl-NL" dirty="0"/>
          </a:p>
          <a:p>
            <a:r>
              <a:rPr lang="nl-NL" dirty="0"/>
              <a:t>We beschouwen de instelling zelf ook als een huis in de rij in </a:t>
            </a:r>
            <a:r>
              <a:rPr lang="nl-NL" dirty="0" err="1"/>
              <a:t>Sleidinge</a:t>
            </a:r>
            <a:r>
              <a:rPr lang="nl-NL" dirty="0"/>
              <a:t>. Werken met de buurt</a:t>
            </a:r>
          </a:p>
          <a:p>
            <a:endParaRPr lang="nl-NL" dirty="0"/>
          </a:p>
          <a:p>
            <a:endParaRPr lang="nl-NL" dirty="0"/>
          </a:p>
          <a:p>
            <a:endParaRPr lang="nl-BE" dirty="0"/>
          </a:p>
        </p:txBody>
      </p:sp>
    </p:spTree>
    <p:extLst>
      <p:ext uri="{BB962C8B-B14F-4D97-AF65-F5344CB8AC3E}">
        <p14:creationId xmlns:p14="http://schemas.microsoft.com/office/powerpoint/2010/main" val="1242850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A8B71-7D17-3739-4CA9-04A01CAEE453}"/>
              </a:ext>
            </a:extLst>
          </p:cNvPr>
          <p:cNvSpPr>
            <a:spLocks noGrp="1"/>
          </p:cNvSpPr>
          <p:nvPr>
            <p:ph type="title"/>
          </p:nvPr>
        </p:nvSpPr>
        <p:spPr>
          <a:xfrm>
            <a:off x="758952" y="968829"/>
            <a:ext cx="3831336" cy="4754880"/>
          </a:xfrm>
        </p:spPr>
        <p:txBody>
          <a:bodyPr/>
          <a:lstStyle/>
          <a:p>
            <a:r>
              <a:rPr lang="nl-NL" dirty="0"/>
              <a:t>Therapie?</a:t>
            </a:r>
            <a:br>
              <a:rPr lang="nl-NL" dirty="0"/>
            </a:br>
            <a:endParaRPr lang="nl-BE" dirty="0"/>
          </a:p>
        </p:txBody>
      </p:sp>
      <p:sp>
        <p:nvSpPr>
          <p:cNvPr id="3" name="Tekstvak 2">
            <a:extLst>
              <a:ext uri="{FF2B5EF4-FFF2-40B4-BE49-F238E27FC236}">
                <a16:creationId xmlns:a16="http://schemas.microsoft.com/office/drawing/2014/main" id="{A0532BC2-E86C-334D-ACF0-442492AEABC0}"/>
              </a:ext>
            </a:extLst>
          </p:cNvPr>
          <p:cNvSpPr txBox="1"/>
          <p:nvPr/>
        </p:nvSpPr>
        <p:spPr>
          <a:xfrm>
            <a:off x="4590288" y="968829"/>
            <a:ext cx="6959455" cy="3970318"/>
          </a:xfrm>
          <a:prstGeom prst="rect">
            <a:avLst/>
          </a:prstGeom>
          <a:noFill/>
        </p:spPr>
        <p:txBody>
          <a:bodyPr wrap="square" rtlCol="0">
            <a:spAutoFit/>
          </a:bodyPr>
          <a:lstStyle/>
          <a:p>
            <a:r>
              <a:rPr lang="nl-NL" b="1" dirty="0"/>
              <a:t>Benoem de hele gewone alledaagse dingen niet langer meer als therapie</a:t>
            </a:r>
            <a:r>
              <a:rPr lang="nl-NL" dirty="0"/>
              <a:t>: Koken is geen kooktherapie, sport is geen sporttherapie…</a:t>
            </a:r>
          </a:p>
          <a:p>
            <a:r>
              <a:rPr lang="nl-NL" dirty="0"/>
              <a:t>Je zet mensen vast in de positie van patiënt</a:t>
            </a:r>
          </a:p>
          <a:p>
            <a:r>
              <a:rPr lang="nl-NL" dirty="0"/>
              <a:t>Je lijkt aan te geven dat je zelf weet wat goed is voor degene die je begeleidt want je voorziet “therapie” en die is dus “genezend”</a:t>
            </a:r>
          </a:p>
          <a:p>
            <a:endParaRPr lang="nl-NL" dirty="0"/>
          </a:p>
          <a:p>
            <a:r>
              <a:rPr lang="nl-NL" dirty="0"/>
              <a:t>Heb meer </a:t>
            </a:r>
            <a:r>
              <a:rPr lang="nl-NL" b="1" dirty="0"/>
              <a:t>aandacht voor verbinding </a:t>
            </a:r>
            <a:r>
              <a:rPr lang="nl-NL" dirty="0"/>
              <a:t>omdat isolement vaak voorkomt bij mensen met psychische kwetsbaarheid. Organiseer dus activiteiten samen met anderen: buurtbewoners, vrienden, familie... Nodig anderen uit om mee te doen</a:t>
            </a:r>
          </a:p>
          <a:p>
            <a:endParaRPr lang="nl-NL" dirty="0"/>
          </a:p>
          <a:p>
            <a:r>
              <a:rPr lang="nl-NL" dirty="0"/>
              <a:t>Zet in op </a:t>
            </a:r>
            <a:r>
              <a:rPr lang="nl-NL" b="1" dirty="0" err="1"/>
              <a:t>destigmatiserende</a:t>
            </a:r>
            <a:r>
              <a:rPr lang="nl-NL" b="1" dirty="0"/>
              <a:t> activiteiten </a:t>
            </a:r>
            <a:r>
              <a:rPr lang="nl-NL" dirty="0"/>
              <a:t>zoals </a:t>
            </a:r>
            <a:r>
              <a:rPr lang="nl-NL" dirty="0" err="1"/>
              <a:t>photovoice</a:t>
            </a:r>
            <a:r>
              <a:rPr lang="nl-NL" dirty="0"/>
              <a:t>, samen lezen, buddy, levende bibliotheek</a:t>
            </a:r>
            <a:endParaRPr lang="nl-BE" dirty="0"/>
          </a:p>
        </p:txBody>
      </p:sp>
    </p:spTree>
    <p:extLst>
      <p:ext uri="{BB962C8B-B14F-4D97-AF65-F5344CB8AC3E}">
        <p14:creationId xmlns:p14="http://schemas.microsoft.com/office/powerpoint/2010/main" val="245130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3085" name="Straight Connector 3084">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087" name="Rectangle 3086">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3A71111F-61E9-25EF-9505-55CDFD5EE618}"/>
              </a:ext>
            </a:extLst>
          </p:cNvPr>
          <p:cNvPicPr>
            <a:picLocks noChangeAspect="1" noChangeArrowheads="1"/>
          </p:cNvPicPr>
          <p:nvPr/>
        </p:nvPicPr>
        <p:blipFill rotWithShape="1">
          <a:blip r:embed="rId2">
            <a:alphaModFix amt="30000"/>
            <a:extLst>
              <a:ext uri="{28A0092B-C50C-407E-A947-70E740481C1C}">
                <a14:useLocalDpi xmlns:a14="http://schemas.microsoft.com/office/drawing/2010/main" val="0"/>
              </a:ext>
            </a:extLst>
          </a:blip>
          <a:srcRect r="1" b="1821"/>
          <a:stretch/>
        </p:blipFill>
        <p:spPr bwMode="auto">
          <a:xfrm>
            <a:off x="2878514" y="10"/>
            <a:ext cx="9313486"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6E803BD1-4799-D221-9D48-E569EC26F0DD}"/>
              </a:ext>
            </a:extLst>
          </p:cNvPr>
          <p:cNvSpPr txBox="1"/>
          <p:nvPr/>
        </p:nvSpPr>
        <p:spPr>
          <a:xfrm>
            <a:off x="5978914" y="893935"/>
            <a:ext cx="5364937" cy="333939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6000" b="1" i="1" kern="1200" spc="100" baseline="0">
                <a:solidFill>
                  <a:schemeClr val="tx1">
                    <a:lumMod val="85000"/>
                    <a:lumOff val="15000"/>
                  </a:schemeClr>
                </a:solidFill>
                <a:latin typeface="+mj-lt"/>
                <a:ea typeface="+mj-ea"/>
                <a:cs typeface="+mj-cs"/>
              </a:rPr>
              <a:t>Photovoice</a:t>
            </a:r>
          </a:p>
        </p:txBody>
      </p:sp>
      <p:pic>
        <p:nvPicPr>
          <p:cNvPr id="3078" name="Picture 6">
            <a:extLst>
              <a:ext uri="{FF2B5EF4-FFF2-40B4-BE49-F238E27FC236}">
                <a16:creationId xmlns:a16="http://schemas.microsoft.com/office/drawing/2014/main" id="{1FF98112-34F3-F7F2-3F67-F304F6F2D7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375"/>
          <a:stretch/>
        </p:blipFill>
        <p:spPr bwMode="auto">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a:noFill/>
          <a:extLst>
            <a:ext uri="{909E8E84-426E-40DD-AFC4-6F175D3DCCD1}">
              <a14:hiddenFill xmlns:a14="http://schemas.microsoft.com/office/drawing/2010/main">
                <a:solidFill>
                  <a:srgbClr val="FFFFFF"/>
                </a:solidFill>
              </a14:hiddenFill>
            </a:ext>
          </a:extLst>
        </p:spPr>
      </p:pic>
      <p:cxnSp>
        <p:nvCxnSpPr>
          <p:cNvPr id="3089" name="Straight Connector 3088">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91"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2618753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A3129-4A9F-4679-A1EB-D9BE76D1B1A2}"/>
              </a:ext>
            </a:extLst>
          </p:cNvPr>
          <p:cNvSpPr>
            <a:spLocks noGrp="1"/>
          </p:cNvSpPr>
          <p:nvPr>
            <p:ph type="title"/>
          </p:nvPr>
        </p:nvSpPr>
        <p:spPr>
          <a:xfrm>
            <a:off x="1371600" y="370900"/>
            <a:ext cx="3169920" cy="1945640"/>
          </a:xfrm>
        </p:spPr>
        <p:txBody>
          <a:bodyPr>
            <a:normAutofit fontScale="90000"/>
          </a:bodyPr>
          <a:lstStyle/>
          <a:p>
            <a:r>
              <a:rPr lang="en-US" b="1" dirty="0" err="1"/>
              <a:t>Enchanté</a:t>
            </a:r>
            <a:r>
              <a:rPr lang="en-US" b="1" dirty="0"/>
              <a:t> of </a:t>
            </a:r>
            <a:br>
              <a:rPr lang="en-US" b="1" dirty="0"/>
            </a:br>
            <a:r>
              <a:rPr lang="en-US" b="1" dirty="0" err="1"/>
              <a:t>Hartelijke</a:t>
            </a:r>
            <a:r>
              <a:rPr lang="en-US" b="1" dirty="0"/>
              <a:t> </a:t>
            </a:r>
            <a:br>
              <a:rPr lang="en-US" b="1" dirty="0"/>
            </a:br>
            <a:r>
              <a:rPr lang="en-US" b="1" dirty="0" err="1"/>
              <a:t>Plekken</a:t>
            </a:r>
            <a:endParaRPr lang="nl-BE" b="1" dirty="0"/>
          </a:p>
        </p:txBody>
      </p:sp>
      <p:sp>
        <p:nvSpPr>
          <p:cNvPr id="3" name="Tijdelijke aanduiding voor inhoud 2">
            <a:extLst>
              <a:ext uri="{FF2B5EF4-FFF2-40B4-BE49-F238E27FC236}">
                <a16:creationId xmlns:a16="http://schemas.microsoft.com/office/drawing/2014/main" id="{7BE10E45-8B27-482C-AAC3-3741CDE55672}"/>
              </a:ext>
            </a:extLst>
          </p:cNvPr>
          <p:cNvSpPr>
            <a:spLocks noGrp="1"/>
          </p:cNvSpPr>
          <p:nvPr>
            <p:ph idx="1"/>
          </p:nvPr>
        </p:nvSpPr>
        <p:spPr>
          <a:xfrm>
            <a:off x="1371600" y="3647440"/>
            <a:ext cx="6289040" cy="2524760"/>
          </a:xfrm>
        </p:spPr>
        <p:txBody>
          <a:bodyPr/>
          <a:lstStyle/>
          <a:p>
            <a:r>
              <a:rPr lang="nl-BE" dirty="0"/>
              <a:t>Burgerbudget Gent</a:t>
            </a:r>
          </a:p>
          <a:p>
            <a:r>
              <a:rPr lang="nl-BE" dirty="0"/>
              <a:t>Inspiratie </a:t>
            </a:r>
            <a:r>
              <a:rPr lang="nl-BE" dirty="0">
                <a:hlinkClick r:id="rId2"/>
              </a:rPr>
              <a:t>www.lecarillon.org</a:t>
            </a:r>
            <a:r>
              <a:rPr lang="nl-BE" dirty="0"/>
              <a:t> (Parijs)</a:t>
            </a:r>
          </a:p>
          <a:p>
            <a:r>
              <a:rPr lang="nl-BE" dirty="0"/>
              <a:t>Gastvrije middenstanders en burgers</a:t>
            </a:r>
          </a:p>
          <a:p>
            <a:r>
              <a:rPr lang="nl-BE" dirty="0"/>
              <a:t>Twee pioniers: Marie en Rebecca</a:t>
            </a:r>
          </a:p>
          <a:p>
            <a:r>
              <a:rPr lang="nl-BE" dirty="0">
                <a:hlinkClick r:id="rId3"/>
              </a:rPr>
              <a:t>Ambassadeurs</a:t>
            </a:r>
            <a:r>
              <a:rPr lang="nl-BE" dirty="0"/>
              <a:t> en vrijwilligers</a:t>
            </a:r>
          </a:p>
          <a:p>
            <a:endParaRPr lang="nl-BE" dirty="0"/>
          </a:p>
        </p:txBody>
      </p:sp>
      <p:pic>
        <p:nvPicPr>
          <p:cNvPr id="6" name="Afbeelding 5" descr="Afbeelding met tekst&#10;&#10;Automatisch gegenereerde beschrijving">
            <a:extLst>
              <a:ext uri="{FF2B5EF4-FFF2-40B4-BE49-F238E27FC236}">
                <a16:creationId xmlns:a16="http://schemas.microsoft.com/office/drawing/2014/main" id="{74DDA76F-6D2A-47ED-93C0-C92113A63084}"/>
              </a:ext>
            </a:extLst>
          </p:cNvPr>
          <p:cNvPicPr>
            <a:picLocks noChangeAspect="1"/>
          </p:cNvPicPr>
          <p:nvPr/>
        </p:nvPicPr>
        <p:blipFill>
          <a:blip r:embed="rId4"/>
          <a:stretch>
            <a:fillRect/>
          </a:stretch>
        </p:blipFill>
        <p:spPr>
          <a:xfrm>
            <a:off x="8725281" y="2739043"/>
            <a:ext cx="2340113" cy="2543600"/>
          </a:xfrm>
          <a:prstGeom prst="rect">
            <a:avLst/>
          </a:prstGeom>
        </p:spPr>
      </p:pic>
      <p:sp>
        <p:nvSpPr>
          <p:cNvPr id="4" name="Tekstvak 3">
            <a:extLst>
              <a:ext uri="{FF2B5EF4-FFF2-40B4-BE49-F238E27FC236}">
                <a16:creationId xmlns:a16="http://schemas.microsoft.com/office/drawing/2014/main" id="{B2C674BA-F2A9-48D8-8C94-999D65A00CCE}"/>
              </a:ext>
            </a:extLst>
          </p:cNvPr>
          <p:cNvSpPr txBox="1"/>
          <p:nvPr/>
        </p:nvSpPr>
        <p:spPr>
          <a:xfrm>
            <a:off x="7036181" y="459379"/>
            <a:ext cx="4240033" cy="2031325"/>
          </a:xfrm>
          <a:prstGeom prst="rect">
            <a:avLst/>
          </a:prstGeom>
          <a:noFill/>
        </p:spPr>
        <p:txBody>
          <a:bodyPr wrap="square" rtlCol="0">
            <a:spAutoFit/>
          </a:bodyPr>
          <a:lstStyle/>
          <a:p>
            <a:pPr algn="l"/>
            <a:r>
              <a:rPr lang="nl-NL" b="1" i="0" dirty="0">
                <a:solidFill>
                  <a:srgbClr val="212F3D"/>
                </a:solidFill>
                <a:effectLst/>
                <a:latin typeface="Merriweather Sans"/>
              </a:rPr>
              <a:t>“Wij zijn het netwerk van hartelijke handelaars &amp; burgers die kleine diensten aanbieden aan eender wie er nood aan heeft. Van een glas water tot een kop koffie, van een haarknipbeurt tot een plek om even uit te rusten. Wees welkom bij ons. Van Roeselare tot Sint-Truiden!”</a:t>
            </a:r>
          </a:p>
        </p:txBody>
      </p:sp>
      <p:sp>
        <p:nvSpPr>
          <p:cNvPr id="5" name="Tekstvak 4">
            <a:extLst>
              <a:ext uri="{FF2B5EF4-FFF2-40B4-BE49-F238E27FC236}">
                <a16:creationId xmlns:a16="http://schemas.microsoft.com/office/drawing/2014/main" id="{86B4637E-10BF-93A1-CCAC-8168F30EA802}"/>
              </a:ext>
            </a:extLst>
          </p:cNvPr>
          <p:cNvSpPr txBox="1"/>
          <p:nvPr/>
        </p:nvSpPr>
        <p:spPr>
          <a:xfrm>
            <a:off x="1571105" y="5960225"/>
            <a:ext cx="9705109" cy="338554"/>
          </a:xfrm>
          <a:prstGeom prst="rect">
            <a:avLst/>
          </a:prstGeom>
          <a:noFill/>
        </p:spPr>
        <p:txBody>
          <a:bodyPr wrap="square" rtlCol="0">
            <a:spAutoFit/>
          </a:bodyPr>
          <a:lstStyle/>
          <a:p>
            <a:r>
              <a:rPr lang="nl-NL" sz="1600" dirty="0"/>
              <a:t>Veurne, Kortrijk, Roeselare, Gent, St.-</a:t>
            </a:r>
            <a:r>
              <a:rPr lang="nl-NL" sz="1600" dirty="0" err="1"/>
              <a:t>Niklaas</a:t>
            </a:r>
            <a:r>
              <a:rPr lang="nl-NL" sz="1600" dirty="0"/>
              <a:t>, Antwerpen, Leuven, Tienen, St.-Truiden, </a:t>
            </a:r>
            <a:endParaRPr lang="nl-BE" sz="1600" dirty="0"/>
          </a:p>
        </p:txBody>
      </p:sp>
    </p:spTree>
    <p:extLst>
      <p:ext uri="{BB962C8B-B14F-4D97-AF65-F5344CB8AC3E}">
        <p14:creationId xmlns:p14="http://schemas.microsoft.com/office/powerpoint/2010/main" val="187352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68E283-1467-2F3C-94B7-B9CCE9A63919}"/>
              </a:ext>
            </a:extLst>
          </p:cNvPr>
          <p:cNvSpPr>
            <a:spLocks noGrp="1"/>
          </p:cNvSpPr>
          <p:nvPr>
            <p:ph type="title"/>
          </p:nvPr>
        </p:nvSpPr>
        <p:spPr>
          <a:xfrm>
            <a:off x="1068497" y="1063255"/>
            <a:ext cx="3122148" cy="4807541"/>
          </a:xfrm>
        </p:spPr>
        <p:txBody>
          <a:bodyPr>
            <a:normAutofit/>
          </a:bodyPr>
          <a:lstStyle/>
          <a:p>
            <a:r>
              <a:rPr lang="nl-NL" sz="5600" b="1" dirty="0" err="1">
                <a:solidFill>
                  <a:schemeClr val="accent2">
                    <a:lumMod val="75000"/>
                  </a:schemeClr>
                </a:solidFill>
              </a:rPr>
              <a:t>Rehab</a:t>
            </a:r>
            <a:br>
              <a:rPr lang="nl-NL" sz="5600" dirty="0"/>
            </a:br>
            <a:r>
              <a:rPr lang="nl-NL" sz="5600" dirty="0"/>
              <a:t>PCGS</a:t>
            </a:r>
            <a:br>
              <a:rPr lang="nl-NL" sz="5600" dirty="0"/>
            </a:br>
            <a:r>
              <a:rPr lang="nl-NL" sz="5600" dirty="0"/>
              <a:t>(campus </a:t>
            </a:r>
            <a:r>
              <a:rPr lang="nl-NL" sz="5600" dirty="0" err="1"/>
              <a:t>Sleidinge</a:t>
            </a:r>
            <a:r>
              <a:rPr lang="nl-NL" sz="5600" dirty="0"/>
              <a:t>)</a:t>
            </a:r>
            <a:endParaRPr lang="nl-BE" sz="5600" dirty="0"/>
          </a:p>
        </p:txBody>
      </p:sp>
      <p:cxnSp>
        <p:nvCxnSpPr>
          <p:cNvPr id="11" name="Straight Connector 10">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7BB25A96-E96A-4D45-AA98-5275E81FA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Tijdelijke aanduiding voor inhoud 2">
            <a:extLst>
              <a:ext uri="{FF2B5EF4-FFF2-40B4-BE49-F238E27FC236}">
                <a16:creationId xmlns:a16="http://schemas.microsoft.com/office/drawing/2014/main" id="{AAA946B6-D46F-DE00-44E6-67458600228B}"/>
              </a:ext>
            </a:extLst>
          </p:cNvPr>
          <p:cNvGraphicFramePr>
            <a:graphicFrameLocks noGrp="1"/>
          </p:cNvGraphicFramePr>
          <p:nvPr>
            <p:ph idx="1"/>
            <p:extLst>
              <p:ext uri="{D42A27DB-BD31-4B8C-83A1-F6EECF244321}">
                <p14:modId xmlns:p14="http://schemas.microsoft.com/office/powerpoint/2010/main" val="2351407571"/>
              </p:ext>
            </p:extLst>
          </p:nvPr>
        </p:nvGraphicFramePr>
        <p:xfrm>
          <a:off x="5765962" y="972642"/>
          <a:ext cx="5664038" cy="4979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02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69809-F137-72B6-05EC-FB27E7D071CD}"/>
              </a:ext>
            </a:extLst>
          </p:cNvPr>
          <p:cNvSpPr>
            <a:spLocks noGrp="1"/>
          </p:cNvSpPr>
          <p:nvPr>
            <p:ph type="title"/>
          </p:nvPr>
        </p:nvSpPr>
        <p:spPr/>
        <p:txBody>
          <a:bodyPr/>
          <a:lstStyle/>
          <a:p>
            <a:r>
              <a:rPr lang="nl-NL" dirty="0"/>
              <a:t>Ontstaan afdeling</a:t>
            </a:r>
            <a:endParaRPr lang="nl-BE" dirty="0"/>
          </a:p>
        </p:txBody>
      </p:sp>
      <p:sp>
        <p:nvSpPr>
          <p:cNvPr id="3" name="Tijdelijke aanduiding voor inhoud 2">
            <a:extLst>
              <a:ext uri="{FF2B5EF4-FFF2-40B4-BE49-F238E27FC236}">
                <a16:creationId xmlns:a16="http://schemas.microsoft.com/office/drawing/2014/main" id="{73AE8F93-B302-1159-3B9F-A6A7DA906448}"/>
              </a:ext>
            </a:extLst>
          </p:cNvPr>
          <p:cNvSpPr>
            <a:spLocks noGrp="1"/>
          </p:cNvSpPr>
          <p:nvPr>
            <p:ph idx="1"/>
          </p:nvPr>
        </p:nvSpPr>
        <p:spPr>
          <a:xfrm>
            <a:off x="5184648" y="758952"/>
            <a:ext cx="6245352" cy="4960204"/>
          </a:xfrm>
        </p:spPr>
        <p:txBody>
          <a:bodyPr>
            <a:normAutofit fontScale="77500" lnSpcReduction="20000"/>
          </a:bodyPr>
          <a:lstStyle/>
          <a:p>
            <a:pPr marL="0" indent="0">
              <a:buNone/>
            </a:pPr>
            <a:r>
              <a:rPr lang="nl-NL" dirty="0"/>
              <a:t>1992</a:t>
            </a:r>
          </a:p>
          <a:p>
            <a:pPr marL="0" indent="0">
              <a:buNone/>
            </a:pPr>
            <a:r>
              <a:rPr lang="nl-NL" dirty="0"/>
              <a:t>Een groep mensen waar men niet echt meer wou mee werken. De term “uitbehandeld” werd op hen gekleefd. “chronisch”, “EPA”... Die decennialang in psychiatrie verbleven.</a:t>
            </a:r>
          </a:p>
          <a:p>
            <a:pPr marL="0" indent="0">
              <a:buNone/>
            </a:pPr>
            <a:endParaRPr lang="nl-NL" dirty="0"/>
          </a:p>
          <a:p>
            <a:pPr marL="0" indent="0">
              <a:buNone/>
            </a:pPr>
            <a:r>
              <a:rPr lang="nl-NL" dirty="0"/>
              <a:t>Fuikvorming door </a:t>
            </a:r>
          </a:p>
          <a:p>
            <a:pPr marL="0" indent="0">
              <a:buNone/>
            </a:pPr>
            <a:r>
              <a:rPr lang="nl-NL" dirty="0"/>
              <a:t> 	klemtoon op vraag naar hulp</a:t>
            </a:r>
          </a:p>
          <a:p>
            <a:pPr marL="0" indent="0">
              <a:buNone/>
            </a:pPr>
            <a:r>
              <a:rPr lang="nl-NL" dirty="0"/>
              <a:t> 	nadruk op gesprekstherapie</a:t>
            </a:r>
          </a:p>
          <a:p>
            <a:pPr marL="0" indent="0">
              <a:buNone/>
            </a:pPr>
            <a:endParaRPr lang="nl-NL" dirty="0"/>
          </a:p>
          <a:p>
            <a:pPr marL="0" indent="0">
              <a:buNone/>
            </a:pPr>
            <a:r>
              <a:rPr lang="nl-NL" dirty="0"/>
              <a:t>Afdeling voor “chronische patiënten”, “EPA”…</a:t>
            </a:r>
          </a:p>
          <a:p>
            <a:pPr marL="0" indent="0">
              <a:buNone/>
            </a:pPr>
            <a:r>
              <a:rPr lang="nl-NL" dirty="0"/>
              <a:t>	Psychotisch</a:t>
            </a:r>
          </a:p>
          <a:p>
            <a:pPr marL="0" indent="0">
              <a:buNone/>
            </a:pPr>
            <a:r>
              <a:rPr lang="nl-NL" dirty="0"/>
              <a:t>	beperkte intelligentie</a:t>
            </a:r>
          </a:p>
          <a:p>
            <a:pPr marL="0" indent="0">
              <a:buNone/>
            </a:pPr>
            <a:r>
              <a:rPr lang="nl-NL" dirty="0"/>
              <a:t>	Geen mogelijkheid tot/ geen nood tot 	introspectie</a:t>
            </a:r>
          </a:p>
          <a:p>
            <a:pPr marL="0" indent="0">
              <a:buNone/>
            </a:pPr>
            <a:r>
              <a:rPr lang="nl-NL" dirty="0"/>
              <a:t>	</a:t>
            </a:r>
          </a:p>
          <a:p>
            <a:pPr marL="0" indent="0">
              <a:buNone/>
            </a:pPr>
            <a:endParaRPr lang="nl-BE" dirty="0"/>
          </a:p>
        </p:txBody>
      </p:sp>
    </p:spTree>
    <p:extLst>
      <p:ext uri="{BB962C8B-B14F-4D97-AF65-F5344CB8AC3E}">
        <p14:creationId xmlns:p14="http://schemas.microsoft.com/office/powerpoint/2010/main" val="174679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D697C-3850-1C7C-5D25-342D4FB37D77}"/>
              </a:ext>
            </a:extLst>
          </p:cNvPr>
          <p:cNvSpPr>
            <a:spLocks noGrp="1"/>
          </p:cNvSpPr>
          <p:nvPr>
            <p:ph type="title"/>
          </p:nvPr>
        </p:nvSpPr>
        <p:spPr/>
        <p:txBody>
          <a:bodyPr/>
          <a:lstStyle/>
          <a:p>
            <a:r>
              <a:rPr lang="nl-NL" dirty="0"/>
              <a:t>Huidige situatie</a:t>
            </a:r>
            <a:br>
              <a:rPr lang="nl-NL" dirty="0"/>
            </a:br>
            <a:r>
              <a:rPr lang="nl-NL" dirty="0"/>
              <a:t>psychiatrie</a:t>
            </a:r>
            <a:endParaRPr lang="nl-BE" dirty="0"/>
          </a:p>
        </p:txBody>
      </p:sp>
      <p:sp>
        <p:nvSpPr>
          <p:cNvPr id="3" name="Tijdelijke aanduiding voor inhoud 2">
            <a:extLst>
              <a:ext uri="{FF2B5EF4-FFF2-40B4-BE49-F238E27FC236}">
                <a16:creationId xmlns:a16="http://schemas.microsoft.com/office/drawing/2014/main" id="{40144F27-7EC0-18C1-692A-D0E5ED0C5DE9}"/>
              </a:ext>
            </a:extLst>
          </p:cNvPr>
          <p:cNvSpPr>
            <a:spLocks noGrp="1"/>
          </p:cNvSpPr>
          <p:nvPr>
            <p:ph idx="1"/>
          </p:nvPr>
        </p:nvSpPr>
        <p:spPr/>
        <p:txBody>
          <a:bodyPr/>
          <a:lstStyle/>
          <a:p>
            <a:r>
              <a:rPr lang="nl-NL" dirty="0"/>
              <a:t>Deze groep van mensen lijkt niet meer welkom in de psychiatrie omdat men teveel afgaat op de symptomen…</a:t>
            </a:r>
          </a:p>
          <a:p>
            <a:pPr lvl="1"/>
            <a:r>
              <a:rPr lang="nl-NL" dirty="0"/>
              <a:t> 	complexiteit</a:t>
            </a:r>
          </a:p>
          <a:p>
            <a:pPr lvl="1"/>
            <a:r>
              <a:rPr lang="nl-NL" dirty="0"/>
              <a:t> 	langdurig werk</a:t>
            </a:r>
          </a:p>
          <a:p>
            <a:pPr lvl="1"/>
            <a:r>
              <a:rPr lang="nl-NL" dirty="0"/>
              <a:t> 	herval in alcohol en druggebruik</a:t>
            </a:r>
          </a:p>
          <a:p>
            <a:pPr lvl="1"/>
            <a:r>
              <a:rPr lang="nl-NL" dirty="0"/>
              <a:t>	geen concrete hulpvraag</a:t>
            </a:r>
          </a:p>
          <a:p>
            <a:pPr lvl="1"/>
            <a:r>
              <a:rPr lang="nl-NL" dirty="0"/>
              <a:t>	mentale beperking</a:t>
            </a:r>
          </a:p>
          <a:p>
            <a:pPr lvl="1"/>
            <a:r>
              <a:rPr lang="nl-NL" dirty="0"/>
              <a:t>	dakloos</a:t>
            </a:r>
          </a:p>
          <a:p>
            <a:r>
              <a:rPr lang="nl-NL" dirty="0"/>
              <a:t>Verschuiving naar met hen aan het werk gaan buiten de instelling is noodzakelijk maar kan vaak niet zonder opname</a:t>
            </a:r>
          </a:p>
          <a:p>
            <a:pPr marL="0" indent="0">
              <a:buNone/>
            </a:pPr>
            <a:endParaRPr lang="nl-BE" dirty="0"/>
          </a:p>
        </p:txBody>
      </p:sp>
    </p:spTree>
    <p:extLst>
      <p:ext uri="{BB962C8B-B14F-4D97-AF65-F5344CB8AC3E}">
        <p14:creationId xmlns:p14="http://schemas.microsoft.com/office/powerpoint/2010/main" val="401397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30E9EC-1088-F710-9A6A-F9A04AF55387}"/>
              </a:ext>
            </a:extLst>
          </p:cNvPr>
          <p:cNvSpPr>
            <a:spLocks noGrp="1"/>
          </p:cNvSpPr>
          <p:nvPr>
            <p:ph type="title"/>
          </p:nvPr>
        </p:nvSpPr>
        <p:spPr>
          <a:xfrm>
            <a:off x="758952" y="843677"/>
            <a:ext cx="3831336" cy="4754880"/>
          </a:xfrm>
        </p:spPr>
        <p:txBody>
          <a:bodyPr/>
          <a:lstStyle/>
          <a:p>
            <a:r>
              <a:rPr lang="nl-NL" dirty="0"/>
              <a:t>Mensen die in opname waren…</a:t>
            </a:r>
            <a:br>
              <a:rPr lang="nl-NL" dirty="0"/>
            </a:br>
            <a:endParaRPr lang="nl-BE" dirty="0"/>
          </a:p>
        </p:txBody>
      </p:sp>
      <p:sp>
        <p:nvSpPr>
          <p:cNvPr id="7" name="Tekstvak 6">
            <a:extLst>
              <a:ext uri="{FF2B5EF4-FFF2-40B4-BE49-F238E27FC236}">
                <a16:creationId xmlns:a16="http://schemas.microsoft.com/office/drawing/2014/main" id="{C5D74B7C-5CE6-F19B-4A0D-17CBA6BBF18C}"/>
              </a:ext>
            </a:extLst>
          </p:cNvPr>
          <p:cNvSpPr txBox="1"/>
          <p:nvPr/>
        </p:nvSpPr>
        <p:spPr>
          <a:xfrm>
            <a:off x="6925734" y="843677"/>
            <a:ext cx="4385733" cy="2862322"/>
          </a:xfrm>
          <a:prstGeom prst="rect">
            <a:avLst/>
          </a:prstGeom>
          <a:noFill/>
        </p:spPr>
        <p:txBody>
          <a:bodyPr wrap="square" rtlCol="0">
            <a:spAutoFit/>
          </a:bodyPr>
          <a:lstStyle/>
          <a:p>
            <a:r>
              <a:rPr lang="nl-NL" dirty="0"/>
              <a:t>1/</a:t>
            </a:r>
          </a:p>
          <a:p>
            <a:r>
              <a:rPr lang="nl-NL" dirty="0"/>
              <a:t>Leo en het beleven van de tijd waardoor we het bewonen van een huis erkennen als een opdracht.</a:t>
            </a:r>
          </a:p>
          <a:p>
            <a:endParaRPr lang="nl-NL" dirty="0"/>
          </a:p>
          <a:p>
            <a:r>
              <a:rPr lang="nl-NL" dirty="0"/>
              <a:t>Te stellen vragen: hoe beleeft iemand die je begeleidt “verval”? </a:t>
            </a:r>
          </a:p>
          <a:p>
            <a:endParaRPr lang="nl-NL" dirty="0"/>
          </a:p>
          <a:p>
            <a:r>
              <a:rPr lang="nl-NL" dirty="0"/>
              <a:t>Verval kan een relationele betekenis krijgen in hallucinaties of wanen</a:t>
            </a:r>
            <a:endParaRPr lang="nl-BE" dirty="0"/>
          </a:p>
        </p:txBody>
      </p:sp>
      <p:sp>
        <p:nvSpPr>
          <p:cNvPr id="8" name="Tekstvak 7">
            <a:extLst>
              <a:ext uri="{FF2B5EF4-FFF2-40B4-BE49-F238E27FC236}">
                <a16:creationId xmlns:a16="http://schemas.microsoft.com/office/drawing/2014/main" id="{FDAAF1DC-89BE-714D-5EAD-F13575A9E809}"/>
              </a:ext>
            </a:extLst>
          </p:cNvPr>
          <p:cNvSpPr txBox="1"/>
          <p:nvPr/>
        </p:nvSpPr>
        <p:spPr>
          <a:xfrm>
            <a:off x="6925734" y="3962400"/>
            <a:ext cx="3744700" cy="2031325"/>
          </a:xfrm>
          <a:prstGeom prst="rect">
            <a:avLst/>
          </a:prstGeom>
          <a:noFill/>
        </p:spPr>
        <p:txBody>
          <a:bodyPr wrap="square" rtlCol="0">
            <a:spAutoFit/>
          </a:bodyPr>
          <a:lstStyle/>
          <a:p>
            <a:r>
              <a:rPr lang="nl-NL" dirty="0"/>
              <a:t>2/</a:t>
            </a:r>
          </a:p>
          <a:p>
            <a:r>
              <a:rPr lang="nl-NL" dirty="0"/>
              <a:t>Lucia en het trauma dat zich afspeelde in het huis dat ze bewoont</a:t>
            </a:r>
          </a:p>
          <a:p>
            <a:endParaRPr lang="nl-NL" dirty="0"/>
          </a:p>
          <a:p>
            <a:r>
              <a:rPr lang="nl-NL" dirty="0"/>
              <a:t>Jan en het trauma van het wonen zelf</a:t>
            </a:r>
            <a:endParaRPr lang="nl-BE" dirty="0"/>
          </a:p>
        </p:txBody>
      </p:sp>
      <p:pic>
        <p:nvPicPr>
          <p:cNvPr id="1028" name="Picture 4" descr="De ene thuisloze is de andere niet">
            <a:extLst>
              <a:ext uri="{FF2B5EF4-FFF2-40B4-BE49-F238E27FC236}">
                <a16:creationId xmlns:a16="http://schemas.microsoft.com/office/drawing/2014/main" id="{7DE2119A-1168-E9D2-CE3B-8968217DB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52" y="3504525"/>
            <a:ext cx="3088452" cy="24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8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063"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2064" name="Rectangle 205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F383AB84-560F-23EB-E906-4FBCFEDAC1C6}"/>
              </a:ext>
            </a:extLst>
          </p:cNvPr>
          <p:cNvSpPr txBox="1">
            <a:spLocks noGrp="1"/>
          </p:cNvSpPr>
          <p:nvPr>
            <p:ph type="title"/>
          </p:nvPr>
        </p:nvSpPr>
        <p:spPr>
          <a:xfrm>
            <a:off x="7885744" y="691762"/>
            <a:ext cx="3541205" cy="1706649"/>
          </a:xfrm>
          <a:prstGeom prst="rect">
            <a:avLst/>
          </a:prstGeom>
        </p:spPr>
        <p:txBody>
          <a:bodyPr vert="horz" lIns="91440" tIns="45720" rIns="91440" bIns="45720" rtlCol="0" anchor="ctr">
            <a:normAutofit/>
          </a:bodyPr>
          <a:lstStyle/>
          <a:p>
            <a:r>
              <a:rPr lang="en-US" sz="1600" i="1" kern="1200" spc="100" baseline="0">
                <a:solidFill>
                  <a:schemeClr val="tx1">
                    <a:lumMod val="85000"/>
                    <a:lumOff val="15000"/>
                  </a:schemeClr>
                </a:solidFill>
                <a:latin typeface="+mj-lt"/>
                <a:ea typeface="+mj-ea"/>
                <a:cs typeface="+mj-cs"/>
              </a:rPr>
              <a:t>Dakloosheid… “</a:t>
            </a:r>
            <a:r>
              <a:rPr lang="en-US" sz="1600" b="1" i="1" kern="1200" spc="100" baseline="0">
                <a:solidFill>
                  <a:schemeClr val="tx1">
                    <a:lumMod val="85000"/>
                    <a:lumOff val="15000"/>
                  </a:schemeClr>
                </a:solidFill>
                <a:latin typeface="+mj-lt"/>
                <a:ea typeface="+mj-ea"/>
                <a:cs typeface="+mj-cs"/>
              </a:rPr>
              <a:t>mensen vluchten in isolement om hun laatste waardigheid te bewaren en dat zet bemoeizorgers bijna buiten spel</a:t>
            </a:r>
            <a:r>
              <a:rPr lang="en-US" sz="1600" i="1" kern="1200" spc="100" baseline="0">
                <a:solidFill>
                  <a:schemeClr val="tx1">
                    <a:lumMod val="85000"/>
                    <a:lumOff val="15000"/>
                  </a:schemeClr>
                </a:solidFill>
                <a:latin typeface="+mj-lt"/>
                <a:ea typeface="+mj-ea"/>
                <a:cs typeface="+mj-cs"/>
              </a:rPr>
              <a:t>” (Doortje Kal in Kwartiermaken, p.50)</a:t>
            </a:r>
          </a:p>
        </p:txBody>
      </p:sp>
      <p:pic>
        <p:nvPicPr>
          <p:cNvPr id="2050" name="Picture 2" descr="Life story work is big in children's services: why not adult social care? -  Community Care">
            <a:extLst>
              <a:ext uri="{FF2B5EF4-FFF2-40B4-BE49-F238E27FC236}">
                <a16:creationId xmlns:a16="http://schemas.microsoft.com/office/drawing/2014/main" id="{B88FA245-E295-0EE4-7A8A-05A775BD9E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8953" y="1266071"/>
            <a:ext cx="6301805" cy="3938628"/>
          </a:xfrm>
          <a:prstGeom prst="rect">
            <a:avLst/>
          </a:prstGeom>
          <a:noFill/>
          <a:extLst>
            <a:ext uri="{909E8E84-426E-40DD-AFC4-6F175D3DCCD1}">
              <a14:hiddenFill xmlns:a14="http://schemas.microsoft.com/office/drawing/2010/main">
                <a:solidFill>
                  <a:srgbClr val="FFFFFF"/>
                </a:solidFill>
              </a14:hiddenFill>
            </a:ext>
          </a:extLst>
        </p:spPr>
      </p:pic>
      <p:cxnSp>
        <p:nvCxnSpPr>
          <p:cNvPr id="2065" name="Straight Connector 2058">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319F79B0-7FFE-2D7D-55BD-F04099BDB885}"/>
              </a:ext>
            </a:extLst>
          </p:cNvPr>
          <p:cNvSpPr txBox="1"/>
          <p:nvPr/>
        </p:nvSpPr>
        <p:spPr>
          <a:xfrm>
            <a:off x="7888666" y="2623930"/>
            <a:ext cx="3541205" cy="3158160"/>
          </a:xfrm>
          <a:prstGeom prst="rect">
            <a:avLst/>
          </a:prstGeom>
        </p:spPr>
        <p:txBody>
          <a:bodyPr vert="horz" lIns="91440" tIns="45720" rIns="91440" bIns="45720" rtlCol="0">
            <a:normAutofit/>
          </a:bodyPr>
          <a:lstStyle/>
          <a:p>
            <a:pPr marL="182880" defTabSz="914400">
              <a:spcBef>
                <a:spcPts val="400"/>
              </a:spcBef>
              <a:spcAft>
                <a:spcPts val="400"/>
              </a:spcAft>
              <a:buFont typeface="Arial" panose="020B0604020202020204" pitchFamily="34" charset="0"/>
            </a:pPr>
            <a:r>
              <a:rPr lang="en-US" sz="1100" b="1">
                <a:solidFill>
                  <a:schemeClr val="tx1">
                    <a:lumMod val="85000"/>
                    <a:lumOff val="15000"/>
                  </a:schemeClr>
                </a:solidFill>
              </a:rPr>
              <a:t>Belang van het levensverhaal en niet de ziektegeschiedenis</a:t>
            </a:r>
          </a:p>
          <a:p>
            <a:pPr marL="182880" defTabSz="914400">
              <a:spcBef>
                <a:spcPts val="400"/>
              </a:spcBef>
              <a:spcAft>
                <a:spcPts val="400"/>
              </a:spcAft>
              <a:buFont typeface="Arial" panose="020B0604020202020204" pitchFamily="34" charset="0"/>
            </a:pPr>
            <a:endParaRPr lang="en-US" sz="1100" b="1">
              <a:solidFill>
                <a:schemeClr val="tx1">
                  <a:lumMod val="85000"/>
                  <a:lumOff val="15000"/>
                </a:schemeClr>
              </a:solidFill>
            </a:endParaRPr>
          </a:p>
          <a:p>
            <a:pPr marL="182880" defTabSz="914400">
              <a:spcBef>
                <a:spcPts val="400"/>
              </a:spcBef>
              <a:spcAft>
                <a:spcPts val="400"/>
              </a:spcAft>
              <a:buFont typeface="Arial" panose="020B0604020202020204" pitchFamily="34" charset="0"/>
            </a:pPr>
            <a:r>
              <a:rPr lang="en-US" sz="1100" b="1">
                <a:solidFill>
                  <a:schemeClr val="tx1">
                    <a:lumMod val="85000"/>
                    <a:lumOff val="15000"/>
                  </a:schemeClr>
                </a:solidFill>
              </a:rPr>
              <a:t>Belang van de eigen beleving</a:t>
            </a:r>
          </a:p>
          <a:p>
            <a:pPr marL="182880" defTabSz="914400">
              <a:spcBef>
                <a:spcPts val="400"/>
              </a:spcBef>
              <a:spcAft>
                <a:spcPts val="400"/>
              </a:spcAft>
              <a:buFont typeface="Arial" panose="020B0604020202020204" pitchFamily="34" charset="0"/>
            </a:pPr>
            <a:endParaRPr lang="en-US" sz="1100" b="1">
              <a:solidFill>
                <a:schemeClr val="tx1">
                  <a:lumMod val="85000"/>
                  <a:lumOff val="15000"/>
                </a:schemeClr>
              </a:solidFill>
            </a:endParaRPr>
          </a:p>
          <a:p>
            <a:pPr marL="182880" defTabSz="914400">
              <a:spcBef>
                <a:spcPts val="400"/>
              </a:spcBef>
              <a:spcAft>
                <a:spcPts val="400"/>
              </a:spcAft>
              <a:buFont typeface="Arial" panose="020B0604020202020204" pitchFamily="34" charset="0"/>
            </a:pPr>
            <a:r>
              <a:rPr lang="en-US" sz="1100" b="1">
                <a:solidFill>
                  <a:schemeClr val="tx1">
                    <a:lumMod val="85000"/>
                    <a:lumOff val="15000"/>
                  </a:schemeClr>
                </a:solidFill>
              </a:rPr>
              <a:t>	</a:t>
            </a:r>
            <a:r>
              <a:rPr lang="en-US" sz="1100">
                <a:solidFill>
                  <a:schemeClr val="tx1">
                    <a:lumMod val="85000"/>
                    <a:lumOff val="15000"/>
                  </a:schemeClr>
                </a:solidFill>
              </a:rPr>
              <a:t>Belang van het beleven van verval</a:t>
            </a:r>
          </a:p>
          <a:p>
            <a:pPr marL="182880" defTabSz="914400">
              <a:spcBef>
                <a:spcPts val="400"/>
              </a:spcBef>
              <a:spcAft>
                <a:spcPts val="400"/>
              </a:spcAft>
              <a:buFont typeface="Arial" panose="020B0604020202020204" pitchFamily="34" charset="0"/>
            </a:pPr>
            <a:endParaRPr lang="en-US" sz="1100">
              <a:solidFill>
                <a:schemeClr val="tx1">
                  <a:lumMod val="85000"/>
                  <a:lumOff val="15000"/>
                </a:schemeClr>
              </a:solidFill>
            </a:endParaRPr>
          </a:p>
          <a:p>
            <a:pPr marL="182880" defTabSz="914400">
              <a:spcBef>
                <a:spcPts val="400"/>
              </a:spcBef>
              <a:spcAft>
                <a:spcPts val="400"/>
              </a:spcAft>
              <a:buFont typeface="Arial" panose="020B0604020202020204" pitchFamily="34" charset="0"/>
            </a:pPr>
            <a:r>
              <a:rPr lang="en-US" sz="1100">
                <a:solidFill>
                  <a:schemeClr val="tx1">
                    <a:lumMod val="85000"/>
                    <a:lumOff val="15000"/>
                  </a:schemeClr>
                </a:solidFill>
              </a:rPr>
              <a:t>	Belang van ervaring rond wonen</a:t>
            </a:r>
          </a:p>
          <a:p>
            <a:pPr marL="182880" defTabSz="914400">
              <a:spcBef>
                <a:spcPts val="400"/>
              </a:spcBef>
              <a:spcAft>
                <a:spcPts val="400"/>
              </a:spcAft>
              <a:buFont typeface="Arial" panose="020B0604020202020204" pitchFamily="34" charset="0"/>
            </a:pPr>
            <a:endParaRPr lang="en-US" sz="1100">
              <a:solidFill>
                <a:schemeClr val="tx1">
                  <a:lumMod val="85000"/>
                  <a:lumOff val="15000"/>
                </a:schemeClr>
              </a:solidFill>
            </a:endParaRPr>
          </a:p>
          <a:p>
            <a:pPr marL="182880" defTabSz="914400">
              <a:spcBef>
                <a:spcPts val="400"/>
              </a:spcBef>
              <a:spcAft>
                <a:spcPts val="400"/>
              </a:spcAft>
              <a:buFont typeface="Arial" panose="020B0604020202020204" pitchFamily="34" charset="0"/>
            </a:pPr>
            <a:r>
              <a:rPr lang="en-US" sz="1100">
                <a:solidFill>
                  <a:schemeClr val="tx1">
                    <a:lumMod val="85000"/>
                    <a:lumOff val="15000"/>
                  </a:schemeClr>
                </a:solidFill>
              </a:rPr>
              <a:t>	Belang van waaruit iemand naar zijn 	leven en de wereld rondom hem kijkt</a:t>
            </a:r>
          </a:p>
        </p:txBody>
      </p:sp>
      <p:sp>
        <p:nvSpPr>
          <p:cNvPr id="206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4209950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4A2F1-A6DB-3E6C-6C7F-3421C6402160}"/>
              </a:ext>
            </a:extLst>
          </p:cNvPr>
          <p:cNvSpPr>
            <a:spLocks noGrp="1"/>
          </p:cNvSpPr>
          <p:nvPr>
            <p:ph type="title"/>
          </p:nvPr>
        </p:nvSpPr>
        <p:spPr/>
        <p:txBody>
          <a:bodyPr/>
          <a:lstStyle/>
          <a:p>
            <a:r>
              <a:rPr lang="nl-NL" dirty="0" err="1"/>
              <a:t>Rehab</a:t>
            </a:r>
            <a:br>
              <a:rPr lang="nl-NL" dirty="0"/>
            </a:br>
            <a:r>
              <a:rPr lang="nl-NL" dirty="0"/>
              <a:t>principes</a:t>
            </a:r>
            <a:endParaRPr lang="nl-BE" dirty="0"/>
          </a:p>
        </p:txBody>
      </p:sp>
      <p:sp>
        <p:nvSpPr>
          <p:cNvPr id="3" name="Tekstvak 2">
            <a:extLst>
              <a:ext uri="{FF2B5EF4-FFF2-40B4-BE49-F238E27FC236}">
                <a16:creationId xmlns:a16="http://schemas.microsoft.com/office/drawing/2014/main" id="{4B82D91C-1727-8E79-CD73-56F138407A60}"/>
              </a:ext>
            </a:extLst>
          </p:cNvPr>
          <p:cNvSpPr txBox="1"/>
          <p:nvPr/>
        </p:nvSpPr>
        <p:spPr>
          <a:xfrm>
            <a:off x="4904509" y="671691"/>
            <a:ext cx="5685905" cy="6186309"/>
          </a:xfrm>
          <a:prstGeom prst="rect">
            <a:avLst/>
          </a:prstGeom>
          <a:noFill/>
        </p:spPr>
        <p:txBody>
          <a:bodyPr wrap="square" rtlCol="0">
            <a:spAutoFit/>
          </a:bodyPr>
          <a:lstStyle/>
          <a:p>
            <a:r>
              <a:rPr lang="nl-NL" dirty="0"/>
              <a:t>Recht op een leven buiten de psychiatrie</a:t>
            </a:r>
          </a:p>
          <a:p>
            <a:endParaRPr lang="nl-NL" dirty="0"/>
          </a:p>
          <a:p>
            <a:r>
              <a:rPr lang="nl-NL" dirty="0"/>
              <a:t>Erkenning van het grote isolement waarin deze mensen leven (twee vormen van isolement)</a:t>
            </a:r>
          </a:p>
          <a:p>
            <a:endParaRPr lang="nl-NL" dirty="0"/>
          </a:p>
          <a:p>
            <a:r>
              <a:rPr lang="nl-NL" dirty="0"/>
              <a:t>Nadruk op verbinding en niet op afzondering waarbij we beseffen dat opname in psychiatrie in essentie “afzondering” is. Dus nood aan een tegenbeweging. Besef van grote nadelen van een opname: “institutionalisering”</a:t>
            </a:r>
          </a:p>
          <a:p>
            <a:endParaRPr lang="nl-NL" dirty="0"/>
          </a:p>
          <a:p>
            <a:r>
              <a:rPr lang="nl-NL" dirty="0"/>
              <a:t>Belangrijke derden: familie en vrienden </a:t>
            </a:r>
          </a:p>
          <a:p>
            <a:endParaRPr lang="nl-NL" dirty="0"/>
          </a:p>
          <a:p>
            <a:r>
              <a:rPr lang="nl-NL" b="1" dirty="0" err="1"/>
              <a:t>Kwartiermaken</a:t>
            </a:r>
            <a:r>
              <a:rPr lang="nl-NL" dirty="0"/>
              <a:t>: het veranderen van de omgeving zodat degene die uitgesloten werd opnieuw een plaats krijgt. Dit is een vorm van eerherstel “rehabilitatie”</a:t>
            </a:r>
          </a:p>
          <a:p>
            <a:endParaRPr lang="nl-NL" dirty="0"/>
          </a:p>
          <a:p>
            <a:r>
              <a:rPr lang="nl-NL" dirty="0"/>
              <a:t>Inspraak en participatie zijn emanciperend.</a:t>
            </a:r>
          </a:p>
          <a:p>
            <a:endParaRPr lang="nl-NL" dirty="0"/>
          </a:p>
          <a:p>
            <a:endParaRPr lang="nl-NL" dirty="0"/>
          </a:p>
          <a:p>
            <a:endParaRPr lang="nl-BE" dirty="0"/>
          </a:p>
        </p:txBody>
      </p:sp>
    </p:spTree>
    <p:extLst>
      <p:ext uri="{BB962C8B-B14F-4D97-AF65-F5344CB8AC3E}">
        <p14:creationId xmlns:p14="http://schemas.microsoft.com/office/powerpoint/2010/main" val="168855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0" name="Straight Connector 9">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32DEF84-8E2A-76E8-0EFE-DC3394BD9886}"/>
              </a:ext>
            </a:extLst>
          </p:cNvPr>
          <p:cNvSpPr>
            <a:spLocks noGrp="1"/>
          </p:cNvSpPr>
          <p:nvPr>
            <p:ph type="title"/>
          </p:nvPr>
        </p:nvSpPr>
        <p:spPr>
          <a:xfrm>
            <a:off x="552124" y="1280160"/>
            <a:ext cx="3447288" cy="3342290"/>
          </a:xfrm>
        </p:spPr>
        <p:txBody>
          <a:bodyPr vert="horz" lIns="91440" tIns="45720" rIns="91440" bIns="45720" rtlCol="0" anchor="b">
            <a:normAutofit/>
          </a:bodyPr>
          <a:lstStyle/>
          <a:p>
            <a:r>
              <a:rPr lang="en-US" sz="3800" i="1" kern="1200" spc="100" baseline="0" dirty="0" err="1">
                <a:solidFill>
                  <a:schemeClr val="bg1"/>
                </a:solidFill>
                <a:latin typeface="+mj-lt"/>
                <a:ea typeface="+mj-ea"/>
                <a:cs typeface="+mj-cs"/>
              </a:rPr>
              <a:t>Samen</a:t>
            </a:r>
            <a:r>
              <a:rPr lang="en-US" sz="3800" i="1" kern="1200" spc="100" baseline="0" dirty="0">
                <a:solidFill>
                  <a:schemeClr val="bg1"/>
                </a:solidFill>
                <a:latin typeface="+mj-lt"/>
                <a:ea typeface="+mj-ea"/>
                <a:cs typeface="+mj-cs"/>
              </a:rPr>
              <a:t> op </a:t>
            </a:r>
            <a:r>
              <a:rPr lang="en-US" sz="3800" i="1" kern="1200" spc="100" baseline="0" dirty="0" err="1">
                <a:solidFill>
                  <a:schemeClr val="bg1"/>
                </a:solidFill>
                <a:latin typeface="+mj-lt"/>
                <a:ea typeface="+mj-ea"/>
                <a:cs typeface="+mj-cs"/>
              </a:rPr>
              <a:t>weg</a:t>
            </a:r>
            <a:r>
              <a:rPr lang="en-US" sz="3800" i="1" kern="1200" spc="100" baseline="0" dirty="0">
                <a:solidFill>
                  <a:schemeClr val="bg1"/>
                </a:solidFill>
                <a:latin typeface="+mj-lt"/>
                <a:ea typeface="+mj-ea"/>
                <a:cs typeface="+mj-cs"/>
              </a:rPr>
              <a:t> </a:t>
            </a:r>
            <a:r>
              <a:rPr lang="en-US" sz="3800" i="1" kern="1200" spc="100" baseline="0" dirty="0" err="1">
                <a:solidFill>
                  <a:schemeClr val="bg1"/>
                </a:solidFill>
                <a:latin typeface="+mj-lt"/>
                <a:ea typeface="+mj-ea"/>
                <a:cs typeface="+mj-cs"/>
              </a:rPr>
              <a:t>als</a:t>
            </a:r>
            <a:r>
              <a:rPr lang="en-US" sz="3800" i="1" kern="1200" spc="100" baseline="0" dirty="0">
                <a:solidFill>
                  <a:schemeClr val="bg1"/>
                </a:solidFill>
                <a:latin typeface="+mj-lt"/>
                <a:ea typeface="+mj-ea"/>
                <a:cs typeface="+mj-cs"/>
              </a:rPr>
              <a:t> </a:t>
            </a:r>
            <a:r>
              <a:rPr lang="en-US" sz="3800" i="1" kern="1200" spc="100" baseline="0" dirty="0" err="1">
                <a:solidFill>
                  <a:schemeClr val="bg1"/>
                </a:solidFill>
                <a:latin typeface="+mj-lt"/>
                <a:ea typeface="+mj-ea"/>
                <a:cs typeface="+mj-cs"/>
              </a:rPr>
              <a:t>kwartiermakend</a:t>
            </a:r>
            <a:r>
              <a:rPr lang="en-US" sz="3800" i="1" kern="1200" spc="100" baseline="0" dirty="0">
                <a:solidFill>
                  <a:schemeClr val="bg1"/>
                </a:solidFill>
                <a:latin typeface="+mj-lt"/>
                <a:ea typeface="+mj-ea"/>
                <a:cs typeface="+mj-cs"/>
              </a:rPr>
              <a:t> </a:t>
            </a:r>
            <a:r>
              <a:rPr lang="en-US" sz="3800" i="1" kern="1200" spc="100" baseline="0" dirty="0" err="1">
                <a:solidFill>
                  <a:schemeClr val="bg1"/>
                </a:solidFill>
                <a:latin typeface="+mj-lt"/>
                <a:ea typeface="+mj-ea"/>
                <a:cs typeface="+mj-cs"/>
              </a:rPr>
              <a:t>hulpverlener</a:t>
            </a:r>
            <a:br>
              <a:rPr lang="en-US" sz="3800" i="1" kern="1200" spc="100" baseline="0" dirty="0">
                <a:solidFill>
                  <a:schemeClr val="bg1"/>
                </a:solidFill>
                <a:latin typeface="+mj-lt"/>
                <a:ea typeface="+mj-ea"/>
                <a:cs typeface="+mj-cs"/>
              </a:rPr>
            </a:br>
            <a:br>
              <a:rPr lang="en-US" sz="3800" i="1" kern="1200" spc="100" baseline="0" dirty="0">
                <a:solidFill>
                  <a:schemeClr val="bg1"/>
                </a:solidFill>
                <a:latin typeface="+mj-lt"/>
                <a:ea typeface="+mj-ea"/>
                <a:cs typeface="+mj-cs"/>
              </a:rPr>
            </a:br>
            <a:r>
              <a:rPr lang="en-US" sz="3800" i="1" kern="1200" spc="100" baseline="0" dirty="0" err="1">
                <a:solidFill>
                  <a:schemeClr val="bg1"/>
                </a:solidFill>
                <a:latin typeface="+mj-lt"/>
                <a:ea typeface="+mj-ea"/>
                <a:cs typeface="+mj-cs"/>
              </a:rPr>
              <a:t>presentie</a:t>
            </a:r>
            <a:endParaRPr lang="en-US" sz="3800" i="1" kern="1200" spc="100" baseline="0" dirty="0">
              <a:solidFill>
                <a:schemeClr val="bg1"/>
              </a:solidFill>
              <a:latin typeface="+mj-lt"/>
              <a:ea typeface="+mj-ea"/>
              <a:cs typeface="+mj-cs"/>
            </a:endParaRPr>
          </a:p>
        </p:txBody>
      </p:sp>
      <p:pic>
        <p:nvPicPr>
          <p:cNvPr id="3" name="Tijdelijke aanduiding voor inhoud 3">
            <a:extLst>
              <a:ext uri="{FF2B5EF4-FFF2-40B4-BE49-F238E27FC236}">
                <a16:creationId xmlns:a16="http://schemas.microsoft.com/office/drawing/2014/main" id="{A1F1F1C6-0CD8-BA37-B771-1606E3302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855" y="1128811"/>
            <a:ext cx="6697356" cy="4755122"/>
          </a:xfrm>
          <a:prstGeom prst="rect">
            <a:avLst/>
          </a:prstGeom>
        </p:spPr>
      </p:pic>
      <p:sp>
        <p:nvSpPr>
          <p:cNvPr id="16"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60448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cxnSp>
        <p:nvCxnSpPr>
          <p:cNvPr id="10" name="Straight Connector 9">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4" name="Freeform: Shape 13">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el 1">
            <a:extLst>
              <a:ext uri="{FF2B5EF4-FFF2-40B4-BE49-F238E27FC236}">
                <a16:creationId xmlns:a16="http://schemas.microsoft.com/office/drawing/2014/main" id="{F32DEF84-8E2A-76E8-0EFE-DC3394BD9886}"/>
              </a:ext>
            </a:extLst>
          </p:cNvPr>
          <p:cNvSpPr>
            <a:spLocks noGrp="1"/>
          </p:cNvSpPr>
          <p:nvPr>
            <p:ph type="title"/>
          </p:nvPr>
        </p:nvSpPr>
        <p:spPr>
          <a:xfrm>
            <a:off x="552124" y="1280160"/>
            <a:ext cx="3447288" cy="3342290"/>
          </a:xfrm>
        </p:spPr>
        <p:txBody>
          <a:bodyPr vert="horz" lIns="91440" tIns="45720" rIns="91440" bIns="45720" rtlCol="0" anchor="b">
            <a:normAutofit/>
          </a:bodyPr>
          <a:lstStyle/>
          <a:p>
            <a:r>
              <a:rPr lang="en-US" sz="3800" i="1" kern="1200" spc="100" baseline="0" dirty="0" err="1">
                <a:solidFill>
                  <a:schemeClr val="bg1"/>
                </a:solidFill>
                <a:latin typeface="+mj-lt"/>
                <a:ea typeface="+mj-ea"/>
                <a:cs typeface="+mj-cs"/>
              </a:rPr>
              <a:t>Kwartiermaken</a:t>
            </a:r>
            <a:endParaRPr lang="en-US" sz="3800" i="1" kern="1200" spc="100" baseline="0" dirty="0">
              <a:solidFill>
                <a:schemeClr val="bg1"/>
              </a:solidFill>
              <a:latin typeface="+mj-lt"/>
              <a:ea typeface="+mj-ea"/>
              <a:cs typeface="+mj-cs"/>
            </a:endParaRPr>
          </a:p>
        </p:txBody>
      </p:sp>
      <p:sp>
        <p:nvSpPr>
          <p:cNvPr id="16"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5" name="Tekstvak 4">
            <a:extLst>
              <a:ext uri="{FF2B5EF4-FFF2-40B4-BE49-F238E27FC236}">
                <a16:creationId xmlns:a16="http://schemas.microsoft.com/office/drawing/2014/main" id="{D432C6D6-348C-E7E0-4839-229D05F260CD}"/>
              </a:ext>
            </a:extLst>
          </p:cNvPr>
          <p:cNvSpPr txBox="1"/>
          <p:nvPr/>
        </p:nvSpPr>
        <p:spPr>
          <a:xfrm>
            <a:off x="5450846" y="1760128"/>
            <a:ext cx="6097384" cy="3970318"/>
          </a:xfrm>
          <a:prstGeom prst="rect">
            <a:avLst/>
          </a:prstGeom>
          <a:noFill/>
        </p:spPr>
        <p:txBody>
          <a:bodyPr wrap="square">
            <a:spAutoFit/>
          </a:bodyPr>
          <a:lstStyle/>
          <a:p>
            <a:pPr algn="just"/>
            <a:r>
              <a:rPr lang="nl-BE" dirty="0"/>
              <a:t>“Het streven naar sociale integratie van mensen met een psychiatrische achtergrond confronteert de ontvangende samenleving met een strijdigheid. Om een integratie te ondersteunen die niet uitloopt op een eenzijdige assimilatie is het nodig ruimte te maken voor de vreemde ander waarbij aanvaard dient te worden dat die ander in zekere mate vreemd en daardoor lastig blijft.” “                                                                                              (Doortje Kal)</a:t>
            </a:r>
          </a:p>
          <a:p>
            <a:pPr algn="just"/>
            <a:endParaRPr lang="nl-BE" dirty="0"/>
          </a:p>
          <a:p>
            <a:pPr marL="0" indent="0" algn="just">
              <a:buNone/>
            </a:pPr>
            <a:endParaRPr lang="nl-BE" dirty="0"/>
          </a:p>
          <a:p>
            <a:pPr marL="0" indent="0" algn="just">
              <a:buNone/>
            </a:pPr>
            <a:r>
              <a:rPr lang="nl-BE" dirty="0"/>
              <a:t>Het ondersteunen van de omgeving is belangrijk en vaak noodzakelijk om gastvrijheid te creëren voor mensen met een psychische kwetsbaarheid</a:t>
            </a:r>
          </a:p>
        </p:txBody>
      </p:sp>
    </p:spTree>
    <p:extLst>
      <p:ext uri="{BB962C8B-B14F-4D97-AF65-F5344CB8AC3E}">
        <p14:creationId xmlns:p14="http://schemas.microsoft.com/office/powerpoint/2010/main" val="2046655987"/>
      </p:ext>
    </p:extLst>
  </p:cSld>
  <p:clrMapOvr>
    <a:masterClrMapping/>
  </p:clrMapOvr>
</p:sld>
</file>

<file path=ppt/theme/theme1.xml><?xml version="1.0" encoding="utf-8"?>
<a:theme xmlns:a="http://schemas.openxmlformats.org/drawingml/2006/main" name="HeadlinesVTI">
  <a:themeElements>
    <a:clrScheme name="AnalogousFromLightSeed_2SEEDS">
      <a:dk1>
        <a:srgbClr val="000000"/>
      </a:dk1>
      <a:lt1>
        <a:srgbClr val="FFFFFF"/>
      </a:lt1>
      <a:dk2>
        <a:srgbClr val="413024"/>
      </a:dk2>
      <a:lt2>
        <a:srgbClr val="E2E6E8"/>
      </a:lt2>
      <a:accent1>
        <a:srgbClr val="D59164"/>
      </a:accent1>
      <a:accent2>
        <a:srgbClr val="DC8081"/>
      </a:accent2>
      <a:accent3>
        <a:srgbClr val="AFA266"/>
      </a:accent3>
      <a:accent4>
        <a:srgbClr val="52AFAF"/>
      </a:accent4>
      <a:accent5>
        <a:srgbClr val="69A8D6"/>
      </a:accent5>
      <a:accent6>
        <a:srgbClr val="6476D5"/>
      </a:accent6>
      <a:hlink>
        <a:srgbClr val="5986A5"/>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4C4ED838D8B6419DD1EC19D0FA81B0" ma:contentTypeVersion="15" ma:contentTypeDescription="Een nieuw document maken." ma:contentTypeScope="" ma:versionID="67cd4a057d43aa672d1cbe56d7c609b3">
  <xsd:schema xmlns:xsd="http://www.w3.org/2001/XMLSchema" xmlns:xs="http://www.w3.org/2001/XMLSchema" xmlns:p="http://schemas.microsoft.com/office/2006/metadata/properties" xmlns:ns2="fd582d66-3cf6-42cc-b117-652322dcc811" xmlns:ns3="87081af4-f34b-417d-92e4-66c5d6467a7d" targetNamespace="http://schemas.microsoft.com/office/2006/metadata/properties" ma:root="true" ma:fieldsID="6d2957b5a79e4628ba19b699a44eac4f" ns2:_="" ns3:_="">
    <xsd:import namespace="fd582d66-3cf6-42cc-b117-652322dcc811"/>
    <xsd:import namespace="87081af4-f34b-417d-92e4-66c5d6467a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582d66-3cf6-42cc-b117-652322dcc8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fd45ee95-5268-48ab-ae6c-85fa015fc9d4"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081af4-f34b-417d-92e4-66c5d6467a7d"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e73cd5e9-0ecb-484b-9b4c-a07eaff6840a}" ma:internalName="TaxCatchAll" ma:showField="CatchAllData" ma:web="87081af4-f34b-417d-92e4-66c5d6467a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d582d66-3cf6-42cc-b117-652322dcc811">
      <Terms xmlns="http://schemas.microsoft.com/office/infopath/2007/PartnerControls"/>
    </lcf76f155ced4ddcb4097134ff3c332f>
    <TaxCatchAll xmlns="87081af4-f34b-417d-92e4-66c5d6467a7d" xsi:nil="true"/>
  </documentManagement>
</p:properties>
</file>

<file path=customXml/itemProps1.xml><?xml version="1.0" encoding="utf-8"?>
<ds:datastoreItem xmlns:ds="http://schemas.openxmlformats.org/officeDocument/2006/customXml" ds:itemID="{A0D51016-E822-4D2D-AFC9-CBA9DA1A84EE}"/>
</file>

<file path=customXml/itemProps2.xml><?xml version="1.0" encoding="utf-8"?>
<ds:datastoreItem xmlns:ds="http://schemas.openxmlformats.org/officeDocument/2006/customXml" ds:itemID="{38D017F4-A6D6-4CC9-A765-ED897731D402}"/>
</file>

<file path=customXml/itemProps3.xml><?xml version="1.0" encoding="utf-8"?>
<ds:datastoreItem xmlns:ds="http://schemas.openxmlformats.org/officeDocument/2006/customXml" ds:itemID="{0921182E-0D05-47FA-84D2-8F1E42C97774}"/>
</file>

<file path=docProps/app.xml><?xml version="1.0" encoding="utf-8"?>
<Properties xmlns="http://schemas.openxmlformats.org/officeDocument/2006/extended-properties" xmlns:vt="http://schemas.openxmlformats.org/officeDocument/2006/docPropsVTypes">
  <Template>TM04033925[[fn=Druppel]]</Template>
  <TotalTime>157</TotalTime>
  <Words>872</Words>
  <Application>Microsoft Office PowerPoint</Application>
  <PresentationFormat>Breedbeeld</PresentationFormat>
  <Paragraphs>113</Paragraphs>
  <Slides>18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Avenir Next LT Pro</vt:lpstr>
      <vt:lpstr>Merriweather Sans</vt:lpstr>
      <vt:lpstr>Sitka Banner</vt:lpstr>
      <vt:lpstr>HeadlinesVTI</vt:lpstr>
      <vt:lpstr>HOOP VERLENEN</vt:lpstr>
      <vt:lpstr>Rehab PCGS (campus Sleidinge)</vt:lpstr>
      <vt:lpstr>Ontstaan afdeling</vt:lpstr>
      <vt:lpstr>Huidige situatie psychiatrie</vt:lpstr>
      <vt:lpstr>Mensen die in opname waren… </vt:lpstr>
      <vt:lpstr>Dakloosheid… “mensen vluchten in isolement om hun laatste waardigheid te bewaren en dat zet bemoeizorgers bijna buiten spel” (Doortje Kal in Kwartiermaken, p.50)</vt:lpstr>
      <vt:lpstr>Rehab principes</vt:lpstr>
      <vt:lpstr>Samen op weg als kwartiermakend hulpverlener  presentie</vt:lpstr>
      <vt:lpstr>Kwartiermaken</vt:lpstr>
      <vt:lpstr>Ondersteunende principes voor de werking</vt:lpstr>
      <vt:lpstr>PowerPoint-presentatie</vt:lpstr>
      <vt:lpstr>Ondersteunende principes voor de werking</vt:lpstr>
      <vt:lpstr>Ondersteunende principes voor de werking</vt:lpstr>
      <vt:lpstr>Ondersteunende principes voor de werking</vt:lpstr>
      <vt:lpstr>Concreet</vt:lpstr>
      <vt:lpstr>Therapie? </vt:lpstr>
      <vt:lpstr>PowerPoint-presentatie</vt:lpstr>
      <vt:lpstr>Enchanté of  Hartelijke  Plekken</vt:lpstr>
    </vt:vector>
  </TitlesOfParts>
  <Company>PCGS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HOOP VERLENEN</dc:title>
  <dc:creator>Peter Dierinck</dc:creator>
  <cp:lastModifiedBy>Peter Dierinck</cp:lastModifiedBy>
  <cp:revision>32</cp:revision>
  <dcterms:created xsi:type="dcterms:W3CDTF">2023-11-18T09:52:57Z</dcterms:created>
  <dcterms:modified xsi:type="dcterms:W3CDTF">2023-11-19T14:23:12Z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0x0101000E4C4ED838D8B6419DD1EC19D0FA81B0</vt:lpwstr>
  </property>
</Properties>
</file>